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Open Sans" panose="020B0606030504020204" pitchFamily="34" charset="0"/>
      <p:regular r:id="rId16"/>
      <p:bold r:id="rId17"/>
      <p:italic r:id="rId18"/>
      <p:boldItalic r:id="rId19"/>
    </p:embeddedFont>
    <p:embeddedFont>
      <p:font typeface="Open Sans Bold" panose="020B0806030504020204" charset="0"/>
      <p:regular r:id="rId20"/>
      <p:bold r:id="rId21"/>
      <p:italic r:id="rId22"/>
      <p:boldItalic r:id="rId23"/>
    </p:embeddedFont>
    <p:embeddedFont>
      <p:font typeface="Open Sans Italics"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66" d="100"/>
          <a:sy n="66"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713C8-6425-43AD-BC50-F4BD04E26B5D}" type="datetimeFigureOut">
              <a:rPr lang="en-US" smtClean="0"/>
              <a:t>6/22/2026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F4E08-1CC6-4EA3-9774-A58524987D81}" type="slidenum">
              <a:rPr lang="en-US" smtClean="0"/>
              <a:t>‹#›</a:t>
            </a:fld>
            <a:endParaRPr lang="en-US"/>
          </a:p>
        </p:txBody>
      </p:sp>
    </p:spTree>
    <p:extLst>
      <p:ext uri="{BB962C8B-B14F-4D97-AF65-F5344CB8AC3E}">
        <p14:creationId xmlns:p14="http://schemas.microsoft.com/office/powerpoint/2010/main" val="297233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F4E08-1CC6-4EA3-9774-A58524987D81}" type="slidenum">
              <a:rPr lang="en-US" smtClean="0"/>
              <a:t>10</a:t>
            </a:fld>
            <a:endParaRPr lang="en-US"/>
          </a:p>
        </p:txBody>
      </p:sp>
    </p:spTree>
    <p:extLst>
      <p:ext uri="{BB962C8B-B14F-4D97-AF65-F5344CB8AC3E}">
        <p14:creationId xmlns:p14="http://schemas.microsoft.com/office/powerpoint/2010/main" val="419873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mailto:jstelling@whonet.org"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www.whone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95994" y="1131974"/>
            <a:ext cx="11274307" cy="8023051"/>
            <a:chOff x="0" y="0"/>
            <a:chExt cx="3086869" cy="2196686"/>
          </a:xfrm>
        </p:grpSpPr>
        <p:sp>
          <p:nvSpPr>
            <p:cNvPr id="3" name="Freeform 3"/>
            <p:cNvSpPr/>
            <p:nvPr/>
          </p:nvSpPr>
          <p:spPr>
            <a:xfrm>
              <a:off x="0" y="0"/>
              <a:ext cx="3086869" cy="2196686"/>
            </a:xfrm>
            <a:custGeom>
              <a:avLst/>
              <a:gdLst/>
              <a:ahLst/>
              <a:cxnLst/>
              <a:rect l="l" t="t" r="r" b="b"/>
              <a:pathLst>
                <a:path w="3086869" h="2196686">
                  <a:moveTo>
                    <a:pt x="0" y="0"/>
                  </a:moveTo>
                  <a:lnTo>
                    <a:pt x="3086869" y="0"/>
                  </a:lnTo>
                  <a:lnTo>
                    <a:pt x="3086869" y="2196686"/>
                  </a:lnTo>
                  <a:lnTo>
                    <a:pt x="0" y="2196686"/>
                  </a:lnTo>
                  <a:close/>
                </a:path>
              </a:pathLst>
            </a:custGeom>
            <a:solidFill>
              <a:srgbClr val="9DE6FC"/>
            </a:solidFill>
          </p:spPr>
          <p:txBody>
            <a:bodyPr/>
            <a:lstStyle/>
            <a:p>
              <a:endParaRPr lang="en-US"/>
            </a:p>
          </p:txBody>
        </p:sp>
        <p:sp>
          <p:nvSpPr>
            <p:cNvPr id="4" name="TextBox 4"/>
            <p:cNvSpPr txBox="1"/>
            <p:nvPr/>
          </p:nvSpPr>
          <p:spPr>
            <a:xfrm>
              <a:off x="0" y="0"/>
              <a:ext cx="3086869" cy="2196686"/>
            </a:xfrm>
            <a:prstGeom prst="rect">
              <a:avLst/>
            </a:prstGeom>
          </p:spPr>
          <p:txBody>
            <a:bodyPr lIns="50800" tIns="50800" rIns="50800" bIns="50800" rtlCol="0" anchor="ctr"/>
            <a:lstStyle/>
            <a:p>
              <a:pPr algn="ctr">
                <a:lnSpc>
                  <a:spcPts val="1920"/>
                </a:lnSpc>
              </a:pPr>
              <a:endParaRPr/>
            </a:p>
          </p:txBody>
        </p:sp>
      </p:grpSp>
      <p:sp>
        <p:nvSpPr>
          <p:cNvPr id="5" name="Freeform 5"/>
          <p:cNvSpPr/>
          <p:nvPr/>
        </p:nvSpPr>
        <p:spPr>
          <a:xfrm>
            <a:off x="6923314" y="-57527"/>
            <a:ext cx="11364686" cy="8523514"/>
          </a:xfrm>
          <a:custGeom>
            <a:avLst/>
            <a:gdLst/>
            <a:ahLst/>
            <a:cxnLst/>
            <a:rect l="l" t="t" r="r" b="b"/>
            <a:pathLst>
              <a:path w="11364686" h="8523514">
                <a:moveTo>
                  <a:pt x="0" y="0"/>
                </a:moveTo>
                <a:lnTo>
                  <a:pt x="11364686" y="0"/>
                </a:lnTo>
                <a:lnTo>
                  <a:pt x="11364686" y="8523514"/>
                </a:lnTo>
                <a:lnTo>
                  <a:pt x="0" y="8523514"/>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314534" y="5769577"/>
            <a:ext cx="10328221" cy="4951566"/>
            <a:chOff x="0" y="0"/>
            <a:chExt cx="2901661" cy="1391117"/>
          </a:xfrm>
        </p:grpSpPr>
        <p:sp>
          <p:nvSpPr>
            <p:cNvPr id="7" name="Freeform 7"/>
            <p:cNvSpPr/>
            <p:nvPr/>
          </p:nvSpPr>
          <p:spPr>
            <a:xfrm>
              <a:off x="0" y="0"/>
              <a:ext cx="2901661" cy="1391117"/>
            </a:xfrm>
            <a:custGeom>
              <a:avLst/>
              <a:gdLst/>
              <a:ahLst/>
              <a:cxnLst/>
              <a:rect l="l" t="t" r="r" b="b"/>
              <a:pathLst>
                <a:path w="2901661" h="1391117">
                  <a:moveTo>
                    <a:pt x="0" y="0"/>
                  </a:moveTo>
                  <a:lnTo>
                    <a:pt x="2901661" y="0"/>
                  </a:lnTo>
                  <a:lnTo>
                    <a:pt x="2901661" y="1391117"/>
                  </a:lnTo>
                  <a:lnTo>
                    <a:pt x="0" y="1391117"/>
                  </a:lnTo>
                  <a:close/>
                </a:path>
              </a:pathLst>
            </a:custGeom>
            <a:solidFill>
              <a:srgbClr val="002338"/>
            </a:solidFill>
          </p:spPr>
          <p:txBody>
            <a:bodyPr/>
            <a:lstStyle/>
            <a:p>
              <a:endParaRPr lang="en-US"/>
            </a:p>
          </p:txBody>
        </p:sp>
        <p:sp>
          <p:nvSpPr>
            <p:cNvPr id="8" name="TextBox 8"/>
            <p:cNvSpPr txBox="1"/>
            <p:nvPr/>
          </p:nvSpPr>
          <p:spPr>
            <a:xfrm>
              <a:off x="0" y="0"/>
              <a:ext cx="2901661" cy="1391117"/>
            </a:xfrm>
            <a:prstGeom prst="rect">
              <a:avLst/>
            </a:prstGeom>
          </p:spPr>
          <p:txBody>
            <a:bodyPr lIns="50800" tIns="50800" rIns="50800" bIns="50800" rtlCol="0" anchor="ctr"/>
            <a:lstStyle/>
            <a:p>
              <a:pPr algn="ctr">
                <a:lnSpc>
                  <a:spcPts val="1920"/>
                </a:lnSpc>
              </a:pPr>
              <a:endParaRPr/>
            </a:p>
          </p:txBody>
        </p:sp>
      </p:grpSp>
      <p:sp>
        <p:nvSpPr>
          <p:cNvPr id="9" name="TextBox 9"/>
          <p:cNvSpPr txBox="1"/>
          <p:nvPr/>
        </p:nvSpPr>
        <p:spPr>
          <a:xfrm>
            <a:off x="761520" y="6577239"/>
            <a:ext cx="8439051" cy="2619260"/>
          </a:xfrm>
          <a:prstGeom prst="rect">
            <a:avLst/>
          </a:prstGeom>
        </p:spPr>
        <p:txBody>
          <a:bodyPr lIns="0" tIns="0" rIns="0" bIns="0" rtlCol="0" anchor="t">
            <a:spAutoFit/>
          </a:bodyPr>
          <a:lstStyle/>
          <a:p>
            <a:pPr marL="0" lvl="0" indent="0" algn="l">
              <a:lnSpc>
                <a:spcPts val="5156"/>
              </a:lnSpc>
            </a:pPr>
            <a:r>
              <a:rPr lang="en-US" sz="4687" b="1" spc="-140">
                <a:solidFill>
                  <a:srgbClr val="FFFFFF"/>
                </a:solidFill>
                <a:latin typeface="Open Sans Bold"/>
                <a:ea typeface="Open Sans Bold"/>
                <a:cs typeface="Open Sans Bold"/>
                <a:sym typeface="Open Sans Bold"/>
              </a:rPr>
              <a:t>Free software for the </a:t>
            </a:r>
            <a:r>
              <a:rPr lang="en-US" sz="4687" b="1" spc="-140">
                <a:solidFill>
                  <a:srgbClr val="9DE6FC"/>
                </a:solidFill>
                <a:latin typeface="Open Sans Bold"/>
                <a:ea typeface="Open Sans Bold"/>
                <a:cs typeface="Open Sans Bold"/>
                <a:sym typeface="Open Sans Bold"/>
              </a:rPr>
              <a:t>surveillance</a:t>
            </a:r>
            <a:r>
              <a:rPr lang="en-US" sz="4687" b="1" spc="-140">
                <a:solidFill>
                  <a:srgbClr val="FFFFFF"/>
                </a:solidFill>
                <a:latin typeface="Open Sans Bold"/>
                <a:ea typeface="Open Sans Bold"/>
                <a:cs typeface="Open Sans Bold"/>
                <a:sym typeface="Open Sans Bold"/>
              </a:rPr>
              <a:t> and </a:t>
            </a:r>
            <a:r>
              <a:rPr lang="en-US" sz="4687" b="1" spc="-140">
                <a:solidFill>
                  <a:srgbClr val="9DE6FC"/>
                </a:solidFill>
                <a:latin typeface="Open Sans Bold"/>
                <a:ea typeface="Open Sans Bold"/>
                <a:cs typeface="Open Sans Bold"/>
                <a:sym typeface="Open Sans Bold"/>
              </a:rPr>
              <a:t>containment</a:t>
            </a:r>
            <a:r>
              <a:rPr lang="en-US" sz="4687" b="1" spc="-140">
                <a:solidFill>
                  <a:srgbClr val="FFFFFF"/>
                </a:solidFill>
                <a:latin typeface="Open Sans Bold"/>
                <a:ea typeface="Open Sans Bold"/>
                <a:cs typeface="Open Sans Bold"/>
                <a:sym typeface="Open Sans Bold"/>
              </a:rPr>
              <a:t> of infectious diseases and antimicrobial resistance</a:t>
            </a:r>
          </a:p>
        </p:txBody>
      </p:sp>
      <p:sp>
        <p:nvSpPr>
          <p:cNvPr id="10" name="Freeform 10"/>
          <p:cNvSpPr/>
          <p:nvPr/>
        </p:nvSpPr>
        <p:spPr>
          <a:xfrm>
            <a:off x="567666" y="476250"/>
            <a:ext cx="2381800" cy="2232937"/>
          </a:xfrm>
          <a:custGeom>
            <a:avLst/>
            <a:gdLst/>
            <a:ahLst/>
            <a:cxnLst/>
            <a:rect l="l" t="t" r="r" b="b"/>
            <a:pathLst>
              <a:path w="2381800" h="2232937">
                <a:moveTo>
                  <a:pt x="0" y="0"/>
                </a:moveTo>
                <a:lnTo>
                  <a:pt x="2381800" y="0"/>
                </a:lnTo>
                <a:lnTo>
                  <a:pt x="2381800" y="2232937"/>
                </a:lnTo>
                <a:lnTo>
                  <a:pt x="0" y="223293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26510" y="0"/>
            <a:ext cx="11342490" cy="10464208"/>
            <a:chOff x="0" y="0"/>
            <a:chExt cx="2987323" cy="2756005"/>
          </a:xfrm>
        </p:grpSpPr>
        <p:sp>
          <p:nvSpPr>
            <p:cNvPr id="3" name="Freeform 3"/>
            <p:cNvSpPr/>
            <p:nvPr/>
          </p:nvSpPr>
          <p:spPr>
            <a:xfrm>
              <a:off x="0" y="0"/>
              <a:ext cx="2987323" cy="2756005"/>
            </a:xfrm>
            <a:custGeom>
              <a:avLst/>
              <a:gdLst/>
              <a:ahLst/>
              <a:cxnLst/>
              <a:rect l="l" t="t" r="r" b="b"/>
              <a:pathLst>
                <a:path w="2987323" h="2756005">
                  <a:moveTo>
                    <a:pt x="0" y="0"/>
                  </a:moveTo>
                  <a:lnTo>
                    <a:pt x="2987323" y="0"/>
                  </a:lnTo>
                  <a:lnTo>
                    <a:pt x="2987323" y="2756005"/>
                  </a:lnTo>
                  <a:lnTo>
                    <a:pt x="0" y="2756005"/>
                  </a:lnTo>
                  <a:close/>
                </a:path>
              </a:pathLst>
            </a:custGeom>
            <a:solidFill>
              <a:srgbClr val="002338"/>
            </a:solidFill>
          </p:spPr>
          <p:txBody>
            <a:bodyPr/>
            <a:lstStyle/>
            <a:p>
              <a:endParaRPr lang="en-US"/>
            </a:p>
          </p:txBody>
        </p:sp>
        <p:sp>
          <p:nvSpPr>
            <p:cNvPr id="4" name="TextBox 4"/>
            <p:cNvSpPr txBox="1"/>
            <p:nvPr/>
          </p:nvSpPr>
          <p:spPr>
            <a:xfrm>
              <a:off x="0" y="0"/>
              <a:ext cx="2987323" cy="2756005"/>
            </a:xfrm>
            <a:prstGeom prst="rect">
              <a:avLst/>
            </a:prstGeom>
          </p:spPr>
          <p:txBody>
            <a:bodyPr lIns="50800" tIns="50800" rIns="50800" bIns="50800" rtlCol="0" anchor="ctr"/>
            <a:lstStyle/>
            <a:p>
              <a:pPr algn="ctr">
                <a:lnSpc>
                  <a:spcPts val="1920"/>
                </a:lnSpc>
              </a:pPr>
              <a:endParaRPr/>
            </a:p>
          </p:txBody>
        </p:sp>
      </p:grpSp>
      <p:sp>
        <p:nvSpPr>
          <p:cNvPr id="5" name="Freeform 5"/>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3"/>
            <a:stretch>
              <a:fillRect/>
            </a:stretch>
          </a:blipFill>
        </p:spPr>
        <p:txBody>
          <a:bodyPr/>
          <a:lstStyle/>
          <a:p>
            <a:endParaRPr lang="en-US"/>
          </a:p>
        </p:txBody>
      </p:sp>
      <p:sp>
        <p:nvSpPr>
          <p:cNvPr id="6" name="Freeform 6"/>
          <p:cNvSpPr/>
          <p:nvPr/>
        </p:nvSpPr>
        <p:spPr>
          <a:xfrm>
            <a:off x="736913" y="5314215"/>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611837" y="2230918"/>
            <a:ext cx="6704986" cy="2070101"/>
          </a:xfrm>
          <a:prstGeom prst="rect">
            <a:avLst/>
          </a:prstGeom>
        </p:spPr>
        <p:txBody>
          <a:bodyPr lIns="0" tIns="0" rIns="0" bIns="0" rtlCol="0" anchor="t">
            <a:spAutoFit/>
          </a:bodyPr>
          <a:lstStyle/>
          <a:p>
            <a:pPr marL="0" lvl="0" indent="0" algn="l">
              <a:lnSpc>
                <a:spcPts val="8000"/>
              </a:lnSpc>
            </a:pPr>
            <a:r>
              <a:rPr lang="en-US" sz="8000" b="1" dirty="0">
                <a:solidFill>
                  <a:srgbClr val="4695BF"/>
                </a:solidFill>
                <a:latin typeface="Open Sans Bold"/>
                <a:ea typeface="Open Sans Bold"/>
                <a:cs typeface="Open Sans Bold"/>
                <a:sym typeface="Open Sans Bold"/>
              </a:rPr>
              <a:t>Voices</a:t>
            </a:r>
            <a:r>
              <a:rPr lang="en-US" sz="8000" b="1" dirty="0">
                <a:solidFill>
                  <a:srgbClr val="033B86"/>
                </a:solidFill>
                <a:latin typeface="Open Sans Bold"/>
                <a:ea typeface="Open Sans Bold"/>
                <a:cs typeface="Open Sans Bold"/>
                <a:sym typeface="Open Sans Bold"/>
              </a:rPr>
              <a:t> From The Field</a:t>
            </a:r>
          </a:p>
        </p:txBody>
      </p:sp>
      <p:sp>
        <p:nvSpPr>
          <p:cNvPr id="8" name="TextBox 8"/>
          <p:cNvSpPr txBox="1"/>
          <p:nvPr/>
        </p:nvSpPr>
        <p:spPr>
          <a:xfrm>
            <a:off x="8412100" y="6432901"/>
            <a:ext cx="4032495" cy="3238500"/>
          </a:xfrm>
          <a:prstGeom prst="rect">
            <a:avLst/>
          </a:prstGeom>
        </p:spPr>
        <p:txBody>
          <a:bodyPr lIns="0" tIns="0" rIns="0" bIns="0" rtlCol="0" anchor="t">
            <a:spAutoFit/>
          </a:bodyPr>
          <a:lstStyle/>
          <a:p>
            <a:pPr marL="0" lvl="0" indent="0" algn="l">
              <a:lnSpc>
                <a:spcPts val="2100"/>
              </a:lnSpc>
            </a:pPr>
            <a:r>
              <a:rPr lang="en-US" sz="1500" dirty="0">
                <a:solidFill>
                  <a:srgbClr val="FFFFFF"/>
                </a:solidFill>
                <a:latin typeface="Open Sans"/>
                <a:ea typeface="Open Sans"/>
                <a:cs typeface="Open Sans"/>
                <a:sym typeface="Open Sans"/>
              </a:rPr>
              <a:t>T</a:t>
            </a:r>
            <a:r>
              <a:rPr lang="en-US" sz="1500" u="none" strike="noStrike" dirty="0">
                <a:solidFill>
                  <a:srgbClr val="FFFFFF"/>
                </a:solidFill>
                <a:latin typeface="Open Sans"/>
                <a:ea typeface="Open Sans"/>
                <a:cs typeface="Open Sans"/>
                <a:sym typeface="Open Sans"/>
              </a:rPr>
              <a:t>he Maldives published its first National AMR Surveillance Report in 2025, utilizing WHONET as the data analysis tool.</a:t>
            </a:r>
          </a:p>
          <a:p>
            <a:pPr marL="0" lvl="0" indent="0" algn="l">
              <a:lnSpc>
                <a:spcPts val="2100"/>
              </a:lnSpc>
            </a:pPr>
            <a:endParaRPr lang="en-US" sz="1500" u="none" strike="noStrike" dirty="0">
              <a:solidFill>
                <a:srgbClr val="FFFFFF"/>
              </a:solidFill>
              <a:latin typeface="Open Sans"/>
              <a:ea typeface="Open Sans"/>
              <a:cs typeface="Open Sans"/>
              <a:sym typeface="Open Sans"/>
            </a:endParaRPr>
          </a:p>
          <a:p>
            <a:pPr marL="0" lvl="0" indent="0" algn="l">
              <a:lnSpc>
                <a:spcPts val="2520"/>
              </a:lnSpc>
            </a:pPr>
            <a:r>
              <a:rPr lang="en-US" sz="1800" b="1" u="none" strike="noStrike" dirty="0">
                <a:solidFill>
                  <a:srgbClr val="9DE6FC"/>
                </a:solidFill>
                <a:latin typeface="Open Sans Bold"/>
                <a:ea typeface="Open Sans Bold"/>
                <a:cs typeface="Open Sans Bold"/>
                <a:sym typeface="Open Sans Bold"/>
              </a:rPr>
              <a:t>Ahmed Ziyad </a:t>
            </a:r>
          </a:p>
          <a:p>
            <a:pPr marL="0" lvl="0" indent="0" algn="l">
              <a:lnSpc>
                <a:spcPts val="2100"/>
              </a:lnSpc>
            </a:pPr>
            <a:r>
              <a:rPr lang="en-US" sz="1500" u="none" strike="noStrike" dirty="0">
                <a:solidFill>
                  <a:srgbClr val="FFFFFF"/>
                </a:solidFill>
                <a:latin typeface="Open Sans"/>
                <a:ea typeface="Open Sans"/>
                <a:cs typeface="Open Sans"/>
                <a:sym typeface="Open Sans"/>
              </a:rPr>
              <a:t>Medical Laboratory Specialist in Microbiology and Immunology, </a:t>
            </a:r>
          </a:p>
          <a:p>
            <a:pPr marL="0" lvl="0" indent="0" algn="l">
              <a:lnSpc>
                <a:spcPts val="2100"/>
              </a:lnSpc>
            </a:pPr>
            <a:r>
              <a:rPr lang="en-US" sz="1500" u="none" strike="noStrike" dirty="0">
                <a:solidFill>
                  <a:srgbClr val="FFFFFF"/>
                </a:solidFill>
                <a:latin typeface="Open Sans"/>
                <a:ea typeface="Open Sans"/>
                <a:cs typeface="Open Sans"/>
                <a:sym typeface="Open Sans"/>
              </a:rPr>
              <a:t>Indhira Gandhi Memorial Hospital / </a:t>
            </a:r>
            <a:r>
              <a:rPr lang="en-US" sz="1500" u="none" strike="noStrike" dirty="0" err="1">
                <a:solidFill>
                  <a:srgbClr val="FFFFFF"/>
                </a:solidFill>
                <a:latin typeface="Open Sans"/>
                <a:ea typeface="Open Sans"/>
                <a:cs typeface="Open Sans"/>
                <a:sym typeface="Open Sans"/>
              </a:rPr>
              <a:t>Dharumavantha</a:t>
            </a:r>
            <a:r>
              <a:rPr lang="en-US" sz="1500" u="none" strike="noStrike" dirty="0">
                <a:solidFill>
                  <a:srgbClr val="FFFFFF"/>
                </a:solidFill>
                <a:latin typeface="Open Sans"/>
                <a:ea typeface="Open Sans"/>
                <a:cs typeface="Open Sans"/>
                <a:sym typeface="Open Sans"/>
              </a:rPr>
              <a:t> Hospital, </a:t>
            </a:r>
          </a:p>
          <a:p>
            <a:pPr marL="0" lvl="0" indent="0" algn="l">
              <a:lnSpc>
                <a:spcPts val="2100"/>
              </a:lnSpc>
            </a:pPr>
            <a:r>
              <a:rPr lang="en-US" sz="1500" u="none" strike="noStrike" dirty="0">
                <a:solidFill>
                  <a:srgbClr val="FFFFFF"/>
                </a:solidFill>
                <a:latin typeface="Open Sans"/>
                <a:ea typeface="Open Sans"/>
                <a:cs typeface="Open Sans"/>
                <a:sym typeface="Open Sans"/>
              </a:rPr>
              <a:t>Malé, Maldives</a:t>
            </a:r>
          </a:p>
          <a:p>
            <a:pPr marL="0" lvl="0" indent="0" algn="l">
              <a:lnSpc>
                <a:spcPts val="2100"/>
              </a:lnSpc>
            </a:pPr>
            <a:endParaRPr lang="en-US" sz="1500" u="none" strike="noStrike" dirty="0">
              <a:solidFill>
                <a:srgbClr val="FFFFFF"/>
              </a:solidFill>
              <a:latin typeface="Open Sans"/>
              <a:ea typeface="Open Sans"/>
              <a:cs typeface="Open Sans"/>
              <a:sym typeface="Open Sans"/>
            </a:endParaRPr>
          </a:p>
          <a:p>
            <a:pPr marL="0" lvl="0" indent="0" algn="l">
              <a:lnSpc>
                <a:spcPts val="2100"/>
              </a:lnSpc>
            </a:pPr>
            <a:endParaRPr lang="en-US" sz="1500" u="none" strike="noStrike" dirty="0">
              <a:solidFill>
                <a:srgbClr val="FFFFFF"/>
              </a:solidFill>
              <a:latin typeface="Open Sans"/>
              <a:ea typeface="Open Sans"/>
              <a:cs typeface="Open Sans"/>
              <a:sym typeface="Open Sans"/>
            </a:endParaRPr>
          </a:p>
        </p:txBody>
      </p:sp>
      <p:sp>
        <p:nvSpPr>
          <p:cNvPr id="9" name="TextBox 9"/>
          <p:cNvSpPr txBox="1"/>
          <p:nvPr/>
        </p:nvSpPr>
        <p:spPr>
          <a:xfrm>
            <a:off x="671732" y="5956935"/>
            <a:ext cx="5455586" cy="4168140"/>
          </a:xfrm>
          <a:prstGeom prst="rect">
            <a:avLst/>
          </a:prstGeom>
        </p:spPr>
        <p:txBody>
          <a:bodyPr lIns="0" tIns="0" rIns="0" bIns="0" rtlCol="0" anchor="t">
            <a:spAutoFit/>
          </a:bodyPr>
          <a:lstStyle/>
          <a:p>
            <a:pPr marL="0" lvl="0" indent="0" algn="l">
              <a:lnSpc>
                <a:spcPts val="3359"/>
              </a:lnSpc>
            </a:pPr>
            <a:r>
              <a:rPr lang="en-US" sz="2399" b="1" dirty="0">
                <a:solidFill>
                  <a:srgbClr val="033B86"/>
                </a:solidFill>
                <a:latin typeface="Open Sans Bold"/>
                <a:ea typeface="Open Sans Bold"/>
                <a:cs typeface="Open Sans Bold"/>
                <a:sym typeface="Open Sans Bold"/>
              </a:rPr>
              <a:t>Overall, WHONET</a:t>
            </a:r>
            <a:r>
              <a:rPr lang="en-US" sz="2399" b="1" u="none" strike="noStrike" dirty="0">
                <a:solidFill>
                  <a:srgbClr val="033B86"/>
                </a:solidFill>
                <a:latin typeface="Open Sans Bold"/>
                <a:ea typeface="Open Sans Bold"/>
                <a:cs typeface="Open Sans Bold"/>
                <a:sym typeface="Open Sans Bold"/>
              </a:rPr>
              <a:t> has significantly improved the quality, consistency, and usability of AMR surveillance data for evidence-based decision-making.</a:t>
            </a:r>
          </a:p>
          <a:p>
            <a:pPr marL="0" lvl="0" indent="0" algn="l">
              <a:lnSpc>
                <a:spcPts val="3359"/>
              </a:lnSpc>
            </a:pPr>
            <a:endParaRPr lang="en-US" sz="2399" b="1" u="none" strike="noStrike" dirty="0">
              <a:solidFill>
                <a:srgbClr val="033B86"/>
              </a:solidFill>
              <a:latin typeface="Open Sans Bold"/>
              <a:ea typeface="Open Sans Bold"/>
              <a:cs typeface="Open Sans Bold"/>
              <a:sym typeface="Open Sans Bold"/>
            </a:endParaRPr>
          </a:p>
          <a:p>
            <a:pPr marL="0" lvl="0" indent="0" algn="l">
              <a:lnSpc>
                <a:spcPts val="2520"/>
              </a:lnSpc>
            </a:pPr>
            <a:r>
              <a:rPr lang="en-US" sz="1800" b="1" u="none" strike="noStrike" dirty="0">
                <a:solidFill>
                  <a:srgbClr val="4695BF"/>
                </a:solidFill>
                <a:latin typeface="Open Sans Bold"/>
                <a:ea typeface="Open Sans Bold"/>
                <a:cs typeface="Open Sans Bold"/>
                <a:sym typeface="Open Sans Bold"/>
              </a:rPr>
              <a:t>Godwin</a:t>
            </a:r>
            <a:r>
              <a:rPr lang="en-US" sz="1800" b="1" u="none" strike="noStrike" dirty="0">
                <a:solidFill>
                  <a:srgbClr val="033B86"/>
                </a:solidFill>
                <a:latin typeface="Open Sans Bold"/>
                <a:ea typeface="Open Sans Bold"/>
                <a:cs typeface="Open Sans Bold"/>
                <a:sym typeface="Open Sans Bold"/>
              </a:rPr>
              <a:t> </a:t>
            </a:r>
            <a:r>
              <a:rPr lang="en-US" sz="1800" b="1" u="none" strike="noStrike" dirty="0">
                <a:solidFill>
                  <a:srgbClr val="4695BF"/>
                </a:solidFill>
                <a:latin typeface="Open Sans Bold"/>
                <a:ea typeface="Open Sans Bold"/>
                <a:cs typeface="Open Sans Bold"/>
                <a:sym typeface="Open Sans Bold"/>
              </a:rPr>
              <a:t>Minga</a:t>
            </a:r>
          </a:p>
          <a:p>
            <a:pPr marL="0" lvl="0" indent="0" algn="l">
              <a:lnSpc>
                <a:spcPts val="2520"/>
              </a:lnSpc>
            </a:pPr>
            <a:r>
              <a:rPr lang="en-US" sz="1800" u="none" strike="noStrike" dirty="0">
                <a:solidFill>
                  <a:srgbClr val="033B86"/>
                </a:solidFill>
                <a:latin typeface="Open Sans"/>
                <a:ea typeface="Open Sans"/>
                <a:cs typeface="Open Sans"/>
                <a:sym typeface="Open Sans"/>
              </a:rPr>
              <a:t>Head of Microbiology /AMR and </a:t>
            </a:r>
            <a:r>
              <a:rPr lang="en-US" sz="1800" u="none" strike="noStrike" dirty="0" err="1">
                <a:solidFill>
                  <a:srgbClr val="033B86"/>
                </a:solidFill>
                <a:latin typeface="Open Sans"/>
                <a:ea typeface="Open Sans"/>
                <a:cs typeface="Open Sans"/>
                <a:sym typeface="Open Sans"/>
              </a:rPr>
              <a:t>InFARM</a:t>
            </a:r>
            <a:r>
              <a:rPr lang="en-US" sz="1800" u="none" strike="noStrike" dirty="0">
                <a:solidFill>
                  <a:srgbClr val="033B86"/>
                </a:solidFill>
                <a:latin typeface="Open Sans"/>
                <a:ea typeface="Open Sans"/>
                <a:cs typeface="Open Sans"/>
                <a:sym typeface="Open Sans"/>
              </a:rPr>
              <a:t> FP - CVL, </a:t>
            </a:r>
          </a:p>
          <a:p>
            <a:pPr marL="0" lvl="0" indent="0" algn="l">
              <a:lnSpc>
                <a:spcPts val="2520"/>
              </a:lnSpc>
            </a:pPr>
            <a:r>
              <a:rPr lang="en-US" sz="1800" u="none" strike="noStrike" dirty="0">
                <a:solidFill>
                  <a:srgbClr val="033B86"/>
                </a:solidFill>
                <a:latin typeface="Open Sans"/>
                <a:ea typeface="Open Sans"/>
                <a:cs typeface="Open Sans"/>
                <a:sym typeface="Open Sans"/>
              </a:rPr>
              <a:t>Central Veterinary Laboratory, </a:t>
            </a:r>
          </a:p>
          <a:p>
            <a:pPr marL="0" lvl="0" indent="0" algn="l">
              <a:lnSpc>
                <a:spcPts val="2520"/>
              </a:lnSpc>
            </a:pPr>
            <a:r>
              <a:rPr lang="en-US" sz="1800" u="none" strike="noStrike" dirty="0">
                <a:solidFill>
                  <a:srgbClr val="033B86"/>
                </a:solidFill>
                <a:latin typeface="Open Sans"/>
                <a:ea typeface="Open Sans"/>
                <a:cs typeface="Open Sans"/>
                <a:sym typeface="Open Sans"/>
              </a:rPr>
              <a:t>Dar es Salaam, Tanzania</a:t>
            </a:r>
          </a:p>
          <a:p>
            <a:pPr marL="0" lvl="0" indent="0" algn="l">
              <a:lnSpc>
                <a:spcPts val="3359"/>
              </a:lnSpc>
            </a:pPr>
            <a:endParaRPr lang="en-US" sz="1800" u="none" strike="noStrike" dirty="0">
              <a:solidFill>
                <a:srgbClr val="033B86"/>
              </a:solidFill>
              <a:latin typeface="Open Sans"/>
              <a:ea typeface="Open Sans"/>
              <a:cs typeface="Open Sans"/>
              <a:sym typeface="Open Sans"/>
            </a:endParaRPr>
          </a:p>
        </p:txBody>
      </p:sp>
      <p:sp>
        <p:nvSpPr>
          <p:cNvPr id="10" name="TextBox 10"/>
          <p:cNvSpPr txBox="1"/>
          <p:nvPr/>
        </p:nvSpPr>
        <p:spPr>
          <a:xfrm>
            <a:off x="13295818" y="5166057"/>
            <a:ext cx="3963482" cy="3771900"/>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At present, 30 sentinel sites across the country are actively utilizing WHONET for</a:t>
            </a:r>
            <a:r>
              <a:rPr lang="en-US" sz="1500" u="none" strike="noStrike">
                <a:solidFill>
                  <a:srgbClr val="FFFFFF"/>
                </a:solidFill>
                <a:latin typeface="Open Sans"/>
                <a:ea typeface="Open Sans"/>
                <a:cs typeface="Open Sans"/>
                <a:sym typeface="Open Sans"/>
              </a:rPr>
              <a:t> data management and analysis... The use of WHONET has greatly enhanced the capacity to monitor resistance patterns, enabling more evidence-based and rational use of antimicrobials.</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520"/>
              </a:lnSpc>
            </a:pPr>
            <a:r>
              <a:rPr lang="en-US" sz="1800" b="1" u="none" strike="noStrike">
                <a:solidFill>
                  <a:srgbClr val="9DE6FC"/>
                </a:solidFill>
                <a:latin typeface="Open Sans Bold"/>
                <a:ea typeface="Open Sans Bold"/>
                <a:cs typeface="Open Sans Bold"/>
                <a:sym typeface="Open Sans Bold"/>
              </a:rPr>
              <a:t>Dr. Priyantha Athapattu </a:t>
            </a:r>
          </a:p>
          <a:p>
            <a:pPr marL="0" lvl="0" indent="0" algn="l">
              <a:lnSpc>
                <a:spcPts val="2100"/>
              </a:lnSpc>
            </a:pPr>
            <a:r>
              <a:rPr lang="en-US" sz="1500" u="none" strike="noStrike">
                <a:solidFill>
                  <a:srgbClr val="FFFFFF"/>
                </a:solidFill>
                <a:latin typeface="Open Sans"/>
                <a:ea typeface="Open Sans"/>
                <a:cs typeface="Open Sans"/>
                <a:sym typeface="Open Sans"/>
              </a:rPr>
              <a:t>Deputy Director General - </a:t>
            </a:r>
          </a:p>
          <a:p>
            <a:pPr marL="0" lvl="0" indent="0" algn="l">
              <a:lnSpc>
                <a:spcPts val="2100"/>
              </a:lnSpc>
            </a:pPr>
            <a:r>
              <a:rPr lang="en-US" sz="1500" u="none" strike="noStrike">
                <a:solidFill>
                  <a:srgbClr val="FFFFFF"/>
                </a:solidFill>
                <a:latin typeface="Open Sans"/>
                <a:ea typeface="Open Sans"/>
                <a:cs typeface="Open Sans"/>
                <a:sym typeface="Open Sans"/>
              </a:rPr>
              <a:t>Laboratory Services, </a:t>
            </a:r>
          </a:p>
          <a:p>
            <a:pPr marL="0" lvl="0" indent="0" algn="l">
              <a:lnSpc>
                <a:spcPts val="2100"/>
              </a:lnSpc>
            </a:pPr>
            <a:r>
              <a:rPr lang="en-US" sz="1500" u="none" strike="noStrike">
                <a:solidFill>
                  <a:srgbClr val="FFFFFF"/>
                </a:solidFill>
                <a:latin typeface="Open Sans"/>
                <a:ea typeface="Open Sans"/>
                <a:cs typeface="Open Sans"/>
                <a:sym typeface="Open Sans"/>
              </a:rPr>
              <a:t>Ministry of Health &amp; Mass Media, </a:t>
            </a:r>
          </a:p>
          <a:p>
            <a:pPr marL="0" lvl="0" indent="0" algn="l">
              <a:lnSpc>
                <a:spcPts val="2100"/>
              </a:lnSpc>
            </a:pPr>
            <a:r>
              <a:rPr lang="en-US" sz="1500" u="none" strike="noStrike">
                <a:solidFill>
                  <a:srgbClr val="FFFFFF"/>
                </a:solidFill>
                <a:latin typeface="Open Sans"/>
                <a:ea typeface="Open Sans"/>
                <a:cs typeface="Open Sans"/>
                <a:sym typeface="Open Sans"/>
              </a:rPr>
              <a:t>Colombo, Sri Lanka</a:t>
            </a:r>
          </a:p>
          <a:p>
            <a:pPr marL="0" lvl="0" indent="0" algn="l">
              <a:lnSpc>
                <a:spcPts val="2100"/>
              </a:lnSpc>
            </a:pPr>
            <a:endParaRPr lang="en-US" sz="1500" u="none" strike="noStrike">
              <a:solidFill>
                <a:srgbClr val="FFFFFF"/>
              </a:solidFill>
              <a:latin typeface="Open Sans"/>
              <a:ea typeface="Open Sans"/>
              <a:cs typeface="Open Sans"/>
              <a:sym typeface="Open Sans"/>
            </a:endParaRPr>
          </a:p>
        </p:txBody>
      </p:sp>
      <p:sp>
        <p:nvSpPr>
          <p:cNvPr id="11" name="TextBox 11"/>
          <p:cNvSpPr txBox="1"/>
          <p:nvPr/>
        </p:nvSpPr>
        <p:spPr>
          <a:xfrm>
            <a:off x="8412100" y="1608701"/>
            <a:ext cx="4150399" cy="3505200"/>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From</a:t>
            </a:r>
            <a:r>
              <a:rPr lang="en-US" sz="1500" u="none" strike="noStrike">
                <a:solidFill>
                  <a:srgbClr val="FFFFFF"/>
                </a:solidFill>
                <a:latin typeface="Open Sans"/>
                <a:ea typeface="Open Sans"/>
                <a:cs typeface="Open Sans"/>
                <a:sym typeface="Open Sans"/>
              </a:rPr>
              <a:t> my very first day working in the hospital as a medical microbiology resident, WHONET immediately fascinated me. It has become an essential tool in my daily work, helping me understand resistance patterns, monitor trends, and contribute more effectively to patient care and infection control.</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520"/>
              </a:lnSpc>
            </a:pPr>
            <a:r>
              <a:rPr lang="en-US" sz="1800" b="1" u="none" strike="noStrike">
                <a:solidFill>
                  <a:srgbClr val="9DE6FC"/>
                </a:solidFill>
                <a:latin typeface="Open Sans Bold"/>
                <a:ea typeface="Open Sans Bold"/>
                <a:cs typeface="Open Sans Bold"/>
                <a:sym typeface="Open Sans Bold"/>
              </a:rPr>
              <a:t>Mădălina-Alina Nechita </a:t>
            </a:r>
          </a:p>
          <a:p>
            <a:pPr marL="0" lvl="0" indent="0" algn="l">
              <a:lnSpc>
                <a:spcPts val="2100"/>
              </a:lnSpc>
            </a:pPr>
            <a:r>
              <a:rPr lang="en-US" sz="1500" u="none" strike="noStrike">
                <a:solidFill>
                  <a:srgbClr val="FFFFFF"/>
                </a:solidFill>
                <a:latin typeface="Open Sans"/>
                <a:ea typeface="Open Sans"/>
                <a:cs typeface="Open Sans"/>
                <a:sym typeface="Open Sans"/>
              </a:rPr>
              <a:t>Clinical Microbiologist, </a:t>
            </a:r>
          </a:p>
          <a:p>
            <a:pPr marL="0" lvl="0" indent="0" algn="l">
              <a:lnSpc>
                <a:spcPts val="2100"/>
              </a:lnSpc>
            </a:pPr>
            <a:r>
              <a:rPr lang="en-US" sz="1500" u="none" strike="noStrike">
                <a:solidFill>
                  <a:srgbClr val="FFFFFF"/>
                </a:solidFill>
                <a:latin typeface="Open Sans"/>
                <a:ea typeface="Open Sans"/>
                <a:cs typeface="Open Sans"/>
                <a:sym typeface="Open Sans"/>
              </a:rPr>
              <a:t>ESCMID, </a:t>
            </a:r>
          </a:p>
          <a:p>
            <a:pPr marL="0" lvl="0" indent="0" algn="l">
              <a:lnSpc>
                <a:spcPts val="2100"/>
              </a:lnSpc>
            </a:pPr>
            <a:r>
              <a:rPr lang="en-US" sz="1500" u="none" strike="noStrike">
                <a:solidFill>
                  <a:srgbClr val="FFFFFF"/>
                </a:solidFill>
                <a:latin typeface="Open Sans"/>
                <a:ea typeface="Open Sans"/>
                <a:cs typeface="Open Sans"/>
                <a:sym typeface="Open Sans"/>
              </a:rPr>
              <a:t>Cluj-Napoca, Romania</a:t>
            </a:r>
          </a:p>
          <a:p>
            <a:pPr marL="0" lvl="0" indent="0" algn="l">
              <a:lnSpc>
                <a:spcPts val="2100"/>
              </a:lnSpc>
            </a:pPr>
            <a:endParaRPr lang="en-US" sz="1500" u="none" strike="noStrike">
              <a:solidFill>
                <a:srgbClr val="FFFFFF"/>
              </a:solidFill>
              <a:latin typeface="Open Sans"/>
              <a:ea typeface="Open Sans"/>
              <a:cs typeface="Open Sans"/>
              <a:sym typeface="Open Sans"/>
            </a:endParaRPr>
          </a:p>
        </p:txBody>
      </p:sp>
      <p:sp>
        <p:nvSpPr>
          <p:cNvPr id="12" name="TextBox 12"/>
          <p:cNvSpPr txBox="1"/>
          <p:nvPr/>
        </p:nvSpPr>
        <p:spPr>
          <a:xfrm>
            <a:off x="13295818" y="1608701"/>
            <a:ext cx="3963482" cy="2705100"/>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The more we use the platform, the mor</a:t>
            </a:r>
            <a:r>
              <a:rPr lang="en-US" sz="1500" u="none" strike="noStrike">
                <a:solidFill>
                  <a:srgbClr val="FFFFFF"/>
                </a:solidFill>
                <a:latin typeface="Open Sans"/>
                <a:ea typeface="Open Sans"/>
                <a:cs typeface="Open Sans"/>
                <a:sym typeface="Open Sans"/>
              </a:rPr>
              <a:t>e our staff discover new features about the WHONET and we still keep using the system.</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520"/>
              </a:lnSpc>
            </a:pPr>
            <a:r>
              <a:rPr lang="en-US" sz="1800" b="1" u="none" strike="noStrike">
                <a:solidFill>
                  <a:srgbClr val="9DE6FC"/>
                </a:solidFill>
                <a:latin typeface="Open Sans Bold"/>
                <a:ea typeface="Open Sans Bold"/>
                <a:cs typeface="Open Sans Bold"/>
                <a:sym typeface="Open Sans Bold"/>
              </a:rPr>
              <a:t>Sorie I.O Bangura </a:t>
            </a:r>
          </a:p>
          <a:p>
            <a:pPr marL="0" lvl="0" indent="0" algn="l">
              <a:lnSpc>
                <a:spcPts val="2100"/>
              </a:lnSpc>
            </a:pPr>
            <a:r>
              <a:rPr lang="en-US" sz="1500" u="none" strike="noStrike">
                <a:solidFill>
                  <a:srgbClr val="FFFFFF"/>
                </a:solidFill>
                <a:latin typeface="Open Sans"/>
                <a:ea typeface="Open Sans"/>
                <a:cs typeface="Open Sans"/>
                <a:sym typeface="Open Sans"/>
              </a:rPr>
              <a:t>Microbiology Lead, </a:t>
            </a:r>
          </a:p>
          <a:p>
            <a:pPr marL="0" lvl="0" indent="0" algn="l">
              <a:lnSpc>
                <a:spcPts val="2100"/>
              </a:lnSpc>
            </a:pPr>
            <a:r>
              <a:rPr lang="en-US" sz="1500" u="none" strike="noStrike">
                <a:solidFill>
                  <a:srgbClr val="FFFFFF"/>
                </a:solidFill>
                <a:latin typeface="Open Sans"/>
                <a:ea typeface="Open Sans"/>
                <a:cs typeface="Open Sans"/>
                <a:sym typeface="Open Sans"/>
              </a:rPr>
              <a:t>Ministry of Health, </a:t>
            </a:r>
          </a:p>
          <a:p>
            <a:pPr marL="0" lvl="0" indent="0" algn="l">
              <a:lnSpc>
                <a:spcPts val="2100"/>
              </a:lnSpc>
            </a:pPr>
            <a:r>
              <a:rPr lang="en-US" sz="1500" u="none" strike="noStrike">
                <a:solidFill>
                  <a:srgbClr val="FFFFFF"/>
                </a:solidFill>
                <a:latin typeface="Open Sans"/>
                <a:ea typeface="Open Sans"/>
                <a:cs typeface="Open Sans"/>
                <a:sym typeface="Open Sans"/>
              </a:rPr>
              <a:t>Freetown, Sierra Leone</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100"/>
              </a:lnSpc>
            </a:pPr>
            <a:endParaRPr lang="en-US" sz="1500" u="none" strike="noStrike">
              <a:solidFill>
                <a:srgbClr val="FFFFFF"/>
              </a:solidFill>
              <a:latin typeface="Open Sans"/>
              <a:ea typeface="Open Sans"/>
              <a:cs typeface="Open Sans"/>
              <a:sym typeface="Open Sans"/>
            </a:endParaRPr>
          </a:p>
        </p:txBody>
      </p:sp>
      <p:sp>
        <p:nvSpPr>
          <p:cNvPr id="13" name="Freeform 13"/>
          <p:cNvSpPr/>
          <p:nvPr/>
        </p:nvSpPr>
        <p:spPr>
          <a:xfrm>
            <a:off x="8412100" y="840432"/>
            <a:ext cx="680714" cy="524768"/>
          </a:xfrm>
          <a:custGeom>
            <a:avLst/>
            <a:gdLst/>
            <a:ahLst/>
            <a:cxnLst/>
            <a:rect l="l" t="t" r="r" b="b"/>
            <a:pathLst>
              <a:path w="680714" h="524768">
                <a:moveTo>
                  <a:pt x="0" y="0"/>
                </a:moveTo>
                <a:lnTo>
                  <a:pt x="680713" y="0"/>
                </a:lnTo>
                <a:lnTo>
                  <a:pt x="680713" y="524769"/>
                </a:lnTo>
                <a:lnTo>
                  <a:pt x="0" y="52476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3295818" y="840432"/>
            <a:ext cx="680714" cy="524768"/>
          </a:xfrm>
          <a:custGeom>
            <a:avLst/>
            <a:gdLst/>
            <a:ahLst/>
            <a:cxnLst/>
            <a:rect l="l" t="t" r="r" b="b"/>
            <a:pathLst>
              <a:path w="680714" h="524768">
                <a:moveTo>
                  <a:pt x="0" y="0"/>
                </a:moveTo>
                <a:lnTo>
                  <a:pt x="680713" y="0"/>
                </a:lnTo>
                <a:lnTo>
                  <a:pt x="680713" y="524769"/>
                </a:lnTo>
                <a:lnTo>
                  <a:pt x="0" y="52476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8424278" y="5708337"/>
            <a:ext cx="680714" cy="524768"/>
          </a:xfrm>
          <a:custGeom>
            <a:avLst/>
            <a:gdLst/>
            <a:ahLst/>
            <a:cxnLst/>
            <a:rect l="l" t="t" r="r" b="b"/>
            <a:pathLst>
              <a:path w="680714" h="524768">
                <a:moveTo>
                  <a:pt x="0" y="0"/>
                </a:moveTo>
                <a:lnTo>
                  <a:pt x="680714" y="0"/>
                </a:lnTo>
                <a:lnTo>
                  <a:pt x="680714" y="524768"/>
                </a:lnTo>
                <a:lnTo>
                  <a:pt x="0" y="52476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3307997" y="4441493"/>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07717" y="0"/>
            <a:ext cx="11380283" cy="10287000"/>
            <a:chOff x="0" y="0"/>
            <a:chExt cx="3115885" cy="2816548"/>
          </a:xfrm>
        </p:grpSpPr>
        <p:sp>
          <p:nvSpPr>
            <p:cNvPr id="3" name="Freeform 3"/>
            <p:cNvSpPr/>
            <p:nvPr/>
          </p:nvSpPr>
          <p:spPr>
            <a:xfrm>
              <a:off x="0" y="0"/>
              <a:ext cx="3115885" cy="2816548"/>
            </a:xfrm>
            <a:custGeom>
              <a:avLst/>
              <a:gdLst/>
              <a:ahLst/>
              <a:cxnLst/>
              <a:rect l="l" t="t" r="r" b="b"/>
              <a:pathLst>
                <a:path w="3115885" h="2816548">
                  <a:moveTo>
                    <a:pt x="0" y="0"/>
                  </a:moveTo>
                  <a:lnTo>
                    <a:pt x="3115885" y="0"/>
                  </a:lnTo>
                  <a:lnTo>
                    <a:pt x="3115885" y="2816548"/>
                  </a:lnTo>
                  <a:lnTo>
                    <a:pt x="0" y="2816548"/>
                  </a:lnTo>
                  <a:close/>
                </a:path>
              </a:pathLst>
            </a:custGeom>
            <a:solidFill>
              <a:srgbClr val="9DE6FC"/>
            </a:solidFill>
          </p:spPr>
          <p:txBody>
            <a:bodyPr/>
            <a:lstStyle/>
            <a:p>
              <a:endParaRPr lang="en-US"/>
            </a:p>
          </p:txBody>
        </p:sp>
        <p:sp>
          <p:nvSpPr>
            <p:cNvPr id="4" name="TextBox 4"/>
            <p:cNvSpPr txBox="1"/>
            <p:nvPr/>
          </p:nvSpPr>
          <p:spPr>
            <a:xfrm>
              <a:off x="0" y="0"/>
              <a:ext cx="3115885" cy="2816548"/>
            </a:xfrm>
            <a:prstGeom prst="rect">
              <a:avLst/>
            </a:prstGeom>
          </p:spPr>
          <p:txBody>
            <a:bodyPr lIns="50800" tIns="50800" rIns="50800" bIns="50800" rtlCol="0" anchor="ctr"/>
            <a:lstStyle/>
            <a:p>
              <a:pPr algn="ctr">
                <a:lnSpc>
                  <a:spcPts val="1920"/>
                </a:lnSpc>
              </a:pPr>
              <a:endParaRPr/>
            </a:p>
          </p:txBody>
        </p:sp>
      </p:grpSp>
      <p:grpSp>
        <p:nvGrpSpPr>
          <p:cNvPr id="5" name="Group 5"/>
          <p:cNvGrpSpPr/>
          <p:nvPr/>
        </p:nvGrpSpPr>
        <p:grpSpPr>
          <a:xfrm>
            <a:off x="6907717" y="808951"/>
            <a:ext cx="10904033" cy="8782050"/>
            <a:chOff x="0" y="0"/>
            <a:chExt cx="1689320" cy="1360569"/>
          </a:xfrm>
        </p:grpSpPr>
        <p:sp>
          <p:nvSpPr>
            <p:cNvPr id="6" name="Freeform 6"/>
            <p:cNvSpPr/>
            <p:nvPr/>
          </p:nvSpPr>
          <p:spPr>
            <a:xfrm>
              <a:off x="0" y="0"/>
              <a:ext cx="1689320" cy="1360569"/>
            </a:xfrm>
            <a:custGeom>
              <a:avLst/>
              <a:gdLst/>
              <a:ahLst/>
              <a:cxnLst/>
              <a:rect l="l" t="t" r="r" b="b"/>
              <a:pathLst>
                <a:path w="1689320" h="1360569">
                  <a:moveTo>
                    <a:pt x="0" y="0"/>
                  </a:moveTo>
                  <a:lnTo>
                    <a:pt x="1689320" y="0"/>
                  </a:lnTo>
                  <a:lnTo>
                    <a:pt x="1689320" y="1360569"/>
                  </a:lnTo>
                  <a:lnTo>
                    <a:pt x="0" y="1360569"/>
                  </a:lnTo>
                  <a:close/>
                </a:path>
              </a:pathLst>
            </a:custGeom>
            <a:blipFill>
              <a:blip r:embed="rId2"/>
              <a:stretch>
                <a:fillRect l="-8895" r="-8895"/>
              </a:stretch>
            </a:blipFill>
          </p:spPr>
          <p:txBody>
            <a:bodyPr/>
            <a:lstStyle/>
            <a:p>
              <a:endParaRPr lang="en-US"/>
            </a:p>
          </p:txBody>
        </p:sp>
      </p:grpSp>
      <p:sp>
        <p:nvSpPr>
          <p:cNvPr id="7" name="Freeform 7"/>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476250" y="4460875"/>
            <a:ext cx="5555201" cy="2070101"/>
          </a:xfrm>
          <a:prstGeom prst="rect">
            <a:avLst/>
          </a:prstGeom>
        </p:spPr>
        <p:txBody>
          <a:bodyPr lIns="0" tIns="0" rIns="0" bIns="0" rtlCol="0" anchor="t">
            <a:spAutoFit/>
          </a:bodyPr>
          <a:lstStyle/>
          <a:p>
            <a:pPr algn="l">
              <a:lnSpc>
                <a:spcPts val="8000"/>
              </a:lnSpc>
            </a:pPr>
            <a:r>
              <a:rPr lang="en-US" sz="8000" b="1">
                <a:solidFill>
                  <a:srgbClr val="033B86"/>
                </a:solidFill>
                <a:latin typeface="Open Sans Bold"/>
                <a:ea typeface="Open Sans Bold"/>
                <a:cs typeface="Open Sans Bold"/>
                <a:sym typeface="Open Sans Bold"/>
              </a:rPr>
              <a:t>Funds</a:t>
            </a:r>
          </a:p>
          <a:p>
            <a:pPr marL="0" lvl="0" indent="0" algn="l">
              <a:lnSpc>
                <a:spcPts val="8000"/>
              </a:lnSpc>
            </a:pPr>
            <a:r>
              <a:rPr lang="en-US" sz="8000" b="1">
                <a:solidFill>
                  <a:srgbClr val="033B86"/>
                </a:solidFill>
                <a:latin typeface="Open Sans Bold"/>
                <a:ea typeface="Open Sans Bold"/>
                <a:cs typeface="Open Sans Bold"/>
                <a:sym typeface="Open Sans Bold"/>
              </a:rPr>
              <a:t>Needed</a:t>
            </a:r>
          </a:p>
        </p:txBody>
      </p:sp>
      <p:sp>
        <p:nvSpPr>
          <p:cNvPr id="9" name="TextBox 9"/>
          <p:cNvSpPr txBox="1"/>
          <p:nvPr/>
        </p:nvSpPr>
        <p:spPr>
          <a:xfrm>
            <a:off x="615909" y="7066876"/>
            <a:ext cx="4673143" cy="2590800"/>
          </a:xfrm>
          <a:prstGeom prst="rect">
            <a:avLst/>
          </a:prstGeom>
        </p:spPr>
        <p:txBody>
          <a:bodyPr lIns="0" tIns="0" rIns="0" bIns="0" rtlCol="0" anchor="t">
            <a:spAutoFit/>
          </a:bodyPr>
          <a:lstStyle/>
          <a:p>
            <a:pPr algn="l">
              <a:lnSpc>
                <a:spcPts val="4559"/>
              </a:lnSpc>
            </a:pPr>
            <a:r>
              <a:rPr lang="en-US" sz="3799" b="1">
                <a:solidFill>
                  <a:srgbClr val="4695BF"/>
                </a:solidFill>
                <a:latin typeface="Open Sans Bold"/>
                <a:ea typeface="Open Sans Bold"/>
                <a:cs typeface="Open Sans Bold"/>
                <a:sym typeface="Open Sans Bold"/>
              </a:rPr>
              <a:t>$600,000</a:t>
            </a:r>
          </a:p>
          <a:p>
            <a:pPr marL="0" lvl="0" indent="0" algn="l">
              <a:lnSpc>
                <a:spcPts val="2640"/>
              </a:lnSpc>
            </a:pPr>
            <a:r>
              <a:rPr lang="en-US" sz="2200" b="1">
                <a:solidFill>
                  <a:srgbClr val="000000"/>
                </a:solidFill>
                <a:latin typeface="Open Sans Bold"/>
                <a:ea typeface="Open Sans Bold"/>
                <a:cs typeface="Open Sans Bold"/>
                <a:sym typeface="Open Sans Bold"/>
              </a:rPr>
              <a:t>Mini</a:t>
            </a:r>
            <a:r>
              <a:rPr lang="en-US" sz="2200" b="1" u="none" strike="noStrike">
                <a:solidFill>
                  <a:srgbClr val="000000"/>
                </a:solidFill>
                <a:latin typeface="Open Sans Bold"/>
                <a:ea typeface="Open Sans Bold"/>
                <a:cs typeface="Open Sans Bold"/>
                <a:sym typeface="Open Sans Bold"/>
              </a:rPr>
              <a:t>mal annual funding level</a:t>
            </a:r>
          </a:p>
          <a:p>
            <a:pPr marL="0" lvl="0" indent="0" algn="l">
              <a:lnSpc>
                <a:spcPts val="3120"/>
              </a:lnSpc>
            </a:pPr>
            <a:endParaRPr lang="en-US" sz="2200" b="1" u="none" strike="noStrike">
              <a:solidFill>
                <a:srgbClr val="000000"/>
              </a:solidFill>
              <a:latin typeface="Open Sans Bold"/>
              <a:ea typeface="Open Sans Bold"/>
              <a:cs typeface="Open Sans Bold"/>
              <a:sym typeface="Open Sans Bold"/>
            </a:endParaRPr>
          </a:p>
          <a:p>
            <a:pPr marL="0" lvl="0" indent="0" algn="l">
              <a:lnSpc>
                <a:spcPts val="4559"/>
              </a:lnSpc>
            </a:pPr>
            <a:r>
              <a:rPr lang="en-US" sz="3799" b="1" u="none" strike="noStrike">
                <a:solidFill>
                  <a:srgbClr val="4695BF"/>
                </a:solidFill>
                <a:latin typeface="Open Sans Bold"/>
                <a:ea typeface="Open Sans Bold"/>
                <a:cs typeface="Open Sans Bold"/>
                <a:sym typeface="Open Sans Bold"/>
              </a:rPr>
              <a:t>$1,500,000 </a:t>
            </a:r>
          </a:p>
          <a:p>
            <a:pPr marL="0" lvl="0" indent="0" algn="l">
              <a:lnSpc>
                <a:spcPts val="2640"/>
              </a:lnSpc>
            </a:pPr>
            <a:r>
              <a:rPr lang="en-US" sz="2200" b="1" u="none" strike="noStrike">
                <a:solidFill>
                  <a:srgbClr val="000000"/>
                </a:solidFill>
                <a:latin typeface="Open Sans Bold"/>
                <a:ea typeface="Open Sans Bold"/>
                <a:cs typeface="Open Sans Bold"/>
                <a:sym typeface="Open Sans Bold"/>
              </a:rPr>
              <a:t>Desired annual funding level</a:t>
            </a:r>
          </a:p>
          <a:p>
            <a:pPr marL="0" lvl="0" indent="0" algn="l">
              <a:lnSpc>
                <a:spcPts val="3120"/>
              </a:lnSpc>
            </a:pPr>
            <a:endParaRPr lang="en-US" sz="2200" b="1" u="none" strike="noStrike">
              <a:solidFill>
                <a:srgbClr val="000000"/>
              </a:solidFill>
              <a:latin typeface="Open Sans Bold"/>
              <a:ea typeface="Open Sans Bold"/>
              <a:cs typeface="Open Sans Bold"/>
              <a:sym typeface="Open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74572" y="2263949"/>
            <a:ext cx="9013428" cy="8023051"/>
            <a:chOff x="0" y="0"/>
            <a:chExt cx="2467848" cy="2196686"/>
          </a:xfrm>
        </p:grpSpPr>
        <p:sp>
          <p:nvSpPr>
            <p:cNvPr id="3" name="Freeform 3"/>
            <p:cNvSpPr/>
            <p:nvPr/>
          </p:nvSpPr>
          <p:spPr>
            <a:xfrm>
              <a:off x="0" y="0"/>
              <a:ext cx="2467848" cy="2196686"/>
            </a:xfrm>
            <a:custGeom>
              <a:avLst/>
              <a:gdLst/>
              <a:ahLst/>
              <a:cxnLst/>
              <a:rect l="l" t="t" r="r" b="b"/>
              <a:pathLst>
                <a:path w="2467848" h="2196686">
                  <a:moveTo>
                    <a:pt x="0" y="0"/>
                  </a:moveTo>
                  <a:lnTo>
                    <a:pt x="2467848" y="0"/>
                  </a:lnTo>
                  <a:lnTo>
                    <a:pt x="2467848" y="2196686"/>
                  </a:lnTo>
                  <a:lnTo>
                    <a:pt x="0" y="2196686"/>
                  </a:lnTo>
                  <a:close/>
                </a:path>
              </a:pathLst>
            </a:custGeom>
            <a:solidFill>
              <a:srgbClr val="9DE6FC"/>
            </a:solidFill>
          </p:spPr>
          <p:txBody>
            <a:bodyPr/>
            <a:lstStyle/>
            <a:p>
              <a:endParaRPr lang="en-US"/>
            </a:p>
          </p:txBody>
        </p:sp>
        <p:sp>
          <p:nvSpPr>
            <p:cNvPr id="4" name="TextBox 4"/>
            <p:cNvSpPr txBox="1"/>
            <p:nvPr/>
          </p:nvSpPr>
          <p:spPr>
            <a:xfrm>
              <a:off x="0" y="0"/>
              <a:ext cx="2467848" cy="2196686"/>
            </a:xfrm>
            <a:prstGeom prst="rect">
              <a:avLst/>
            </a:prstGeom>
          </p:spPr>
          <p:txBody>
            <a:bodyPr lIns="50800" tIns="50800" rIns="50800" bIns="50800" rtlCol="0" anchor="ctr"/>
            <a:lstStyle/>
            <a:p>
              <a:pPr algn="ctr">
                <a:lnSpc>
                  <a:spcPts val="1920"/>
                </a:lnSpc>
              </a:pPr>
              <a:endParaRPr/>
            </a:p>
          </p:txBody>
        </p:sp>
      </p:grpSp>
      <p:grpSp>
        <p:nvGrpSpPr>
          <p:cNvPr id="5" name="Group 5"/>
          <p:cNvGrpSpPr/>
          <p:nvPr/>
        </p:nvGrpSpPr>
        <p:grpSpPr>
          <a:xfrm>
            <a:off x="11874500" y="1028700"/>
            <a:ext cx="6514850" cy="4216150"/>
            <a:chOff x="0" y="0"/>
            <a:chExt cx="1009321" cy="653192"/>
          </a:xfrm>
        </p:grpSpPr>
        <p:sp>
          <p:nvSpPr>
            <p:cNvPr id="6" name="Freeform 6"/>
            <p:cNvSpPr/>
            <p:nvPr/>
          </p:nvSpPr>
          <p:spPr>
            <a:xfrm>
              <a:off x="0" y="0"/>
              <a:ext cx="1009321" cy="653192"/>
            </a:xfrm>
            <a:custGeom>
              <a:avLst/>
              <a:gdLst/>
              <a:ahLst/>
              <a:cxnLst/>
              <a:rect l="l" t="t" r="r" b="b"/>
              <a:pathLst>
                <a:path w="1009321" h="653192">
                  <a:moveTo>
                    <a:pt x="0" y="0"/>
                  </a:moveTo>
                  <a:lnTo>
                    <a:pt x="1009321" y="0"/>
                  </a:lnTo>
                  <a:lnTo>
                    <a:pt x="1009321" y="653192"/>
                  </a:lnTo>
                  <a:lnTo>
                    <a:pt x="0" y="653192"/>
                  </a:lnTo>
                  <a:close/>
                </a:path>
              </a:pathLst>
            </a:custGeom>
            <a:blipFill>
              <a:blip r:embed="rId2"/>
              <a:stretch>
                <a:fillRect t="-1474" b="-1474"/>
              </a:stretch>
            </a:blipFill>
          </p:spPr>
          <p:txBody>
            <a:bodyPr/>
            <a:lstStyle/>
            <a:p>
              <a:endParaRPr lang="en-US"/>
            </a:p>
          </p:txBody>
        </p:sp>
      </p:grpSp>
      <p:grpSp>
        <p:nvGrpSpPr>
          <p:cNvPr id="7" name="Group 7"/>
          <p:cNvGrpSpPr/>
          <p:nvPr/>
        </p:nvGrpSpPr>
        <p:grpSpPr>
          <a:xfrm>
            <a:off x="10210754" y="5143500"/>
            <a:ext cx="9483475" cy="5244850"/>
            <a:chOff x="0" y="0"/>
            <a:chExt cx="1469238" cy="812565"/>
          </a:xfrm>
        </p:grpSpPr>
        <p:sp>
          <p:nvSpPr>
            <p:cNvPr id="8" name="Freeform 8"/>
            <p:cNvSpPr/>
            <p:nvPr/>
          </p:nvSpPr>
          <p:spPr>
            <a:xfrm>
              <a:off x="0" y="0"/>
              <a:ext cx="1469238" cy="812565"/>
            </a:xfrm>
            <a:custGeom>
              <a:avLst/>
              <a:gdLst/>
              <a:ahLst/>
              <a:cxnLst/>
              <a:rect l="l" t="t" r="r" b="b"/>
              <a:pathLst>
                <a:path w="1469238" h="812565">
                  <a:moveTo>
                    <a:pt x="0" y="0"/>
                  </a:moveTo>
                  <a:lnTo>
                    <a:pt x="1469238" y="0"/>
                  </a:lnTo>
                  <a:lnTo>
                    <a:pt x="1469238" y="812565"/>
                  </a:lnTo>
                  <a:lnTo>
                    <a:pt x="0" y="812565"/>
                  </a:lnTo>
                  <a:close/>
                </a:path>
              </a:pathLst>
            </a:custGeom>
            <a:blipFill>
              <a:blip r:embed="rId3"/>
              <a:stretch>
                <a:fillRect t="-10347" b="-10347"/>
              </a:stretch>
            </a:blipFill>
          </p:spPr>
          <p:txBody>
            <a:bodyPr/>
            <a:lstStyle/>
            <a:p>
              <a:endParaRPr lang="en-US"/>
            </a:p>
          </p:txBody>
        </p:sp>
      </p:grpSp>
      <p:sp>
        <p:nvSpPr>
          <p:cNvPr id="9" name="Freeform 9"/>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742293" y="3289175"/>
            <a:ext cx="5555201" cy="2070101"/>
          </a:xfrm>
          <a:prstGeom prst="rect">
            <a:avLst/>
          </a:prstGeom>
        </p:spPr>
        <p:txBody>
          <a:bodyPr lIns="0" tIns="0" rIns="0" bIns="0" rtlCol="0" anchor="t">
            <a:spAutoFit/>
          </a:bodyPr>
          <a:lstStyle/>
          <a:p>
            <a:pPr marL="0" lvl="0" indent="0" algn="l">
              <a:lnSpc>
                <a:spcPts val="8000"/>
              </a:lnSpc>
            </a:pPr>
            <a:r>
              <a:rPr lang="en-US" sz="8000" b="1">
                <a:solidFill>
                  <a:srgbClr val="033B86"/>
                </a:solidFill>
                <a:latin typeface="Open Sans Bold"/>
                <a:ea typeface="Open Sans Bold"/>
                <a:cs typeface="Open Sans Bold"/>
                <a:sym typeface="Open Sans Bold"/>
              </a:rPr>
              <a:t>Use of Funds</a:t>
            </a:r>
          </a:p>
        </p:txBody>
      </p:sp>
      <p:sp>
        <p:nvSpPr>
          <p:cNvPr id="11" name="TextBox 11"/>
          <p:cNvSpPr txBox="1"/>
          <p:nvPr/>
        </p:nvSpPr>
        <p:spPr>
          <a:xfrm>
            <a:off x="652662" y="5717290"/>
            <a:ext cx="7936758" cy="4671060"/>
          </a:xfrm>
          <a:prstGeom prst="rect">
            <a:avLst/>
          </a:prstGeom>
        </p:spPr>
        <p:txBody>
          <a:bodyPr lIns="0" tIns="0" rIns="0" bIns="0" rtlCol="0" anchor="t">
            <a:spAutoFit/>
          </a:bodyPr>
          <a:lstStyle/>
          <a:p>
            <a:pPr marL="388620" lvl="1" indent="-194310" algn="l">
              <a:lnSpc>
                <a:spcPts val="2880"/>
              </a:lnSpc>
              <a:buFont typeface="Arial"/>
              <a:buChar char="•"/>
            </a:pPr>
            <a:r>
              <a:rPr lang="en-US" sz="1800">
                <a:solidFill>
                  <a:srgbClr val="000000"/>
                </a:solidFill>
                <a:latin typeface="Open Sans"/>
                <a:ea typeface="Open Sans"/>
                <a:cs typeface="Open Sans"/>
                <a:sym typeface="Open Sans"/>
              </a:rPr>
              <a:t>S</a:t>
            </a:r>
            <a:r>
              <a:rPr lang="en-US" sz="1800" u="none" strike="noStrike">
                <a:solidFill>
                  <a:srgbClr val="000000"/>
                </a:solidFill>
                <a:latin typeface="Open Sans"/>
                <a:ea typeface="Open Sans"/>
                <a:cs typeface="Open Sans"/>
                <a:sym typeface="Open Sans"/>
              </a:rPr>
              <a:t>oftware development and technical support utilities and services</a:t>
            </a:r>
          </a:p>
          <a:p>
            <a:pPr marL="388620" lvl="1" indent="-194310" algn="l">
              <a:lnSpc>
                <a:spcPts val="2880"/>
              </a:lnSpc>
              <a:buFont typeface="Arial"/>
              <a:buChar char="•"/>
            </a:pPr>
            <a:r>
              <a:rPr lang="en-US" sz="1800" u="none" strike="noStrike">
                <a:solidFill>
                  <a:srgbClr val="000000"/>
                </a:solidFill>
                <a:latin typeface="Open Sans"/>
                <a:ea typeface="Open Sans"/>
                <a:cs typeface="Open Sans"/>
                <a:sym typeface="Open Sans"/>
              </a:rPr>
              <a:t>Travel funds to support training and strategic meetings</a:t>
            </a:r>
          </a:p>
          <a:p>
            <a:pPr marL="388620" lvl="1" indent="-194310" algn="l">
              <a:lnSpc>
                <a:spcPts val="2880"/>
              </a:lnSpc>
              <a:buFont typeface="Arial"/>
              <a:buChar char="•"/>
            </a:pPr>
            <a:r>
              <a:rPr lang="en-US" sz="1800" u="none" strike="noStrike">
                <a:solidFill>
                  <a:srgbClr val="000000"/>
                </a:solidFill>
                <a:latin typeface="Open Sans"/>
                <a:ea typeface="Open Sans"/>
                <a:cs typeface="Open Sans"/>
                <a:sym typeface="Open Sans"/>
              </a:rPr>
              <a:t>Staff – Minimal level:</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Project coordinator</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Software engineer</a:t>
            </a:r>
          </a:p>
          <a:p>
            <a:pPr marL="388620" lvl="1" indent="-194310" algn="l">
              <a:lnSpc>
                <a:spcPts val="2880"/>
              </a:lnSpc>
              <a:buFont typeface="Arial"/>
              <a:buChar char="•"/>
            </a:pPr>
            <a:r>
              <a:rPr lang="en-US" sz="1800" u="none" strike="noStrike">
                <a:solidFill>
                  <a:srgbClr val="000000"/>
                </a:solidFill>
                <a:latin typeface="Open Sans"/>
                <a:ea typeface="Open Sans"/>
                <a:cs typeface="Open Sans"/>
                <a:sym typeface="Open Sans"/>
              </a:rPr>
              <a:t>Staff – Desired level:</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Project coordinator</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Software engineer 1. Ongoing core software maintenance and development</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Software engineer 2. Platform modernization and new directions</a:t>
            </a:r>
          </a:p>
          <a:p>
            <a:pPr marL="777240" lvl="2" indent="-259080" algn="l">
              <a:lnSpc>
                <a:spcPts val="2880"/>
              </a:lnSpc>
              <a:buFont typeface="Arial"/>
              <a:buChar char="⚬"/>
            </a:pPr>
            <a:r>
              <a:rPr lang="en-US" sz="1800" u="none" strike="noStrike">
                <a:solidFill>
                  <a:srgbClr val="000000"/>
                </a:solidFill>
                <a:latin typeface="Open Sans"/>
                <a:ea typeface="Open Sans"/>
                <a:cs typeface="Open Sans"/>
                <a:sym typeface="Open Sans"/>
              </a:rPr>
              <a:t>Technical support, training, and communications coordinator</a:t>
            </a:r>
          </a:p>
          <a:p>
            <a:pPr algn="l">
              <a:lnSpc>
                <a:spcPts val="2880"/>
              </a:lnSpc>
            </a:pPr>
            <a:endParaRPr lang="en-US" sz="1800" u="none" strike="noStrike">
              <a:solidFill>
                <a:srgbClr val="000000"/>
              </a:solidFill>
              <a:latin typeface="Open Sans"/>
              <a:ea typeface="Open Sans"/>
              <a:cs typeface="Open Sans"/>
              <a:sym typeface="Open Sans"/>
            </a:endParaRPr>
          </a:p>
          <a:p>
            <a:pPr algn="l">
              <a:lnSpc>
                <a:spcPts val="2880"/>
              </a:lnSpc>
            </a:pPr>
            <a:endParaRPr lang="en-US" sz="1800" u="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338"/>
        </a:solidFill>
        <a:effectLst/>
      </p:bgPr>
    </p:bg>
    <p:spTree>
      <p:nvGrpSpPr>
        <p:cNvPr id="1" name=""/>
        <p:cNvGrpSpPr/>
        <p:nvPr/>
      </p:nvGrpSpPr>
      <p:grpSpPr>
        <a:xfrm>
          <a:off x="0" y="0"/>
          <a:ext cx="0" cy="0"/>
          <a:chOff x="0" y="0"/>
          <a:chExt cx="0" cy="0"/>
        </a:xfrm>
      </p:grpSpPr>
      <p:sp>
        <p:nvSpPr>
          <p:cNvPr id="2" name="Freeform 2"/>
          <p:cNvSpPr/>
          <p:nvPr/>
        </p:nvSpPr>
        <p:spPr>
          <a:xfrm>
            <a:off x="14487782" y="6429722"/>
            <a:ext cx="3087125" cy="2828578"/>
          </a:xfrm>
          <a:custGeom>
            <a:avLst/>
            <a:gdLst/>
            <a:ahLst/>
            <a:cxnLst/>
            <a:rect l="l" t="t" r="r" b="b"/>
            <a:pathLst>
              <a:path w="3087125" h="2828578">
                <a:moveTo>
                  <a:pt x="0" y="0"/>
                </a:moveTo>
                <a:lnTo>
                  <a:pt x="3087125" y="0"/>
                </a:lnTo>
                <a:lnTo>
                  <a:pt x="3087125" y="2828578"/>
                </a:lnTo>
                <a:lnTo>
                  <a:pt x="0" y="282857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8705" y="5400675"/>
            <a:ext cx="7987170" cy="4538294"/>
          </a:xfrm>
          <a:prstGeom prst="rect">
            <a:avLst/>
          </a:prstGeom>
        </p:spPr>
        <p:txBody>
          <a:bodyPr lIns="0" tIns="0" rIns="0" bIns="0" rtlCol="0" anchor="t">
            <a:spAutoFit/>
          </a:bodyPr>
          <a:lstStyle/>
          <a:p>
            <a:pPr algn="l">
              <a:lnSpc>
                <a:spcPts val="4560"/>
              </a:lnSpc>
            </a:pPr>
            <a:r>
              <a:rPr lang="en-US" sz="3800" b="1" spc="-114" dirty="0">
                <a:solidFill>
                  <a:srgbClr val="9DE6FC"/>
                </a:solidFill>
                <a:latin typeface="Open Sans Bold"/>
                <a:ea typeface="Open Sans Bold"/>
                <a:cs typeface="Open Sans Bold"/>
                <a:sym typeface="Open Sans Bold"/>
              </a:rPr>
              <a:t>Dr. John Stelling MD, MPH</a:t>
            </a:r>
          </a:p>
          <a:p>
            <a:pPr algn="l">
              <a:lnSpc>
                <a:spcPts val="3359"/>
              </a:lnSpc>
            </a:pPr>
            <a:r>
              <a:rPr lang="en-US" sz="2799" b="1" spc="-83" dirty="0">
                <a:solidFill>
                  <a:srgbClr val="FFFFFF"/>
                </a:solidFill>
                <a:latin typeface="Open Sans Bold"/>
                <a:ea typeface="Open Sans Bold"/>
                <a:cs typeface="Open Sans Bold"/>
                <a:sym typeface="Open Sans Bold"/>
              </a:rPr>
              <a:t>Director WHO Collaborating Centre for Surveillance of Antimicrobial Resistance</a:t>
            </a:r>
          </a:p>
          <a:p>
            <a:pPr algn="l">
              <a:lnSpc>
                <a:spcPts val="3359"/>
              </a:lnSpc>
            </a:pPr>
            <a:r>
              <a:rPr lang="en-US" sz="2799" b="1" spc="-83" dirty="0">
                <a:solidFill>
                  <a:srgbClr val="FFFFFF"/>
                </a:solidFill>
                <a:latin typeface="Open Sans Bold"/>
                <a:ea typeface="Open Sans Bold"/>
                <a:cs typeface="Open Sans Bold"/>
                <a:sym typeface="Open Sans Bold"/>
              </a:rPr>
              <a:t>Brigham and Women’s Hospital</a:t>
            </a:r>
          </a:p>
          <a:p>
            <a:pPr algn="l">
              <a:lnSpc>
                <a:spcPts val="3359"/>
              </a:lnSpc>
            </a:pPr>
            <a:r>
              <a:rPr lang="en-US" sz="2799" b="1" spc="-83" dirty="0">
                <a:solidFill>
                  <a:srgbClr val="FFFFFF"/>
                </a:solidFill>
                <a:latin typeface="Open Sans Bold"/>
                <a:ea typeface="Open Sans Bold"/>
                <a:cs typeface="Open Sans Bold"/>
                <a:sym typeface="Open Sans Bold"/>
              </a:rPr>
              <a:t>75 Francis Street</a:t>
            </a:r>
          </a:p>
          <a:p>
            <a:pPr algn="l">
              <a:lnSpc>
                <a:spcPts val="3359"/>
              </a:lnSpc>
            </a:pPr>
            <a:r>
              <a:rPr lang="en-US" sz="2799" b="1" spc="-83" dirty="0">
                <a:solidFill>
                  <a:srgbClr val="FFFFFF"/>
                </a:solidFill>
                <a:latin typeface="Open Sans Bold"/>
                <a:ea typeface="Open Sans Bold"/>
                <a:cs typeface="Open Sans Bold"/>
                <a:sym typeface="Open Sans Bold"/>
              </a:rPr>
              <a:t>Boston, MA 02116</a:t>
            </a:r>
          </a:p>
          <a:p>
            <a:pPr algn="l">
              <a:lnSpc>
                <a:spcPts val="3359"/>
              </a:lnSpc>
            </a:pPr>
            <a:endParaRPr lang="en-US" sz="2799" b="1" spc="-83" dirty="0">
              <a:solidFill>
                <a:srgbClr val="FFFFFF"/>
              </a:solidFill>
              <a:latin typeface="Open Sans Bold"/>
              <a:ea typeface="Open Sans Bold"/>
              <a:cs typeface="Open Sans Bold"/>
              <a:sym typeface="Open Sans Bold"/>
            </a:endParaRPr>
          </a:p>
          <a:p>
            <a:pPr algn="l">
              <a:lnSpc>
                <a:spcPts val="3359"/>
              </a:lnSpc>
            </a:pPr>
            <a:r>
              <a:rPr lang="en-US" sz="2799" b="1" spc="-83" dirty="0">
                <a:solidFill>
                  <a:srgbClr val="9DE6FC"/>
                </a:solidFill>
                <a:latin typeface="Open Sans Bold"/>
                <a:ea typeface="Open Sans Bold"/>
                <a:cs typeface="Open Sans Bold"/>
                <a:sym typeface="Open Sans Bold"/>
              </a:rPr>
              <a:t>Email:</a:t>
            </a:r>
            <a:r>
              <a:rPr lang="en-US" sz="2799" b="1" spc="-83" dirty="0">
                <a:solidFill>
                  <a:srgbClr val="FFFFFF"/>
                </a:solidFill>
                <a:latin typeface="Open Sans Bold"/>
                <a:ea typeface="Open Sans Bold"/>
                <a:cs typeface="Open Sans Bold"/>
                <a:sym typeface="Open Sans Bold"/>
              </a:rPr>
              <a:t> </a:t>
            </a:r>
            <a:r>
              <a:rPr lang="en-US" sz="2799" b="1" u="sng" spc="-83" dirty="0">
                <a:solidFill>
                  <a:schemeClr val="bg1"/>
                </a:solidFill>
                <a:latin typeface="Open Sans Bold"/>
                <a:ea typeface="Open Sans Bold"/>
                <a:cs typeface="Open Sans Bold"/>
                <a:sym typeface="Open Sans Bold"/>
                <a:hlinkClick r:id="rId3" tooltip="mailto:jstelling@whonet.org">
                  <a:extLst>
                    <a:ext uri="{A12FA001-AC4F-418D-AE19-62706E023703}">
                      <ahyp:hlinkClr xmlns:ahyp="http://schemas.microsoft.com/office/drawing/2018/hyperlinkcolor" val="tx"/>
                    </a:ext>
                  </a:extLst>
                </a:hlinkClick>
              </a:rPr>
              <a:t>jstelling@whonet.org</a:t>
            </a:r>
          </a:p>
          <a:p>
            <a:pPr algn="l">
              <a:lnSpc>
                <a:spcPts val="3359"/>
              </a:lnSpc>
            </a:pPr>
            <a:r>
              <a:rPr lang="en-US" sz="2799" b="1" spc="-83" dirty="0">
                <a:solidFill>
                  <a:srgbClr val="9DE6FC"/>
                </a:solidFill>
                <a:latin typeface="Open Sans Bold"/>
                <a:ea typeface="Open Sans Bold"/>
                <a:cs typeface="Open Sans Bold"/>
                <a:sym typeface="Open Sans Bold"/>
              </a:rPr>
              <a:t>Website:</a:t>
            </a:r>
            <a:r>
              <a:rPr lang="en-US" sz="2799" b="1" spc="-83" dirty="0">
                <a:solidFill>
                  <a:srgbClr val="FFFFFF"/>
                </a:solidFill>
                <a:latin typeface="Open Sans Bold"/>
                <a:ea typeface="Open Sans Bold"/>
                <a:cs typeface="Open Sans Bold"/>
                <a:sym typeface="Open Sans Bold"/>
              </a:rPr>
              <a:t> </a:t>
            </a:r>
            <a:r>
              <a:rPr lang="en-US" sz="2799" b="1" u="sng" spc="-83" dirty="0">
                <a:solidFill>
                  <a:schemeClr val="bg1"/>
                </a:solidFill>
                <a:latin typeface="Open Sans Bold"/>
                <a:ea typeface="Open Sans Bold"/>
                <a:cs typeface="Open Sans Bold"/>
                <a:sym typeface="Open Sans Bold"/>
                <a:hlinkClick r:id="rId4" tooltip="http://www.whonet.org">
                  <a:extLst>
                    <a:ext uri="{A12FA001-AC4F-418D-AE19-62706E023703}">
                      <ahyp:hlinkClr xmlns:ahyp="http://schemas.microsoft.com/office/drawing/2018/hyperlinkcolor" val="tx"/>
                    </a:ext>
                  </a:extLst>
                </a:hlinkClick>
              </a:rPr>
              <a:t>www.whonet.org</a:t>
            </a:r>
          </a:p>
          <a:p>
            <a:pPr marL="0" lvl="0" indent="0" algn="l">
              <a:lnSpc>
                <a:spcPts val="3840"/>
              </a:lnSpc>
            </a:pPr>
            <a:endParaRPr lang="en-US" sz="2799" b="1" u="sng" spc="-83" dirty="0">
              <a:solidFill>
                <a:srgbClr val="0000FF"/>
              </a:solidFill>
              <a:latin typeface="Open Sans Bold"/>
              <a:ea typeface="Open Sans Bold"/>
              <a:cs typeface="Open Sans Bold"/>
              <a:sym typeface="Open Sans Bold"/>
              <a:hlinkClick r:id="rId4" tooltip="http://www.whonet.org">
                <a:extLst>
                  <a:ext uri="{A12FA001-AC4F-418D-AE19-62706E023703}">
                    <ahyp:hlinkClr xmlns:ahyp="http://schemas.microsoft.com/office/drawing/2018/hyperlinkcolor" val="tx"/>
                  </a:ext>
                </a:extLst>
              </a:hlinkClick>
            </a:endParaRPr>
          </a:p>
        </p:txBody>
      </p:sp>
      <p:sp>
        <p:nvSpPr>
          <p:cNvPr id="4" name="TextBox 4"/>
          <p:cNvSpPr txBox="1"/>
          <p:nvPr/>
        </p:nvSpPr>
        <p:spPr>
          <a:xfrm>
            <a:off x="918705" y="1355294"/>
            <a:ext cx="6466661" cy="2070101"/>
          </a:xfrm>
          <a:prstGeom prst="rect">
            <a:avLst/>
          </a:prstGeom>
        </p:spPr>
        <p:txBody>
          <a:bodyPr lIns="0" tIns="0" rIns="0" bIns="0" rtlCol="0" anchor="t">
            <a:spAutoFit/>
          </a:bodyPr>
          <a:lstStyle/>
          <a:p>
            <a:pPr marL="0" lvl="0" indent="0" algn="l">
              <a:lnSpc>
                <a:spcPts val="8000"/>
              </a:lnSpc>
            </a:pPr>
            <a:r>
              <a:rPr lang="en-US" sz="8000" b="1">
                <a:solidFill>
                  <a:srgbClr val="4695BF"/>
                </a:solidFill>
                <a:latin typeface="Open Sans Bold"/>
                <a:ea typeface="Open Sans Bold"/>
                <a:cs typeface="Open Sans Bold"/>
                <a:sym typeface="Open Sans Bold"/>
              </a:rPr>
              <a:t>Contact</a:t>
            </a:r>
            <a:r>
              <a:rPr lang="en-US" sz="8000" b="1">
                <a:solidFill>
                  <a:srgbClr val="9DE6FC"/>
                </a:solidFill>
                <a:latin typeface="Open Sans Bold"/>
                <a:ea typeface="Open Sans Bold"/>
                <a:cs typeface="Open Sans Bold"/>
                <a:sym typeface="Open Sans Bold"/>
              </a:rPr>
              <a:t> </a:t>
            </a:r>
            <a:r>
              <a:rPr lang="en-US" sz="8000" b="1">
                <a:solidFill>
                  <a:srgbClr val="FFFFFF"/>
                </a:solidFill>
                <a:latin typeface="Open Sans Bold"/>
                <a:ea typeface="Open Sans Bold"/>
                <a:cs typeface="Open Sans Bold"/>
                <a:sym typeface="Open Sans Bold"/>
              </a:rPr>
              <a:t>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05875" y="-105689"/>
            <a:ext cx="9487814" cy="10498377"/>
            <a:chOff x="0" y="0"/>
            <a:chExt cx="1469911" cy="1626473"/>
          </a:xfrm>
        </p:grpSpPr>
        <p:sp>
          <p:nvSpPr>
            <p:cNvPr id="3" name="Freeform 3"/>
            <p:cNvSpPr/>
            <p:nvPr/>
          </p:nvSpPr>
          <p:spPr>
            <a:xfrm>
              <a:off x="0" y="0"/>
              <a:ext cx="1469911" cy="1626473"/>
            </a:xfrm>
            <a:custGeom>
              <a:avLst/>
              <a:gdLst/>
              <a:ahLst/>
              <a:cxnLst/>
              <a:rect l="l" t="t" r="r" b="b"/>
              <a:pathLst>
                <a:path w="1469911" h="1626473">
                  <a:moveTo>
                    <a:pt x="0" y="0"/>
                  </a:moveTo>
                  <a:lnTo>
                    <a:pt x="1469911" y="0"/>
                  </a:lnTo>
                  <a:lnTo>
                    <a:pt x="1469911" y="1626473"/>
                  </a:lnTo>
                  <a:lnTo>
                    <a:pt x="0" y="1626473"/>
                  </a:lnTo>
                  <a:close/>
                </a:path>
              </a:pathLst>
            </a:custGeom>
            <a:blipFill>
              <a:blip r:embed="rId2"/>
              <a:stretch>
                <a:fillRect l="-46850" r="-46850"/>
              </a:stretch>
            </a:blipFill>
          </p:spPr>
          <p:txBody>
            <a:bodyPr/>
            <a:lstStyle/>
            <a:p>
              <a:endParaRPr lang="en-US"/>
            </a:p>
          </p:txBody>
        </p:sp>
      </p:grpSp>
      <p:sp>
        <p:nvSpPr>
          <p:cNvPr id="4" name="Freeform 4"/>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3"/>
            <a:stretch>
              <a:fillRect/>
            </a:stretch>
          </a:blipFill>
        </p:spPr>
        <p:txBody>
          <a:bodyPr/>
          <a:lstStyle/>
          <a:p>
            <a:endParaRPr lang="en-US"/>
          </a:p>
        </p:txBody>
      </p:sp>
      <p:sp>
        <p:nvSpPr>
          <p:cNvPr id="5" name="Freeform 5"/>
          <p:cNvSpPr/>
          <p:nvPr/>
        </p:nvSpPr>
        <p:spPr>
          <a:xfrm>
            <a:off x="564456" y="8362950"/>
            <a:ext cx="1237974" cy="1447800"/>
          </a:xfrm>
          <a:custGeom>
            <a:avLst/>
            <a:gdLst/>
            <a:ahLst/>
            <a:cxnLst/>
            <a:rect l="l" t="t" r="r" b="b"/>
            <a:pathLst>
              <a:path w="1237974" h="1447800">
                <a:moveTo>
                  <a:pt x="0" y="0"/>
                </a:moveTo>
                <a:lnTo>
                  <a:pt x="1237974" y="0"/>
                </a:lnTo>
                <a:lnTo>
                  <a:pt x="1237974" y="1447800"/>
                </a:lnTo>
                <a:lnTo>
                  <a:pt x="0" y="1447800"/>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564456" y="5339715"/>
            <a:ext cx="7187008" cy="2137410"/>
          </a:xfrm>
          <a:prstGeom prst="rect">
            <a:avLst/>
          </a:prstGeom>
        </p:spPr>
        <p:txBody>
          <a:bodyPr lIns="0" tIns="0" rIns="0" bIns="0" rtlCol="0" anchor="t">
            <a:spAutoFit/>
          </a:bodyPr>
          <a:lstStyle/>
          <a:p>
            <a:pPr marL="0" lvl="0" indent="0" algn="l">
              <a:lnSpc>
                <a:spcPts val="2880"/>
              </a:lnSpc>
              <a:spcBef>
                <a:spcPct val="0"/>
              </a:spcBef>
            </a:pPr>
            <a:r>
              <a:rPr lang="en-US" sz="1800">
                <a:solidFill>
                  <a:srgbClr val="000000"/>
                </a:solidFill>
                <a:latin typeface="Open Sans"/>
                <a:ea typeface="Open Sans"/>
                <a:cs typeface="Open Sans"/>
                <a:sym typeface="Open Sans"/>
              </a:rPr>
              <a:t>WHONET is</a:t>
            </a:r>
            <a:r>
              <a:rPr lang="en-US" sz="1800" u="none" strike="noStrike">
                <a:solidFill>
                  <a:srgbClr val="000000"/>
                </a:solidFill>
                <a:latin typeface="Open Sans"/>
                <a:ea typeface="Open Sans"/>
                <a:cs typeface="Open Sans"/>
                <a:sym typeface="Open Sans"/>
              </a:rPr>
              <a:t> a widely-used free software developed for the management and analysis of microbiology laboratory data to support local, national, regional, and global activities to understand and fight infectious diseases with a special focus on antimicrobial resistance in the human, animal, food, and environmental sectors.</a:t>
            </a:r>
          </a:p>
          <a:p>
            <a:pPr marL="0" lvl="0" indent="0" algn="l">
              <a:lnSpc>
                <a:spcPts val="2880"/>
              </a:lnSpc>
              <a:spcBef>
                <a:spcPct val="0"/>
              </a:spcBef>
            </a:pPr>
            <a:endParaRPr lang="en-US" sz="1800" u="none" strike="noStrike">
              <a:solidFill>
                <a:srgbClr val="000000"/>
              </a:solidFill>
              <a:latin typeface="Open Sans"/>
              <a:ea typeface="Open Sans"/>
              <a:cs typeface="Open Sans"/>
              <a:sym typeface="Open Sans"/>
            </a:endParaRPr>
          </a:p>
        </p:txBody>
      </p:sp>
      <p:sp>
        <p:nvSpPr>
          <p:cNvPr id="7" name="TextBox 7"/>
          <p:cNvSpPr txBox="1"/>
          <p:nvPr/>
        </p:nvSpPr>
        <p:spPr>
          <a:xfrm>
            <a:off x="564456" y="2962275"/>
            <a:ext cx="7187008" cy="2070101"/>
          </a:xfrm>
          <a:prstGeom prst="rect">
            <a:avLst/>
          </a:prstGeom>
        </p:spPr>
        <p:txBody>
          <a:bodyPr lIns="0" tIns="0" rIns="0" bIns="0" rtlCol="0" anchor="t">
            <a:spAutoFit/>
          </a:bodyPr>
          <a:lstStyle/>
          <a:p>
            <a:pPr marL="0" lvl="0" indent="0" algn="l">
              <a:lnSpc>
                <a:spcPts val="8000"/>
              </a:lnSpc>
            </a:pPr>
            <a:r>
              <a:rPr lang="en-US" sz="8000" b="1">
                <a:solidFill>
                  <a:srgbClr val="033B86"/>
                </a:solidFill>
                <a:latin typeface="Open Sans Bold"/>
                <a:ea typeface="Open Sans Bold"/>
                <a:cs typeface="Open Sans Bold"/>
                <a:sym typeface="Open Sans Bold"/>
              </a:rPr>
              <a:t>What is </a:t>
            </a:r>
            <a:r>
              <a:rPr lang="en-US" sz="8000" b="1">
                <a:solidFill>
                  <a:srgbClr val="4695BF"/>
                </a:solidFill>
                <a:latin typeface="Open Sans Bold"/>
                <a:ea typeface="Open Sans Bold"/>
                <a:cs typeface="Open Sans Bold"/>
                <a:sym typeface="Open Sans Bold"/>
              </a:rPr>
              <a:t>WHONET?</a:t>
            </a:r>
          </a:p>
        </p:txBody>
      </p:sp>
      <p:sp>
        <p:nvSpPr>
          <p:cNvPr id="8" name="TextBox 8"/>
          <p:cNvSpPr txBox="1"/>
          <p:nvPr/>
        </p:nvSpPr>
        <p:spPr>
          <a:xfrm>
            <a:off x="2079192" y="8372430"/>
            <a:ext cx="4325788" cy="1438320"/>
          </a:xfrm>
          <a:prstGeom prst="rect">
            <a:avLst/>
          </a:prstGeom>
        </p:spPr>
        <p:txBody>
          <a:bodyPr lIns="0" tIns="0" rIns="0" bIns="0" rtlCol="0" anchor="t">
            <a:spAutoFit/>
          </a:bodyPr>
          <a:lstStyle/>
          <a:p>
            <a:pPr marL="0" lvl="0" indent="0" algn="l">
              <a:lnSpc>
                <a:spcPts val="2100"/>
              </a:lnSpc>
            </a:pPr>
            <a:r>
              <a:rPr lang="en-US" sz="1500" i="1">
                <a:solidFill>
                  <a:srgbClr val="000000"/>
                </a:solidFill>
                <a:latin typeface="Open Sans Italics"/>
                <a:ea typeface="Open Sans Italics"/>
                <a:cs typeface="Open Sans Italics"/>
                <a:sym typeface="Open Sans Italics"/>
              </a:rPr>
              <a:t>D</a:t>
            </a:r>
            <a:r>
              <a:rPr lang="en-US" sz="1500" i="1" u="none" strike="noStrike">
                <a:solidFill>
                  <a:srgbClr val="000000"/>
                </a:solidFill>
                <a:latin typeface="Open Sans Italics"/>
                <a:ea typeface="Open Sans Italics"/>
                <a:cs typeface="Open Sans Italics"/>
                <a:sym typeface="Open Sans Italics"/>
              </a:rPr>
              <a:t>ivision of Infectious Diseases, Brigham and Women’s Hospital, Boston, United States</a:t>
            </a:r>
          </a:p>
          <a:p>
            <a:pPr marL="0" lvl="0" indent="0" algn="l">
              <a:lnSpc>
                <a:spcPts val="1120"/>
              </a:lnSpc>
            </a:pPr>
            <a:endParaRPr lang="en-US" sz="1500" i="1" u="none" strike="noStrike">
              <a:solidFill>
                <a:srgbClr val="000000"/>
              </a:solidFill>
              <a:latin typeface="Open Sans Italics"/>
              <a:ea typeface="Open Sans Italics"/>
              <a:cs typeface="Open Sans Italics"/>
              <a:sym typeface="Open Sans Italics"/>
            </a:endParaRPr>
          </a:p>
          <a:p>
            <a:pPr marL="0" lvl="0" indent="0" algn="l">
              <a:lnSpc>
                <a:spcPts val="2100"/>
              </a:lnSpc>
            </a:pPr>
            <a:r>
              <a:rPr lang="en-US" sz="1500" i="1" u="none" strike="noStrike">
                <a:solidFill>
                  <a:srgbClr val="000000"/>
                </a:solidFill>
                <a:latin typeface="Open Sans Italics"/>
                <a:ea typeface="Open Sans Italics"/>
                <a:cs typeface="Open Sans Italics"/>
                <a:sym typeface="Open Sans Italics"/>
              </a:rPr>
              <a:t>WHO Collaborating Centre for Surveillance of Antimicrobial Resistance</a:t>
            </a:r>
          </a:p>
          <a:p>
            <a:pPr marL="0" lvl="0" indent="0" algn="l">
              <a:lnSpc>
                <a:spcPts val="2100"/>
              </a:lnSpc>
            </a:pPr>
            <a:endParaRPr lang="en-US" sz="1500" i="1" u="none" strike="noStrike">
              <a:solidFill>
                <a:srgbClr val="000000"/>
              </a:solidFill>
              <a:latin typeface="Open Sans Italics"/>
              <a:ea typeface="Open Sans Italics"/>
              <a:cs typeface="Open Sans Italics"/>
              <a:sym typeface="Open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7046875" y="4428000"/>
            <a:ext cx="715500" cy="715500"/>
          </a:xfrm>
          <a:custGeom>
            <a:avLst/>
            <a:gdLst/>
            <a:ahLst/>
            <a:cxnLst/>
            <a:rect l="l" t="t" r="r" b="b"/>
            <a:pathLst>
              <a:path w="715500" h="715500">
                <a:moveTo>
                  <a:pt x="0" y="715500"/>
                </a:moveTo>
                <a:lnTo>
                  <a:pt x="715500" y="715500"/>
                </a:lnTo>
                <a:lnTo>
                  <a:pt x="715500" y="0"/>
                </a:lnTo>
                <a:lnTo>
                  <a:pt x="0" y="0"/>
                </a:lnTo>
                <a:lnTo>
                  <a:pt x="0" y="71550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9382125" y="-401359"/>
            <a:ext cx="4473254" cy="11122502"/>
            <a:chOff x="0" y="0"/>
            <a:chExt cx="1178141" cy="2929383"/>
          </a:xfrm>
        </p:grpSpPr>
        <p:sp>
          <p:nvSpPr>
            <p:cNvPr id="5" name="Freeform 5"/>
            <p:cNvSpPr/>
            <p:nvPr/>
          </p:nvSpPr>
          <p:spPr>
            <a:xfrm>
              <a:off x="0" y="0"/>
              <a:ext cx="1178141" cy="2929383"/>
            </a:xfrm>
            <a:custGeom>
              <a:avLst/>
              <a:gdLst/>
              <a:ahLst/>
              <a:cxnLst/>
              <a:rect l="l" t="t" r="r" b="b"/>
              <a:pathLst>
                <a:path w="1178141" h="2929383">
                  <a:moveTo>
                    <a:pt x="0" y="0"/>
                  </a:moveTo>
                  <a:lnTo>
                    <a:pt x="1178141" y="0"/>
                  </a:lnTo>
                  <a:lnTo>
                    <a:pt x="1178141" y="2929383"/>
                  </a:lnTo>
                  <a:lnTo>
                    <a:pt x="0" y="2929383"/>
                  </a:lnTo>
                  <a:close/>
                </a:path>
              </a:pathLst>
            </a:custGeom>
            <a:solidFill>
              <a:srgbClr val="9DE6FC"/>
            </a:solidFill>
          </p:spPr>
          <p:txBody>
            <a:bodyPr/>
            <a:lstStyle/>
            <a:p>
              <a:endParaRPr lang="en-US"/>
            </a:p>
          </p:txBody>
        </p:sp>
        <p:sp>
          <p:nvSpPr>
            <p:cNvPr id="6" name="TextBox 6"/>
            <p:cNvSpPr txBox="1"/>
            <p:nvPr/>
          </p:nvSpPr>
          <p:spPr>
            <a:xfrm>
              <a:off x="0" y="0"/>
              <a:ext cx="1178141" cy="2929383"/>
            </a:xfrm>
            <a:prstGeom prst="rect">
              <a:avLst/>
            </a:prstGeom>
          </p:spPr>
          <p:txBody>
            <a:bodyPr lIns="50800" tIns="50800" rIns="50800" bIns="50800" rtlCol="0" anchor="ctr"/>
            <a:lstStyle/>
            <a:p>
              <a:pPr algn="ctr">
                <a:lnSpc>
                  <a:spcPts val="1920"/>
                </a:lnSpc>
              </a:pPr>
              <a:endParaRPr/>
            </a:p>
          </p:txBody>
        </p:sp>
      </p:grpSp>
      <p:grpSp>
        <p:nvGrpSpPr>
          <p:cNvPr id="7" name="Group 7"/>
          <p:cNvGrpSpPr/>
          <p:nvPr/>
        </p:nvGrpSpPr>
        <p:grpSpPr>
          <a:xfrm>
            <a:off x="8614067" y="1432950"/>
            <a:ext cx="5973849" cy="59738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338"/>
            </a:solidFill>
          </p:spPr>
          <p:txBody>
            <a:bodyPr/>
            <a:lstStyle/>
            <a:p>
              <a:endParaRPr lang="en-US"/>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920"/>
                </a:lnSpc>
              </a:pPr>
              <a:endParaRPr/>
            </a:p>
          </p:txBody>
        </p:sp>
      </p:grpSp>
      <p:grpSp>
        <p:nvGrpSpPr>
          <p:cNvPr id="10" name="Group 10"/>
          <p:cNvGrpSpPr/>
          <p:nvPr/>
        </p:nvGrpSpPr>
        <p:grpSpPr>
          <a:xfrm>
            <a:off x="12029186" y="5682035"/>
            <a:ext cx="3251910" cy="325191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95BF"/>
            </a:solidFill>
          </p:spPr>
          <p:txBody>
            <a:bodyPr/>
            <a:lstStyle/>
            <a:p>
              <a:endParaRPr lang="en-US"/>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920"/>
                </a:lnSpc>
              </a:pPr>
              <a:endParaRPr/>
            </a:p>
          </p:txBody>
        </p:sp>
      </p:grpSp>
      <p:sp>
        <p:nvSpPr>
          <p:cNvPr id="13" name="TextBox 13"/>
          <p:cNvSpPr txBox="1"/>
          <p:nvPr/>
        </p:nvSpPr>
        <p:spPr>
          <a:xfrm>
            <a:off x="476250" y="3477649"/>
            <a:ext cx="7187008" cy="2070101"/>
          </a:xfrm>
          <a:prstGeom prst="rect">
            <a:avLst/>
          </a:prstGeom>
        </p:spPr>
        <p:txBody>
          <a:bodyPr lIns="0" tIns="0" rIns="0" bIns="0" rtlCol="0" anchor="t">
            <a:spAutoFit/>
          </a:bodyPr>
          <a:lstStyle/>
          <a:p>
            <a:pPr marL="0" lvl="0" indent="0" algn="l">
              <a:lnSpc>
                <a:spcPts val="8000"/>
              </a:lnSpc>
            </a:pPr>
            <a:r>
              <a:rPr lang="en-US" sz="8000" b="1">
                <a:solidFill>
                  <a:srgbClr val="033B86"/>
                </a:solidFill>
                <a:latin typeface="Open Sans Bold"/>
                <a:ea typeface="Open Sans Bold"/>
                <a:cs typeface="Open Sans Bold"/>
                <a:sym typeface="Open Sans Bold"/>
              </a:rPr>
              <a:t>What is the </a:t>
            </a:r>
            <a:r>
              <a:rPr lang="en-US" sz="8000" b="1">
                <a:solidFill>
                  <a:srgbClr val="4695BF"/>
                </a:solidFill>
                <a:latin typeface="Open Sans Bold"/>
                <a:ea typeface="Open Sans Bold"/>
                <a:cs typeface="Open Sans Bold"/>
                <a:sym typeface="Open Sans Bold"/>
              </a:rPr>
              <a:t>challenge?</a:t>
            </a:r>
          </a:p>
        </p:txBody>
      </p:sp>
      <p:sp>
        <p:nvSpPr>
          <p:cNvPr id="14" name="TextBox 14"/>
          <p:cNvSpPr txBox="1"/>
          <p:nvPr/>
        </p:nvSpPr>
        <p:spPr>
          <a:xfrm>
            <a:off x="640135" y="5895975"/>
            <a:ext cx="6878288" cy="3914775"/>
          </a:xfrm>
          <a:prstGeom prst="rect">
            <a:avLst/>
          </a:prstGeom>
        </p:spPr>
        <p:txBody>
          <a:bodyPr lIns="0" tIns="0" rIns="0" bIns="0" rtlCol="0" anchor="t">
            <a:spAutoFit/>
          </a:bodyPr>
          <a:lstStyle/>
          <a:p>
            <a:pPr marL="0" lvl="0" indent="0" algn="l">
              <a:lnSpc>
                <a:spcPts val="3120"/>
              </a:lnSpc>
            </a:pPr>
            <a:r>
              <a:rPr lang="en-US" sz="2600" b="1">
                <a:solidFill>
                  <a:srgbClr val="000000"/>
                </a:solidFill>
                <a:latin typeface="Open Sans Bold"/>
                <a:ea typeface="Open Sans Bold"/>
                <a:cs typeface="Open Sans Bold"/>
                <a:sym typeface="Open Sans Bold"/>
              </a:rPr>
              <a:t>Infectious</a:t>
            </a:r>
            <a:r>
              <a:rPr lang="en-US" sz="2600" b="1" u="none" strike="noStrike">
                <a:solidFill>
                  <a:srgbClr val="000000"/>
                </a:solidFill>
                <a:latin typeface="Open Sans Bold"/>
                <a:ea typeface="Open Sans Bold"/>
                <a:cs typeface="Open Sans Bold"/>
                <a:sym typeface="Open Sans Bold"/>
              </a:rPr>
              <a:t> diseases are a major and growing cause of morbidity, mortality, and healthcare costs.</a:t>
            </a:r>
          </a:p>
          <a:p>
            <a:pPr marL="0" lvl="0" indent="0" algn="l">
              <a:lnSpc>
                <a:spcPts val="3120"/>
              </a:lnSpc>
            </a:pPr>
            <a:endParaRPr lang="en-US" sz="2600" b="1" u="none" strike="noStrike">
              <a:solidFill>
                <a:srgbClr val="000000"/>
              </a:solidFill>
              <a:latin typeface="Open Sans Bold"/>
              <a:ea typeface="Open Sans Bold"/>
              <a:cs typeface="Open Sans Bold"/>
              <a:sym typeface="Open Sans Bold"/>
            </a:endParaRPr>
          </a:p>
          <a:p>
            <a:pPr marL="0" lvl="0" indent="0" algn="l">
              <a:lnSpc>
                <a:spcPts val="3120"/>
              </a:lnSpc>
            </a:pPr>
            <a:r>
              <a:rPr lang="en-US" sz="2600" b="1" u="none" strike="noStrike">
                <a:solidFill>
                  <a:srgbClr val="000000"/>
                </a:solidFill>
                <a:latin typeface="Open Sans Bold"/>
                <a:ea typeface="Open Sans Bold"/>
                <a:cs typeface="Open Sans Bold"/>
                <a:sym typeface="Open Sans Bold"/>
              </a:rPr>
              <a:t>Resistance containment efforts and evaluation of their impact are hampered by the </a:t>
            </a:r>
            <a:r>
              <a:rPr lang="en-US" sz="2600" b="1" u="none" strike="noStrike">
                <a:solidFill>
                  <a:srgbClr val="4695BF"/>
                </a:solidFill>
                <a:latin typeface="Open Sans Bold"/>
                <a:ea typeface="Open Sans Bold"/>
                <a:cs typeface="Open Sans Bold"/>
                <a:sym typeface="Open Sans Bold"/>
              </a:rPr>
              <a:t>lack of relevant data</a:t>
            </a:r>
            <a:r>
              <a:rPr lang="en-US" sz="2600" b="1" u="none" strike="noStrike">
                <a:solidFill>
                  <a:srgbClr val="000000"/>
                </a:solidFill>
                <a:latin typeface="Open Sans Bold"/>
                <a:ea typeface="Open Sans Bold"/>
                <a:cs typeface="Open Sans Bold"/>
                <a:sym typeface="Open Sans Bold"/>
              </a:rPr>
              <a:t> to support effective local, national, regional, and global action.</a:t>
            </a:r>
          </a:p>
          <a:p>
            <a:pPr marL="0" lvl="0" indent="0" algn="l">
              <a:lnSpc>
                <a:spcPts val="3120"/>
              </a:lnSpc>
            </a:pPr>
            <a:endParaRPr lang="en-US" sz="2600" b="1" u="none" strike="noStrike">
              <a:solidFill>
                <a:srgbClr val="000000"/>
              </a:solidFill>
              <a:latin typeface="Open Sans Bold"/>
              <a:ea typeface="Open Sans Bold"/>
              <a:cs typeface="Open Sans Bold"/>
              <a:sym typeface="Open Sans Bold"/>
            </a:endParaRPr>
          </a:p>
        </p:txBody>
      </p:sp>
      <p:sp>
        <p:nvSpPr>
          <p:cNvPr id="15" name="TextBox 15"/>
          <p:cNvSpPr txBox="1"/>
          <p:nvPr/>
        </p:nvSpPr>
        <p:spPr>
          <a:xfrm>
            <a:off x="14175301" y="8972940"/>
            <a:ext cx="1879960" cy="689610"/>
          </a:xfrm>
          <a:prstGeom prst="rect">
            <a:avLst/>
          </a:prstGeom>
        </p:spPr>
        <p:txBody>
          <a:bodyPr lIns="0" tIns="0" rIns="0" bIns="0" rtlCol="0" anchor="t">
            <a:spAutoFit/>
          </a:bodyPr>
          <a:lstStyle/>
          <a:p>
            <a:pPr marL="0" lvl="0" indent="0" algn="l">
              <a:lnSpc>
                <a:spcPts val="2880"/>
              </a:lnSpc>
              <a:spcBef>
                <a:spcPct val="0"/>
              </a:spcBef>
            </a:pPr>
            <a:r>
              <a:rPr lang="en-US" sz="1800" u="none" strike="noStrike">
                <a:solidFill>
                  <a:srgbClr val="000000"/>
                </a:solidFill>
                <a:latin typeface="Open Sans"/>
                <a:ea typeface="Open Sans"/>
                <a:cs typeface="Open Sans"/>
                <a:sym typeface="Open Sans"/>
              </a:rPr>
              <a:t>* O’Neill reports</a:t>
            </a:r>
          </a:p>
          <a:p>
            <a:pPr marL="0" lvl="0" indent="0" algn="l">
              <a:lnSpc>
                <a:spcPts val="2880"/>
              </a:lnSpc>
              <a:spcBef>
                <a:spcPct val="0"/>
              </a:spcBef>
            </a:pPr>
            <a:endParaRPr lang="en-US" sz="1800" u="none" strike="noStrike">
              <a:solidFill>
                <a:srgbClr val="000000"/>
              </a:solidFill>
              <a:latin typeface="Open Sans"/>
              <a:ea typeface="Open Sans"/>
              <a:cs typeface="Open Sans"/>
              <a:sym typeface="Open Sans"/>
            </a:endParaRPr>
          </a:p>
        </p:txBody>
      </p:sp>
      <p:sp>
        <p:nvSpPr>
          <p:cNvPr id="16" name="TextBox 16"/>
          <p:cNvSpPr txBox="1"/>
          <p:nvPr/>
        </p:nvSpPr>
        <p:spPr>
          <a:xfrm>
            <a:off x="9026683" y="3359930"/>
            <a:ext cx="5148619" cy="1962150"/>
          </a:xfrm>
          <a:prstGeom prst="rect">
            <a:avLst/>
          </a:prstGeom>
        </p:spPr>
        <p:txBody>
          <a:bodyPr lIns="0" tIns="0" rIns="0" bIns="0" rtlCol="0" anchor="t">
            <a:spAutoFit/>
          </a:bodyPr>
          <a:lstStyle/>
          <a:p>
            <a:pPr marL="0" lvl="0" indent="0" algn="ctr">
              <a:lnSpc>
                <a:spcPts val="3120"/>
              </a:lnSpc>
            </a:pPr>
            <a:r>
              <a:rPr lang="en-US" sz="2600" b="1">
                <a:solidFill>
                  <a:srgbClr val="FFFFFF"/>
                </a:solidFill>
                <a:latin typeface="Open Sans Bold"/>
                <a:ea typeface="Open Sans Bold"/>
                <a:cs typeface="Open Sans Bold"/>
                <a:sym typeface="Open Sans Bold"/>
              </a:rPr>
              <a:t>Antimicrob</a:t>
            </a:r>
            <a:r>
              <a:rPr lang="en-US" sz="2600" b="1" u="none" strike="noStrike">
                <a:solidFill>
                  <a:srgbClr val="FFFFFF"/>
                </a:solidFill>
                <a:latin typeface="Open Sans Bold"/>
                <a:ea typeface="Open Sans Bold"/>
                <a:cs typeface="Open Sans Bold"/>
                <a:sym typeface="Open Sans Bold"/>
              </a:rPr>
              <a:t>ial resistance is projected to cause </a:t>
            </a:r>
            <a:r>
              <a:rPr lang="en-US" sz="2600" b="1" u="none" strike="noStrike">
                <a:solidFill>
                  <a:srgbClr val="9DE6FC"/>
                </a:solidFill>
                <a:latin typeface="Open Sans Bold"/>
                <a:ea typeface="Open Sans Bold"/>
                <a:cs typeface="Open Sans Bold"/>
                <a:sym typeface="Open Sans Bold"/>
              </a:rPr>
              <a:t>1.91 million deaths</a:t>
            </a:r>
            <a:r>
              <a:rPr lang="en-US" sz="2600" b="1" u="none" strike="noStrike">
                <a:solidFill>
                  <a:srgbClr val="FFFFFF"/>
                </a:solidFill>
                <a:latin typeface="Open Sans Bold"/>
                <a:ea typeface="Open Sans Bold"/>
                <a:cs typeface="Open Sans Bold"/>
                <a:sym typeface="Open Sans Bold"/>
              </a:rPr>
              <a:t> directly and be associated with </a:t>
            </a:r>
            <a:r>
              <a:rPr lang="en-US" sz="2600" b="1" u="none" strike="noStrike">
                <a:solidFill>
                  <a:srgbClr val="9DE6FC"/>
                </a:solidFill>
                <a:latin typeface="Open Sans Bold"/>
                <a:ea typeface="Open Sans Bold"/>
                <a:cs typeface="Open Sans Bold"/>
                <a:sym typeface="Open Sans Bold"/>
              </a:rPr>
              <a:t>8.22 million deaths </a:t>
            </a:r>
            <a:r>
              <a:rPr lang="en-US" sz="2600" b="1" u="none" strike="noStrike">
                <a:solidFill>
                  <a:srgbClr val="FFFFFF"/>
                </a:solidFill>
                <a:latin typeface="Open Sans Bold"/>
                <a:ea typeface="Open Sans Bold"/>
                <a:cs typeface="Open Sans Bold"/>
                <a:sym typeface="Open Sans Bold"/>
              </a:rPr>
              <a:t>annually by 2050*</a:t>
            </a:r>
          </a:p>
        </p:txBody>
      </p:sp>
      <p:sp>
        <p:nvSpPr>
          <p:cNvPr id="17" name="TextBox 17"/>
          <p:cNvSpPr txBox="1"/>
          <p:nvPr/>
        </p:nvSpPr>
        <p:spPr>
          <a:xfrm>
            <a:off x="11191395" y="6389145"/>
            <a:ext cx="5148619" cy="1923415"/>
          </a:xfrm>
          <a:prstGeom prst="rect">
            <a:avLst/>
          </a:prstGeom>
        </p:spPr>
        <p:txBody>
          <a:bodyPr lIns="0" tIns="0" rIns="0" bIns="0" rtlCol="0" anchor="t">
            <a:spAutoFit/>
          </a:bodyPr>
          <a:lstStyle/>
          <a:p>
            <a:pPr marL="0" lvl="0" indent="0" algn="ctr">
              <a:lnSpc>
                <a:spcPts val="2420"/>
              </a:lnSpc>
            </a:pPr>
            <a:r>
              <a:rPr lang="en-US" sz="2200" b="1">
                <a:solidFill>
                  <a:srgbClr val="FFFFFF"/>
                </a:solidFill>
                <a:latin typeface="Open Sans Bold"/>
                <a:ea typeface="Open Sans Bold"/>
                <a:cs typeface="Open Sans Bold"/>
                <a:sym typeface="Open Sans Bold"/>
              </a:rPr>
              <a:t>A near</a:t>
            </a:r>
            <a:r>
              <a:rPr lang="en-US" sz="2200" b="1" u="none" strike="noStrike">
                <a:solidFill>
                  <a:srgbClr val="FFFFFF"/>
                </a:solidFill>
                <a:latin typeface="Open Sans Bold"/>
                <a:ea typeface="Open Sans Bold"/>
                <a:cs typeface="Open Sans Bold"/>
                <a:sym typeface="Open Sans Bold"/>
              </a:rPr>
              <a:t>ly </a:t>
            </a:r>
          </a:p>
          <a:p>
            <a:pPr marL="0" lvl="0" indent="0" algn="ctr">
              <a:lnSpc>
                <a:spcPts val="5500"/>
              </a:lnSpc>
            </a:pPr>
            <a:r>
              <a:rPr lang="en-US" sz="5000" b="1" u="none" strike="noStrike">
                <a:solidFill>
                  <a:srgbClr val="002338"/>
                </a:solidFill>
                <a:latin typeface="Open Sans Bold"/>
                <a:ea typeface="Open Sans Bold"/>
                <a:cs typeface="Open Sans Bold"/>
                <a:sym typeface="Open Sans Bold"/>
              </a:rPr>
              <a:t>70%</a:t>
            </a:r>
            <a:r>
              <a:rPr lang="en-US" sz="5000" b="1" u="none" strike="noStrike">
                <a:solidFill>
                  <a:srgbClr val="FFFFFF"/>
                </a:solidFill>
                <a:latin typeface="Open Sans Bold"/>
                <a:ea typeface="Open Sans Bold"/>
                <a:cs typeface="Open Sans Bold"/>
                <a:sym typeface="Open Sans Bold"/>
              </a:rPr>
              <a:t> </a:t>
            </a:r>
          </a:p>
          <a:p>
            <a:pPr marL="0" lvl="0" indent="0" algn="ctr">
              <a:lnSpc>
                <a:spcPts val="2420"/>
              </a:lnSpc>
            </a:pPr>
            <a:r>
              <a:rPr lang="en-US" sz="2200" b="1" u="none" strike="noStrike">
                <a:solidFill>
                  <a:srgbClr val="FFFFFF"/>
                </a:solidFill>
                <a:latin typeface="Open Sans Bold"/>
                <a:ea typeface="Open Sans Bold"/>
                <a:cs typeface="Open Sans Bold"/>
                <a:sym typeface="Open Sans Bold"/>
              </a:rPr>
              <a:t>increase in </a:t>
            </a:r>
          </a:p>
          <a:p>
            <a:pPr marL="0" lvl="0" indent="0" algn="ctr">
              <a:lnSpc>
                <a:spcPts val="2420"/>
              </a:lnSpc>
            </a:pPr>
            <a:r>
              <a:rPr lang="en-US" sz="2200" b="1" u="none" strike="noStrike">
                <a:solidFill>
                  <a:srgbClr val="FFFFFF"/>
                </a:solidFill>
                <a:latin typeface="Open Sans Bold"/>
                <a:ea typeface="Open Sans Bold"/>
                <a:cs typeface="Open Sans Bold"/>
                <a:sym typeface="Open Sans Bold"/>
              </a:rPr>
              <a:t>deaths compared </a:t>
            </a:r>
          </a:p>
          <a:p>
            <a:pPr marL="0" lvl="0" indent="0" algn="ctr">
              <a:lnSpc>
                <a:spcPts val="2420"/>
              </a:lnSpc>
            </a:pPr>
            <a:r>
              <a:rPr lang="en-US" sz="2200" b="1" u="none" strike="noStrike">
                <a:solidFill>
                  <a:srgbClr val="FFFFFF"/>
                </a:solidFill>
                <a:latin typeface="Open Sans Bold"/>
                <a:ea typeface="Open Sans Bold"/>
                <a:cs typeface="Open Sans Bold"/>
                <a:sym typeface="Open Sans Bold"/>
              </a:rPr>
              <a:t>to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82125" y="0"/>
            <a:ext cx="8905875" cy="10287000"/>
            <a:chOff x="0" y="0"/>
            <a:chExt cx="2438400" cy="2816548"/>
          </a:xfrm>
        </p:grpSpPr>
        <p:sp>
          <p:nvSpPr>
            <p:cNvPr id="3" name="Freeform 3"/>
            <p:cNvSpPr/>
            <p:nvPr/>
          </p:nvSpPr>
          <p:spPr>
            <a:xfrm>
              <a:off x="0" y="0"/>
              <a:ext cx="2438400" cy="2816548"/>
            </a:xfrm>
            <a:custGeom>
              <a:avLst/>
              <a:gdLst/>
              <a:ahLst/>
              <a:cxnLst/>
              <a:rect l="l" t="t" r="r" b="b"/>
              <a:pathLst>
                <a:path w="2438400" h="2816548">
                  <a:moveTo>
                    <a:pt x="0" y="0"/>
                  </a:moveTo>
                  <a:lnTo>
                    <a:pt x="2438400" y="0"/>
                  </a:lnTo>
                  <a:lnTo>
                    <a:pt x="2438400" y="2816548"/>
                  </a:lnTo>
                  <a:lnTo>
                    <a:pt x="0" y="2816548"/>
                  </a:lnTo>
                  <a:close/>
                </a:path>
              </a:pathLst>
            </a:custGeom>
            <a:solidFill>
              <a:srgbClr val="9DE6FC"/>
            </a:solidFill>
          </p:spPr>
          <p:txBody>
            <a:bodyPr/>
            <a:lstStyle/>
            <a:p>
              <a:endParaRPr lang="en-US"/>
            </a:p>
          </p:txBody>
        </p:sp>
        <p:sp>
          <p:nvSpPr>
            <p:cNvPr id="4" name="TextBox 4"/>
            <p:cNvSpPr txBox="1"/>
            <p:nvPr/>
          </p:nvSpPr>
          <p:spPr>
            <a:xfrm>
              <a:off x="0" y="0"/>
              <a:ext cx="2438400" cy="2816548"/>
            </a:xfrm>
            <a:prstGeom prst="rect">
              <a:avLst/>
            </a:prstGeom>
          </p:spPr>
          <p:txBody>
            <a:bodyPr lIns="50800" tIns="50800" rIns="50800" bIns="50800" rtlCol="0" anchor="ctr"/>
            <a:lstStyle/>
            <a:p>
              <a:pPr algn="ctr">
                <a:lnSpc>
                  <a:spcPts val="1920"/>
                </a:lnSpc>
              </a:pPr>
              <a:endParaRPr/>
            </a:p>
          </p:txBody>
        </p:sp>
      </p:grpSp>
      <p:sp>
        <p:nvSpPr>
          <p:cNvPr id="5" name="Freeform 5"/>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2"/>
            <a:stretch>
              <a:fillRect/>
            </a:stretch>
          </a:blipFill>
        </p:spPr>
        <p:txBody>
          <a:bodyPr/>
          <a:lstStyle/>
          <a:p>
            <a:endParaRPr lang="en-US"/>
          </a:p>
        </p:txBody>
      </p:sp>
      <p:sp>
        <p:nvSpPr>
          <p:cNvPr id="6" name="Freeform 6"/>
          <p:cNvSpPr/>
          <p:nvPr/>
        </p:nvSpPr>
        <p:spPr>
          <a:xfrm>
            <a:off x="8548125" y="1313198"/>
            <a:ext cx="12036258" cy="8019157"/>
          </a:xfrm>
          <a:custGeom>
            <a:avLst/>
            <a:gdLst/>
            <a:ahLst/>
            <a:cxnLst/>
            <a:rect l="l" t="t" r="r" b="b"/>
            <a:pathLst>
              <a:path w="12036258" h="8019157">
                <a:moveTo>
                  <a:pt x="0" y="0"/>
                </a:moveTo>
                <a:lnTo>
                  <a:pt x="12036258" y="0"/>
                </a:lnTo>
                <a:lnTo>
                  <a:pt x="12036258" y="8019157"/>
                </a:lnTo>
                <a:lnTo>
                  <a:pt x="0" y="8019157"/>
                </a:lnTo>
                <a:lnTo>
                  <a:pt x="0" y="0"/>
                </a:lnTo>
                <a:close/>
              </a:path>
            </a:pathLst>
          </a:custGeom>
          <a:blipFill>
            <a:blip r:embed="rId3"/>
            <a:stretch>
              <a:fillRect/>
            </a:stretch>
          </a:blipFill>
        </p:spPr>
        <p:txBody>
          <a:bodyPr/>
          <a:lstStyle/>
          <a:p>
            <a:endParaRPr lang="en-US"/>
          </a:p>
        </p:txBody>
      </p:sp>
      <p:sp>
        <p:nvSpPr>
          <p:cNvPr id="7" name="Freeform 7"/>
          <p:cNvSpPr/>
          <p:nvPr/>
        </p:nvSpPr>
        <p:spPr>
          <a:xfrm flipV="1">
            <a:off x="670950" y="7566863"/>
            <a:ext cx="715500" cy="715500"/>
          </a:xfrm>
          <a:custGeom>
            <a:avLst/>
            <a:gdLst/>
            <a:ahLst/>
            <a:cxnLst/>
            <a:rect l="l" t="t" r="r" b="b"/>
            <a:pathLst>
              <a:path w="715500" h="715500">
                <a:moveTo>
                  <a:pt x="0" y="715500"/>
                </a:moveTo>
                <a:lnTo>
                  <a:pt x="715500" y="715500"/>
                </a:lnTo>
                <a:lnTo>
                  <a:pt x="715500" y="0"/>
                </a:lnTo>
                <a:lnTo>
                  <a:pt x="0" y="0"/>
                </a:lnTo>
                <a:lnTo>
                  <a:pt x="0" y="7155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564173" y="4040035"/>
            <a:ext cx="7187008" cy="3079751"/>
          </a:xfrm>
          <a:prstGeom prst="rect">
            <a:avLst/>
          </a:prstGeom>
        </p:spPr>
        <p:txBody>
          <a:bodyPr lIns="0" tIns="0" rIns="0" bIns="0" rtlCol="0" anchor="t">
            <a:spAutoFit/>
          </a:bodyPr>
          <a:lstStyle/>
          <a:p>
            <a:pPr marL="0" lvl="0" indent="0" algn="l">
              <a:lnSpc>
                <a:spcPts val="8000"/>
              </a:lnSpc>
            </a:pPr>
            <a:r>
              <a:rPr lang="en-US" sz="8000" b="1">
                <a:solidFill>
                  <a:srgbClr val="033B86"/>
                </a:solidFill>
                <a:latin typeface="Open Sans Bold"/>
                <a:ea typeface="Open Sans Bold"/>
                <a:cs typeface="Open Sans Bold"/>
                <a:sym typeface="Open Sans Bold"/>
              </a:rPr>
              <a:t>How WHONET </a:t>
            </a:r>
            <a:r>
              <a:rPr lang="en-US" sz="8000" b="1">
                <a:solidFill>
                  <a:srgbClr val="4695BF"/>
                </a:solidFill>
                <a:latin typeface="Open Sans Bold"/>
                <a:ea typeface="Open Sans Bold"/>
                <a:cs typeface="Open Sans Bold"/>
                <a:sym typeface="Open Sans Bold"/>
              </a:rPr>
              <a:t>solves the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3338" y="0"/>
            <a:ext cx="10821646" cy="10287000"/>
            <a:chOff x="0" y="0"/>
            <a:chExt cx="2962932" cy="2816548"/>
          </a:xfrm>
        </p:grpSpPr>
        <p:sp>
          <p:nvSpPr>
            <p:cNvPr id="3" name="Freeform 3"/>
            <p:cNvSpPr/>
            <p:nvPr/>
          </p:nvSpPr>
          <p:spPr>
            <a:xfrm>
              <a:off x="0" y="0"/>
              <a:ext cx="2962932" cy="2816548"/>
            </a:xfrm>
            <a:custGeom>
              <a:avLst/>
              <a:gdLst/>
              <a:ahLst/>
              <a:cxnLst/>
              <a:rect l="l" t="t" r="r" b="b"/>
              <a:pathLst>
                <a:path w="2962932" h="2816548">
                  <a:moveTo>
                    <a:pt x="0" y="0"/>
                  </a:moveTo>
                  <a:lnTo>
                    <a:pt x="2962932" y="0"/>
                  </a:lnTo>
                  <a:lnTo>
                    <a:pt x="2962932" y="2816548"/>
                  </a:lnTo>
                  <a:lnTo>
                    <a:pt x="0" y="2816548"/>
                  </a:lnTo>
                  <a:close/>
                </a:path>
              </a:pathLst>
            </a:custGeom>
            <a:solidFill>
              <a:srgbClr val="9DE6FC"/>
            </a:solidFill>
          </p:spPr>
          <p:txBody>
            <a:bodyPr/>
            <a:lstStyle/>
            <a:p>
              <a:endParaRPr lang="en-US"/>
            </a:p>
          </p:txBody>
        </p:sp>
        <p:sp>
          <p:nvSpPr>
            <p:cNvPr id="4" name="TextBox 4"/>
            <p:cNvSpPr txBox="1"/>
            <p:nvPr/>
          </p:nvSpPr>
          <p:spPr>
            <a:xfrm>
              <a:off x="0" y="0"/>
              <a:ext cx="2962932" cy="2816548"/>
            </a:xfrm>
            <a:prstGeom prst="rect">
              <a:avLst/>
            </a:prstGeom>
          </p:spPr>
          <p:txBody>
            <a:bodyPr lIns="50800" tIns="50800" rIns="50800" bIns="50800" rtlCol="0" anchor="ctr"/>
            <a:lstStyle/>
            <a:p>
              <a:pPr algn="ctr">
                <a:lnSpc>
                  <a:spcPts val="1920"/>
                </a:lnSpc>
              </a:pPr>
              <a:endParaRPr/>
            </a:p>
          </p:txBody>
        </p:sp>
      </p:grpSp>
      <p:sp>
        <p:nvSpPr>
          <p:cNvPr id="5" name="Freeform 5"/>
          <p:cNvSpPr/>
          <p:nvPr/>
        </p:nvSpPr>
        <p:spPr>
          <a:xfrm>
            <a:off x="1133773" y="6762821"/>
            <a:ext cx="8010227" cy="3027001"/>
          </a:xfrm>
          <a:custGeom>
            <a:avLst/>
            <a:gdLst/>
            <a:ahLst/>
            <a:cxnLst/>
            <a:rect l="l" t="t" r="r" b="b"/>
            <a:pathLst>
              <a:path w="8010227" h="3027001">
                <a:moveTo>
                  <a:pt x="0" y="0"/>
                </a:moveTo>
                <a:lnTo>
                  <a:pt x="8010227" y="0"/>
                </a:lnTo>
                <a:lnTo>
                  <a:pt x="8010227" y="3027001"/>
                </a:lnTo>
                <a:lnTo>
                  <a:pt x="0" y="3027001"/>
                </a:lnTo>
                <a:lnTo>
                  <a:pt x="0" y="0"/>
                </a:lnTo>
                <a:close/>
              </a:path>
            </a:pathLst>
          </a:custGeom>
          <a:blipFill>
            <a:blip r:embed="rId2"/>
            <a:stretch>
              <a:fillRect/>
            </a:stretch>
          </a:blipFill>
        </p:spPr>
        <p:txBody>
          <a:bodyPr/>
          <a:lstStyle/>
          <a:p>
            <a:endParaRPr lang="en-US"/>
          </a:p>
        </p:txBody>
      </p:sp>
      <p:sp>
        <p:nvSpPr>
          <p:cNvPr id="6" name="Freeform 6"/>
          <p:cNvSpPr/>
          <p:nvPr/>
        </p:nvSpPr>
        <p:spPr>
          <a:xfrm>
            <a:off x="1060026" y="666750"/>
            <a:ext cx="3783737" cy="2704781"/>
          </a:xfrm>
          <a:custGeom>
            <a:avLst/>
            <a:gdLst/>
            <a:ahLst/>
            <a:cxnLst/>
            <a:rect l="l" t="t" r="r" b="b"/>
            <a:pathLst>
              <a:path w="3783737" h="2704781">
                <a:moveTo>
                  <a:pt x="0" y="0"/>
                </a:moveTo>
                <a:lnTo>
                  <a:pt x="3783737" y="0"/>
                </a:lnTo>
                <a:lnTo>
                  <a:pt x="3783737" y="2704781"/>
                </a:lnTo>
                <a:lnTo>
                  <a:pt x="0" y="2704781"/>
                </a:lnTo>
                <a:lnTo>
                  <a:pt x="0" y="0"/>
                </a:lnTo>
                <a:close/>
              </a:path>
            </a:pathLst>
          </a:custGeom>
          <a:blipFill>
            <a:blip r:embed="rId3"/>
            <a:stretch>
              <a:fillRect/>
            </a:stretch>
          </a:blipFill>
        </p:spPr>
        <p:txBody>
          <a:bodyPr/>
          <a:lstStyle/>
          <a:p>
            <a:endParaRPr lang="en-US"/>
          </a:p>
        </p:txBody>
      </p:sp>
      <p:sp>
        <p:nvSpPr>
          <p:cNvPr id="7" name="Freeform 7"/>
          <p:cNvSpPr/>
          <p:nvPr/>
        </p:nvSpPr>
        <p:spPr>
          <a:xfrm>
            <a:off x="1133773" y="3907659"/>
            <a:ext cx="3940419" cy="2474529"/>
          </a:xfrm>
          <a:custGeom>
            <a:avLst/>
            <a:gdLst/>
            <a:ahLst/>
            <a:cxnLst/>
            <a:rect l="l" t="t" r="r" b="b"/>
            <a:pathLst>
              <a:path w="3940419" h="2474529">
                <a:moveTo>
                  <a:pt x="0" y="0"/>
                </a:moveTo>
                <a:lnTo>
                  <a:pt x="3940419" y="0"/>
                </a:lnTo>
                <a:lnTo>
                  <a:pt x="3940419" y="2474529"/>
                </a:lnTo>
                <a:lnTo>
                  <a:pt x="0" y="2474529"/>
                </a:lnTo>
                <a:lnTo>
                  <a:pt x="0" y="0"/>
                </a:lnTo>
                <a:close/>
              </a:path>
            </a:pathLst>
          </a:custGeom>
          <a:blipFill>
            <a:blip r:embed="rId4"/>
            <a:stretch>
              <a:fillRect/>
            </a:stretch>
          </a:blipFill>
        </p:spPr>
        <p:txBody>
          <a:bodyPr/>
          <a:lstStyle/>
          <a:p>
            <a:endParaRPr lang="en-US"/>
          </a:p>
        </p:txBody>
      </p:sp>
      <p:sp>
        <p:nvSpPr>
          <p:cNvPr id="8" name="Freeform 8"/>
          <p:cNvSpPr/>
          <p:nvPr/>
        </p:nvSpPr>
        <p:spPr>
          <a:xfrm>
            <a:off x="5074192" y="666750"/>
            <a:ext cx="4126255" cy="2648193"/>
          </a:xfrm>
          <a:custGeom>
            <a:avLst/>
            <a:gdLst/>
            <a:ahLst/>
            <a:cxnLst/>
            <a:rect l="l" t="t" r="r" b="b"/>
            <a:pathLst>
              <a:path w="4126255" h="2648193">
                <a:moveTo>
                  <a:pt x="0" y="0"/>
                </a:moveTo>
                <a:lnTo>
                  <a:pt x="4126255" y="0"/>
                </a:lnTo>
                <a:lnTo>
                  <a:pt x="4126255" y="2648193"/>
                </a:lnTo>
                <a:lnTo>
                  <a:pt x="0" y="2648193"/>
                </a:lnTo>
                <a:lnTo>
                  <a:pt x="0" y="0"/>
                </a:lnTo>
                <a:close/>
              </a:path>
            </a:pathLst>
          </a:custGeom>
          <a:blipFill>
            <a:blip r:embed="rId5"/>
            <a:stretch>
              <a:fillRect/>
            </a:stretch>
          </a:blipFill>
        </p:spPr>
        <p:txBody>
          <a:bodyPr/>
          <a:lstStyle/>
          <a:p>
            <a:endParaRPr lang="en-US"/>
          </a:p>
        </p:txBody>
      </p:sp>
      <p:sp>
        <p:nvSpPr>
          <p:cNvPr id="9" name="Freeform 9"/>
          <p:cNvSpPr/>
          <p:nvPr/>
        </p:nvSpPr>
        <p:spPr>
          <a:xfrm>
            <a:off x="5343628" y="3897201"/>
            <a:ext cx="3829955" cy="2484987"/>
          </a:xfrm>
          <a:custGeom>
            <a:avLst/>
            <a:gdLst/>
            <a:ahLst/>
            <a:cxnLst/>
            <a:rect l="l" t="t" r="r" b="b"/>
            <a:pathLst>
              <a:path w="3829955" h="2484987">
                <a:moveTo>
                  <a:pt x="0" y="0"/>
                </a:moveTo>
                <a:lnTo>
                  <a:pt x="3829954" y="0"/>
                </a:lnTo>
                <a:lnTo>
                  <a:pt x="3829954" y="2484987"/>
                </a:lnTo>
                <a:lnTo>
                  <a:pt x="0" y="2484987"/>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10844092" y="5087774"/>
            <a:ext cx="6321287" cy="3503930"/>
          </a:xfrm>
          <a:prstGeom prst="rect">
            <a:avLst/>
          </a:prstGeom>
        </p:spPr>
        <p:txBody>
          <a:bodyPr lIns="0" tIns="0" rIns="0" bIns="0" rtlCol="0" anchor="t">
            <a:spAutoFit/>
          </a:bodyPr>
          <a:lstStyle/>
          <a:p>
            <a:pPr algn="l">
              <a:lnSpc>
                <a:spcPts val="3919"/>
              </a:lnSpc>
            </a:pPr>
            <a:r>
              <a:rPr lang="en-US" sz="2799" b="1">
                <a:solidFill>
                  <a:srgbClr val="4695BF"/>
                </a:solidFill>
                <a:latin typeface="Open Sans Bold"/>
                <a:ea typeface="Open Sans Bold"/>
                <a:cs typeface="Open Sans Bold"/>
                <a:sym typeface="Open Sans Bold"/>
              </a:rPr>
              <a:t>BacLink</a:t>
            </a:r>
            <a:r>
              <a:rPr lang="en-US" sz="2799" b="1">
                <a:solidFill>
                  <a:srgbClr val="000000"/>
                </a:solidFill>
                <a:latin typeface="Open Sans Bold"/>
                <a:ea typeface="Open Sans Bold"/>
                <a:cs typeface="Open Sans Bold"/>
                <a:sym typeface="Open Sans Bold"/>
              </a:rPr>
              <a:t> </a:t>
            </a:r>
          </a:p>
          <a:p>
            <a:pPr algn="l">
              <a:lnSpc>
                <a:spcPts val="2520"/>
              </a:lnSpc>
            </a:pPr>
            <a:r>
              <a:rPr lang="en-US" sz="1800">
                <a:solidFill>
                  <a:srgbClr val="000000"/>
                </a:solidFill>
                <a:latin typeface="Open Sans"/>
                <a:ea typeface="Open Sans"/>
                <a:cs typeface="Open Sans"/>
                <a:sym typeface="Open Sans"/>
              </a:rPr>
              <a:t>A data capture utility within the WHONET </a:t>
            </a:r>
            <a:r>
              <a:rPr lang="en-US" sz="1800" u="none" strike="noStrike">
                <a:solidFill>
                  <a:srgbClr val="000000"/>
                </a:solidFill>
                <a:latin typeface="Open Sans"/>
                <a:ea typeface="Open Sans"/>
                <a:cs typeface="Open Sans"/>
                <a:sym typeface="Open Sans"/>
              </a:rPr>
              <a:t>package that permits the download, standardization, and exchange of otherwise incompatible data resources from diverse information systems.</a:t>
            </a:r>
          </a:p>
          <a:p>
            <a:pPr algn="l">
              <a:lnSpc>
                <a:spcPts val="2520"/>
              </a:lnSpc>
            </a:pPr>
            <a:endParaRPr lang="en-US" sz="1800" u="none" strike="noStrike">
              <a:solidFill>
                <a:srgbClr val="000000"/>
              </a:solidFill>
              <a:latin typeface="Open Sans"/>
              <a:ea typeface="Open Sans"/>
              <a:cs typeface="Open Sans"/>
              <a:sym typeface="Open Sans"/>
            </a:endParaRPr>
          </a:p>
          <a:p>
            <a:pPr algn="l">
              <a:lnSpc>
                <a:spcPts val="3919"/>
              </a:lnSpc>
            </a:pPr>
            <a:r>
              <a:rPr lang="en-US" sz="2799" b="1" u="none" strike="noStrike">
                <a:solidFill>
                  <a:srgbClr val="4695BF"/>
                </a:solidFill>
                <a:latin typeface="Open Sans Bold"/>
                <a:ea typeface="Open Sans Bold"/>
                <a:cs typeface="Open Sans Bold"/>
                <a:sym typeface="Open Sans Bold"/>
              </a:rPr>
              <a:t>The WHONET Automation tool </a:t>
            </a:r>
          </a:p>
          <a:p>
            <a:pPr algn="l">
              <a:lnSpc>
                <a:spcPts val="2520"/>
              </a:lnSpc>
            </a:pPr>
            <a:r>
              <a:rPr lang="en-US" sz="1800" u="none" strike="noStrike">
                <a:solidFill>
                  <a:srgbClr val="000000"/>
                </a:solidFill>
                <a:latin typeface="Open Sans"/>
                <a:ea typeface="Open Sans"/>
                <a:cs typeface="Open Sans"/>
                <a:sym typeface="Open Sans"/>
              </a:rPr>
              <a:t>Permits the automated daily, weekly, monthly, and quarterly generation of reports to key stakeholders to support timely and focused action.</a:t>
            </a:r>
          </a:p>
        </p:txBody>
      </p:sp>
      <p:sp>
        <p:nvSpPr>
          <p:cNvPr id="11" name="TextBox 11"/>
          <p:cNvSpPr txBox="1"/>
          <p:nvPr/>
        </p:nvSpPr>
        <p:spPr>
          <a:xfrm>
            <a:off x="10743609" y="745741"/>
            <a:ext cx="7187008" cy="4030345"/>
          </a:xfrm>
          <a:prstGeom prst="rect">
            <a:avLst/>
          </a:prstGeom>
        </p:spPr>
        <p:txBody>
          <a:bodyPr lIns="0" tIns="0" rIns="0" bIns="0" rtlCol="0" anchor="t">
            <a:spAutoFit/>
          </a:bodyPr>
          <a:lstStyle/>
          <a:p>
            <a:pPr algn="l">
              <a:lnSpc>
                <a:spcPts val="4479"/>
              </a:lnSpc>
            </a:pPr>
            <a:r>
              <a:rPr lang="en-US" sz="2799" b="1">
                <a:solidFill>
                  <a:srgbClr val="4695BF"/>
                </a:solidFill>
                <a:latin typeface="Open Sans Bold"/>
                <a:ea typeface="Open Sans Bold"/>
                <a:cs typeface="Open Sans Bold"/>
                <a:sym typeface="Open Sans Bold"/>
              </a:rPr>
              <a:t>WHONET</a:t>
            </a:r>
            <a:r>
              <a:rPr lang="en-US" sz="2799" b="1">
                <a:solidFill>
                  <a:srgbClr val="000000"/>
                </a:solidFill>
                <a:latin typeface="Open Sans Bold"/>
                <a:ea typeface="Open Sans Bold"/>
                <a:cs typeface="Open Sans Bold"/>
                <a:sym typeface="Open Sans Bold"/>
              </a:rPr>
              <a:t> </a:t>
            </a:r>
          </a:p>
          <a:p>
            <a:pPr marL="0" lvl="0" indent="0" algn="l">
              <a:lnSpc>
                <a:spcPts val="2520"/>
              </a:lnSpc>
            </a:pPr>
            <a:r>
              <a:rPr lang="en-US" sz="1800">
                <a:solidFill>
                  <a:srgbClr val="000000"/>
                </a:solidFill>
                <a:latin typeface="Open Sans"/>
                <a:ea typeface="Open Sans"/>
                <a:cs typeface="Open Sans"/>
                <a:sym typeface="Open Sans"/>
              </a:rPr>
              <a:t>P</a:t>
            </a:r>
            <a:r>
              <a:rPr lang="en-US" sz="1800" u="none" strike="noStrike">
                <a:solidFill>
                  <a:srgbClr val="000000"/>
                </a:solidFill>
                <a:latin typeface="Open Sans"/>
                <a:ea typeface="Open Sans"/>
                <a:cs typeface="Open Sans"/>
                <a:sym typeface="Open Sans"/>
              </a:rPr>
              <a:t>ermits the entry, integration, analysis, and sharing of data from microbiology laboratories worldwide to support:</a:t>
            </a:r>
          </a:p>
          <a:p>
            <a:pPr marL="0" lvl="0" indent="0" algn="l">
              <a:lnSpc>
                <a:spcPts val="2520"/>
              </a:lnSpc>
            </a:pPr>
            <a:endParaRPr lang="en-US" sz="1800" u="none" strike="noStrike">
              <a:solidFill>
                <a:srgbClr val="000000"/>
              </a:solidFill>
              <a:latin typeface="Open Sans"/>
              <a:ea typeface="Open Sans"/>
              <a:cs typeface="Open Sans"/>
              <a:sym typeface="Open Sans"/>
            </a:endParaRP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Infection and resistance containment</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Recognition, tracking, and containment of emerging threats in real-time</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Treatment guidelines and antimicrobial stewardship programs</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Public health awareness, advocacy, policy, and interventions</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Basic science, clinical, and operational research</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Continuous quality improvement in laboratory practices and diagnostic stewardship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75775" y="643477"/>
            <a:ext cx="5370012" cy="9167273"/>
            <a:chOff x="0" y="0"/>
            <a:chExt cx="1414324" cy="2414426"/>
          </a:xfrm>
        </p:grpSpPr>
        <p:sp>
          <p:nvSpPr>
            <p:cNvPr id="3" name="Freeform 3"/>
            <p:cNvSpPr/>
            <p:nvPr/>
          </p:nvSpPr>
          <p:spPr>
            <a:xfrm>
              <a:off x="0" y="0"/>
              <a:ext cx="1414324" cy="2414426"/>
            </a:xfrm>
            <a:custGeom>
              <a:avLst/>
              <a:gdLst/>
              <a:ahLst/>
              <a:cxnLst/>
              <a:rect l="l" t="t" r="r" b="b"/>
              <a:pathLst>
                <a:path w="1414324" h="2414426">
                  <a:moveTo>
                    <a:pt x="0" y="0"/>
                  </a:moveTo>
                  <a:lnTo>
                    <a:pt x="1414324" y="0"/>
                  </a:lnTo>
                  <a:lnTo>
                    <a:pt x="1414324" y="2414426"/>
                  </a:lnTo>
                  <a:lnTo>
                    <a:pt x="0" y="2414426"/>
                  </a:lnTo>
                  <a:close/>
                </a:path>
              </a:pathLst>
            </a:custGeom>
            <a:solidFill>
              <a:srgbClr val="9DE6FC"/>
            </a:solidFill>
          </p:spPr>
          <p:txBody>
            <a:bodyPr/>
            <a:lstStyle/>
            <a:p>
              <a:endParaRPr lang="en-US"/>
            </a:p>
          </p:txBody>
        </p:sp>
        <p:sp>
          <p:nvSpPr>
            <p:cNvPr id="4" name="TextBox 4"/>
            <p:cNvSpPr txBox="1"/>
            <p:nvPr/>
          </p:nvSpPr>
          <p:spPr>
            <a:xfrm>
              <a:off x="0" y="0"/>
              <a:ext cx="1414324" cy="2414426"/>
            </a:xfrm>
            <a:prstGeom prst="rect">
              <a:avLst/>
            </a:prstGeom>
          </p:spPr>
          <p:txBody>
            <a:bodyPr lIns="50800" tIns="50800" rIns="50800" bIns="50800" rtlCol="0" anchor="ctr"/>
            <a:lstStyle/>
            <a:p>
              <a:pPr algn="ctr">
                <a:lnSpc>
                  <a:spcPts val="1920"/>
                </a:lnSpc>
              </a:pPr>
              <a:endParaRPr/>
            </a:p>
          </p:txBody>
        </p:sp>
      </p:grpSp>
      <p:grpSp>
        <p:nvGrpSpPr>
          <p:cNvPr id="5" name="Group 5"/>
          <p:cNvGrpSpPr/>
          <p:nvPr/>
        </p:nvGrpSpPr>
        <p:grpSpPr>
          <a:xfrm>
            <a:off x="12644438" y="643477"/>
            <a:ext cx="5167312" cy="9167273"/>
            <a:chOff x="0" y="0"/>
            <a:chExt cx="1360938" cy="2414426"/>
          </a:xfrm>
        </p:grpSpPr>
        <p:sp>
          <p:nvSpPr>
            <p:cNvPr id="6" name="Freeform 6"/>
            <p:cNvSpPr/>
            <p:nvPr/>
          </p:nvSpPr>
          <p:spPr>
            <a:xfrm>
              <a:off x="0" y="0"/>
              <a:ext cx="1360938" cy="2414426"/>
            </a:xfrm>
            <a:custGeom>
              <a:avLst/>
              <a:gdLst/>
              <a:ahLst/>
              <a:cxnLst/>
              <a:rect l="l" t="t" r="r" b="b"/>
              <a:pathLst>
                <a:path w="1360938" h="2414426">
                  <a:moveTo>
                    <a:pt x="0" y="0"/>
                  </a:moveTo>
                  <a:lnTo>
                    <a:pt x="1360938" y="0"/>
                  </a:lnTo>
                  <a:lnTo>
                    <a:pt x="1360938" y="2414426"/>
                  </a:lnTo>
                  <a:lnTo>
                    <a:pt x="0" y="2414426"/>
                  </a:lnTo>
                  <a:close/>
                </a:path>
              </a:pathLst>
            </a:custGeom>
            <a:solidFill>
              <a:srgbClr val="002338"/>
            </a:solidFill>
          </p:spPr>
          <p:txBody>
            <a:bodyPr/>
            <a:lstStyle/>
            <a:p>
              <a:endParaRPr lang="en-US"/>
            </a:p>
          </p:txBody>
        </p:sp>
        <p:sp>
          <p:nvSpPr>
            <p:cNvPr id="7" name="TextBox 7"/>
            <p:cNvSpPr txBox="1"/>
            <p:nvPr/>
          </p:nvSpPr>
          <p:spPr>
            <a:xfrm>
              <a:off x="0" y="0"/>
              <a:ext cx="1360938" cy="2414426"/>
            </a:xfrm>
            <a:prstGeom prst="rect">
              <a:avLst/>
            </a:prstGeom>
          </p:spPr>
          <p:txBody>
            <a:bodyPr lIns="50800" tIns="50800" rIns="50800" bIns="50800" rtlCol="0" anchor="ctr"/>
            <a:lstStyle/>
            <a:p>
              <a:pPr algn="ctr">
                <a:lnSpc>
                  <a:spcPts val="1920"/>
                </a:lnSpc>
              </a:pPr>
              <a:endParaRPr/>
            </a:p>
          </p:txBody>
        </p:sp>
      </p:grpSp>
      <p:sp>
        <p:nvSpPr>
          <p:cNvPr id="8" name="TextBox 8"/>
          <p:cNvSpPr txBox="1"/>
          <p:nvPr/>
        </p:nvSpPr>
        <p:spPr>
          <a:xfrm>
            <a:off x="670789" y="7540640"/>
            <a:ext cx="5464062" cy="2070101"/>
          </a:xfrm>
          <a:prstGeom prst="rect">
            <a:avLst/>
          </a:prstGeom>
        </p:spPr>
        <p:txBody>
          <a:bodyPr lIns="0" tIns="0" rIns="0" bIns="0" rtlCol="0" anchor="t">
            <a:spAutoFit/>
          </a:bodyPr>
          <a:lstStyle/>
          <a:p>
            <a:pPr algn="l">
              <a:lnSpc>
                <a:spcPts val="8000"/>
              </a:lnSpc>
            </a:pPr>
            <a:r>
              <a:rPr lang="en-US" sz="8000" b="1">
                <a:solidFill>
                  <a:srgbClr val="033B86"/>
                </a:solidFill>
                <a:latin typeface="Open Sans Bold"/>
                <a:ea typeface="Open Sans Bold"/>
                <a:cs typeface="Open Sans Bold"/>
                <a:sym typeface="Open Sans Bold"/>
              </a:rPr>
              <a:t>The </a:t>
            </a:r>
          </a:p>
          <a:p>
            <a:pPr marL="0" lvl="0" indent="0" algn="l">
              <a:lnSpc>
                <a:spcPts val="8000"/>
              </a:lnSpc>
            </a:pPr>
            <a:r>
              <a:rPr lang="en-US" sz="8000" b="1">
                <a:solidFill>
                  <a:srgbClr val="4695BF"/>
                </a:solidFill>
                <a:latin typeface="Open Sans Bold"/>
                <a:ea typeface="Open Sans Bold"/>
                <a:cs typeface="Open Sans Bold"/>
                <a:sym typeface="Open Sans Bold"/>
              </a:rPr>
              <a:t>Team</a:t>
            </a:r>
          </a:p>
        </p:txBody>
      </p:sp>
      <p:sp>
        <p:nvSpPr>
          <p:cNvPr id="9" name="TextBox 9"/>
          <p:cNvSpPr txBox="1"/>
          <p:nvPr/>
        </p:nvSpPr>
        <p:spPr>
          <a:xfrm>
            <a:off x="7859662" y="3263280"/>
            <a:ext cx="4032495" cy="5890895"/>
          </a:xfrm>
          <a:prstGeom prst="rect">
            <a:avLst/>
          </a:prstGeom>
        </p:spPr>
        <p:txBody>
          <a:bodyPr lIns="0" tIns="0" rIns="0" bIns="0" rtlCol="0" anchor="t">
            <a:spAutoFit/>
          </a:bodyPr>
          <a:lstStyle/>
          <a:p>
            <a:pPr marL="0" lvl="0" indent="0" algn="l">
              <a:lnSpc>
                <a:spcPts val="2380"/>
              </a:lnSpc>
            </a:pPr>
            <a:r>
              <a:rPr lang="en-US" sz="1700">
                <a:solidFill>
                  <a:srgbClr val="000000"/>
                </a:solidFill>
                <a:latin typeface="Open Sans"/>
                <a:ea typeface="Open Sans"/>
                <a:cs typeface="Open Sans"/>
                <a:sym typeface="Open Sans"/>
              </a:rPr>
              <a:t>Dr.</a:t>
            </a:r>
            <a:r>
              <a:rPr lang="en-US" sz="1700" u="none" strike="noStrike">
                <a:solidFill>
                  <a:srgbClr val="000000"/>
                </a:solidFill>
                <a:latin typeface="Open Sans"/>
                <a:ea typeface="Open Sans"/>
                <a:cs typeface="Open Sans"/>
                <a:sym typeface="Open Sans"/>
              </a:rPr>
              <a:t> Stelling, Director of the WHO Collaborating Centre or Surveillance of Antimicrobial Resistance at the Brigham and Women’s Hospital, has been leading WHONET software development, dissemination, and support since joining founder Dr. Thomas O’Brien in 1989. </a:t>
            </a:r>
          </a:p>
          <a:p>
            <a:pPr marL="0" lvl="0" indent="0" algn="l">
              <a:lnSpc>
                <a:spcPts val="2380"/>
              </a:lnSpc>
            </a:pPr>
            <a:endParaRPr lang="en-US" sz="1700" u="none" strike="noStrike">
              <a:solidFill>
                <a:srgbClr val="000000"/>
              </a:solidFill>
              <a:latin typeface="Open Sans"/>
              <a:ea typeface="Open Sans"/>
              <a:cs typeface="Open Sans"/>
              <a:sym typeface="Open Sans"/>
            </a:endParaRPr>
          </a:p>
          <a:p>
            <a:pPr marL="0" lvl="0" indent="0" algn="l">
              <a:lnSpc>
                <a:spcPts val="2380"/>
              </a:lnSpc>
            </a:pPr>
            <a:r>
              <a:rPr lang="en-US" sz="1700" u="none" strike="noStrike">
                <a:solidFill>
                  <a:srgbClr val="000000"/>
                </a:solidFill>
                <a:latin typeface="Open Sans"/>
                <a:ea typeface="Open Sans"/>
                <a:cs typeface="Open Sans"/>
                <a:sym typeface="Open Sans"/>
              </a:rPr>
              <a:t>He spent three years as a Medical Officer with the WHO Antimicrobial Resistance Containment Unit. He is a technical advisor to WHO, FAO, many other nongovernmental organizations, Ministries of Health, and professional societies supporting the translation of available microbiology laboratory data into resistance containment policies and interventions. </a:t>
            </a:r>
          </a:p>
          <a:p>
            <a:pPr marL="0" lvl="0" indent="0" algn="l">
              <a:lnSpc>
                <a:spcPts val="2380"/>
              </a:lnSpc>
            </a:pPr>
            <a:endParaRPr lang="en-US" sz="1700" u="none" strike="noStrike">
              <a:solidFill>
                <a:srgbClr val="000000"/>
              </a:solidFill>
              <a:latin typeface="Open Sans"/>
              <a:ea typeface="Open Sans"/>
              <a:cs typeface="Open Sans"/>
              <a:sym typeface="Open Sans"/>
            </a:endParaRPr>
          </a:p>
        </p:txBody>
      </p:sp>
      <p:sp>
        <p:nvSpPr>
          <p:cNvPr id="10" name="TextBox 10"/>
          <p:cNvSpPr txBox="1"/>
          <p:nvPr/>
        </p:nvSpPr>
        <p:spPr>
          <a:xfrm>
            <a:off x="7859662" y="2172129"/>
            <a:ext cx="4501238" cy="845820"/>
          </a:xfrm>
          <a:prstGeom prst="rect">
            <a:avLst/>
          </a:prstGeom>
        </p:spPr>
        <p:txBody>
          <a:bodyPr lIns="0" tIns="0" rIns="0" bIns="0" rtlCol="0" anchor="t">
            <a:spAutoFit/>
          </a:bodyPr>
          <a:lstStyle/>
          <a:p>
            <a:pPr algn="l">
              <a:lnSpc>
                <a:spcPts val="3800"/>
              </a:lnSpc>
            </a:pPr>
            <a:r>
              <a:rPr lang="en-US" sz="3800" b="1">
                <a:solidFill>
                  <a:srgbClr val="033B86"/>
                </a:solidFill>
                <a:latin typeface="Open Sans Bold"/>
                <a:ea typeface="Open Sans Bold"/>
                <a:cs typeface="Open Sans Bold"/>
                <a:sym typeface="Open Sans Bold"/>
              </a:rPr>
              <a:t>Dr. John Stelling, </a:t>
            </a:r>
          </a:p>
          <a:p>
            <a:pPr marL="0" lvl="0" indent="0" algn="l">
              <a:lnSpc>
                <a:spcPts val="2799"/>
              </a:lnSpc>
            </a:pPr>
            <a:r>
              <a:rPr lang="en-US" sz="2799" b="1">
                <a:solidFill>
                  <a:srgbClr val="033B86"/>
                </a:solidFill>
                <a:latin typeface="Open Sans Bold"/>
                <a:ea typeface="Open Sans Bold"/>
                <a:cs typeface="Open Sans Bold"/>
                <a:sym typeface="Open Sans Bold"/>
              </a:rPr>
              <a:t>MD, MPH </a:t>
            </a:r>
          </a:p>
        </p:txBody>
      </p:sp>
      <p:sp>
        <p:nvSpPr>
          <p:cNvPr id="11" name="TextBox 11"/>
          <p:cNvSpPr txBox="1"/>
          <p:nvPr/>
        </p:nvSpPr>
        <p:spPr>
          <a:xfrm>
            <a:off x="13130675" y="3263280"/>
            <a:ext cx="4039944" cy="4119245"/>
          </a:xfrm>
          <a:prstGeom prst="rect">
            <a:avLst/>
          </a:prstGeom>
        </p:spPr>
        <p:txBody>
          <a:bodyPr lIns="0" tIns="0" rIns="0" bIns="0" rtlCol="0" anchor="t">
            <a:spAutoFit/>
          </a:bodyPr>
          <a:lstStyle/>
          <a:p>
            <a:pPr marL="0" lvl="0" indent="0" algn="l">
              <a:lnSpc>
                <a:spcPts val="2380"/>
              </a:lnSpc>
            </a:pPr>
            <a:r>
              <a:rPr lang="en-US" sz="1700">
                <a:solidFill>
                  <a:srgbClr val="FFFFFF"/>
                </a:solidFill>
                <a:latin typeface="Open Sans"/>
                <a:ea typeface="Open Sans"/>
                <a:cs typeface="Open Sans"/>
                <a:sym typeface="Open Sans"/>
              </a:rPr>
              <a:t>WHONET</a:t>
            </a:r>
            <a:r>
              <a:rPr lang="en-US" sz="1700" u="none" strike="noStrike">
                <a:solidFill>
                  <a:srgbClr val="FFFFFF"/>
                </a:solidFill>
                <a:latin typeface="Open Sans"/>
                <a:ea typeface="Open Sans"/>
                <a:cs typeface="Open Sans"/>
                <a:sym typeface="Open Sans"/>
              </a:rPr>
              <a:t> Software developer since 2011. Mr. Clark is responsible for the delivery of robust and secure software to meet the goal of extracting and presenting actionable information to decision-makers in a timely manner. </a:t>
            </a:r>
          </a:p>
          <a:p>
            <a:pPr marL="0" lvl="0" indent="0" algn="l">
              <a:lnSpc>
                <a:spcPts val="2380"/>
              </a:lnSpc>
            </a:pPr>
            <a:endParaRPr lang="en-US" sz="1700" u="none" strike="noStrike">
              <a:solidFill>
                <a:srgbClr val="FFFFFF"/>
              </a:solidFill>
              <a:latin typeface="Open Sans"/>
              <a:ea typeface="Open Sans"/>
              <a:cs typeface="Open Sans"/>
              <a:sym typeface="Open Sans"/>
            </a:endParaRPr>
          </a:p>
          <a:p>
            <a:pPr marL="0" lvl="0" indent="0" algn="l">
              <a:lnSpc>
                <a:spcPts val="2380"/>
              </a:lnSpc>
            </a:pPr>
            <a:r>
              <a:rPr lang="en-US" sz="1700" u="none" strike="noStrike">
                <a:solidFill>
                  <a:srgbClr val="FFFFFF"/>
                </a:solidFill>
                <a:latin typeface="Open Sans"/>
                <a:ea typeface="Open Sans"/>
                <a:cs typeface="Open Sans"/>
                <a:sym typeface="Open Sans"/>
              </a:rPr>
              <a:t>He leads the development of the WHONET package including WHONET, BacLink, WHONET Automation Tool, and customized utilities for partner projects.He provides training and technical support to WHONET users worldwide.</a:t>
            </a:r>
          </a:p>
        </p:txBody>
      </p:sp>
      <p:sp>
        <p:nvSpPr>
          <p:cNvPr id="12" name="TextBox 12"/>
          <p:cNvSpPr txBox="1"/>
          <p:nvPr/>
        </p:nvSpPr>
        <p:spPr>
          <a:xfrm>
            <a:off x="13130675" y="2172129"/>
            <a:ext cx="4501238" cy="845820"/>
          </a:xfrm>
          <a:prstGeom prst="rect">
            <a:avLst/>
          </a:prstGeom>
        </p:spPr>
        <p:txBody>
          <a:bodyPr lIns="0" tIns="0" rIns="0" bIns="0" rtlCol="0" anchor="t">
            <a:spAutoFit/>
          </a:bodyPr>
          <a:lstStyle/>
          <a:p>
            <a:pPr algn="l">
              <a:lnSpc>
                <a:spcPts val="3800"/>
              </a:lnSpc>
            </a:pPr>
            <a:r>
              <a:rPr lang="en-US" sz="3800" b="1">
                <a:solidFill>
                  <a:srgbClr val="9DE6FC"/>
                </a:solidFill>
                <a:latin typeface="Open Sans Bold"/>
                <a:ea typeface="Open Sans Bold"/>
                <a:cs typeface="Open Sans Bold"/>
                <a:sym typeface="Open Sans Bold"/>
              </a:rPr>
              <a:t>Adam Clark, </a:t>
            </a:r>
          </a:p>
          <a:p>
            <a:pPr marL="0" lvl="0" indent="0" algn="l">
              <a:lnSpc>
                <a:spcPts val="2799"/>
              </a:lnSpc>
            </a:pPr>
            <a:r>
              <a:rPr lang="en-US" sz="2799" b="1">
                <a:solidFill>
                  <a:srgbClr val="9DE6FC"/>
                </a:solidFill>
                <a:latin typeface="Open Sans Bold"/>
                <a:ea typeface="Open Sans Bold"/>
                <a:cs typeface="Open Sans Bold"/>
                <a:sym typeface="Open Sans Bold"/>
              </a:rPr>
              <a:t>BS in Computer Science</a:t>
            </a:r>
          </a:p>
        </p:txBody>
      </p:sp>
      <p:sp>
        <p:nvSpPr>
          <p:cNvPr id="13" name="Freeform 13"/>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8671"/>
            <a:ext cx="17811750" cy="5047022"/>
            <a:chOff x="0" y="0"/>
            <a:chExt cx="4691160" cy="1329257"/>
          </a:xfrm>
        </p:grpSpPr>
        <p:sp>
          <p:nvSpPr>
            <p:cNvPr id="3" name="Freeform 3"/>
            <p:cNvSpPr/>
            <p:nvPr/>
          </p:nvSpPr>
          <p:spPr>
            <a:xfrm>
              <a:off x="0" y="0"/>
              <a:ext cx="4691161" cy="1329257"/>
            </a:xfrm>
            <a:custGeom>
              <a:avLst/>
              <a:gdLst/>
              <a:ahLst/>
              <a:cxnLst/>
              <a:rect l="l" t="t" r="r" b="b"/>
              <a:pathLst>
                <a:path w="4691161" h="1329257">
                  <a:moveTo>
                    <a:pt x="0" y="0"/>
                  </a:moveTo>
                  <a:lnTo>
                    <a:pt x="4691161" y="0"/>
                  </a:lnTo>
                  <a:lnTo>
                    <a:pt x="4691161" y="1329257"/>
                  </a:lnTo>
                  <a:lnTo>
                    <a:pt x="0" y="1329257"/>
                  </a:lnTo>
                  <a:close/>
                </a:path>
              </a:pathLst>
            </a:custGeom>
            <a:solidFill>
              <a:srgbClr val="002338"/>
            </a:solidFill>
          </p:spPr>
          <p:txBody>
            <a:bodyPr/>
            <a:lstStyle/>
            <a:p>
              <a:endParaRPr lang="en-US"/>
            </a:p>
          </p:txBody>
        </p:sp>
        <p:sp>
          <p:nvSpPr>
            <p:cNvPr id="4" name="TextBox 4"/>
            <p:cNvSpPr txBox="1"/>
            <p:nvPr/>
          </p:nvSpPr>
          <p:spPr>
            <a:xfrm>
              <a:off x="0" y="0"/>
              <a:ext cx="4691160" cy="1329257"/>
            </a:xfrm>
            <a:prstGeom prst="rect">
              <a:avLst/>
            </a:prstGeom>
          </p:spPr>
          <p:txBody>
            <a:bodyPr lIns="50800" tIns="50800" rIns="50800" bIns="50800" rtlCol="0" anchor="ctr"/>
            <a:lstStyle/>
            <a:p>
              <a:pPr algn="ctr">
                <a:lnSpc>
                  <a:spcPts val="1920"/>
                </a:lnSpc>
              </a:pPr>
              <a:endParaRPr/>
            </a:p>
          </p:txBody>
        </p:sp>
      </p:grpSp>
      <p:grpSp>
        <p:nvGrpSpPr>
          <p:cNvPr id="5" name="Group 5"/>
          <p:cNvGrpSpPr/>
          <p:nvPr/>
        </p:nvGrpSpPr>
        <p:grpSpPr>
          <a:xfrm>
            <a:off x="3888" y="7647675"/>
            <a:ext cx="3197961" cy="2639325"/>
            <a:chOff x="0" y="0"/>
            <a:chExt cx="984836" cy="812800"/>
          </a:xfrm>
        </p:grpSpPr>
        <p:sp>
          <p:nvSpPr>
            <p:cNvPr id="6" name="Freeform 6"/>
            <p:cNvSpPr/>
            <p:nvPr/>
          </p:nvSpPr>
          <p:spPr>
            <a:xfrm>
              <a:off x="0" y="0"/>
              <a:ext cx="984836" cy="812800"/>
            </a:xfrm>
            <a:custGeom>
              <a:avLst/>
              <a:gdLst/>
              <a:ahLst/>
              <a:cxnLst/>
              <a:rect l="l" t="t" r="r" b="b"/>
              <a:pathLst>
                <a:path w="984836" h="812800">
                  <a:moveTo>
                    <a:pt x="0" y="0"/>
                  </a:moveTo>
                  <a:lnTo>
                    <a:pt x="984836" y="0"/>
                  </a:lnTo>
                  <a:lnTo>
                    <a:pt x="984836" y="812800"/>
                  </a:lnTo>
                  <a:lnTo>
                    <a:pt x="0" y="812800"/>
                  </a:lnTo>
                  <a:close/>
                </a:path>
              </a:pathLst>
            </a:custGeom>
            <a:solidFill>
              <a:srgbClr val="9DE6FC"/>
            </a:solidFill>
          </p:spPr>
          <p:txBody>
            <a:bodyPr/>
            <a:lstStyle/>
            <a:p>
              <a:endParaRPr lang="en-US"/>
            </a:p>
          </p:txBody>
        </p:sp>
        <p:sp>
          <p:nvSpPr>
            <p:cNvPr id="7" name="TextBox 7"/>
            <p:cNvSpPr txBox="1"/>
            <p:nvPr/>
          </p:nvSpPr>
          <p:spPr>
            <a:xfrm>
              <a:off x="0" y="-28575"/>
              <a:ext cx="984836" cy="841375"/>
            </a:xfrm>
            <a:prstGeom prst="rect">
              <a:avLst/>
            </a:prstGeom>
          </p:spPr>
          <p:txBody>
            <a:bodyPr lIns="50800" tIns="50800" rIns="50800" bIns="50800" rtlCol="0" anchor="ctr"/>
            <a:lstStyle/>
            <a:p>
              <a:pPr algn="ctr">
                <a:lnSpc>
                  <a:spcPts val="2240"/>
                </a:lnSpc>
              </a:pPr>
              <a:endParaRPr/>
            </a:p>
          </p:txBody>
        </p:sp>
      </p:grpSp>
      <p:grpSp>
        <p:nvGrpSpPr>
          <p:cNvPr id="8" name="Group 8"/>
          <p:cNvGrpSpPr/>
          <p:nvPr/>
        </p:nvGrpSpPr>
        <p:grpSpPr>
          <a:xfrm>
            <a:off x="3201849" y="7647675"/>
            <a:ext cx="3197961" cy="2639325"/>
            <a:chOff x="0" y="0"/>
            <a:chExt cx="984836" cy="812800"/>
          </a:xfrm>
        </p:grpSpPr>
        <p:sp>
          <p:nvSpPr>
            <p:cNvPr id="9" name="Freeform 9"/>
            <p:cNvSpPr/>
            <p:nvPr/>
          </p:nvSpPr>
          <p:spPr>
            <a:xfrm>
              <a:off x="0" y="0"/>
              <a:ext cx="984836" cy="812800"/>
            </a:xfrm>
            <a:custGeom>
              <a:avLst/>
              <a:gdLst/>
              <a:ahLst/>
              <a:cxnLst/>
              <a:rect l="l" t="t" r="r" b="b"/>
              <a:pathLst>
                <a:path w="984836" h="812800">
                  <a:moveTo>
                    <a:pt x="0" y="0"/>
                  </a:moveTo>
                  <a:lnTo>
                    <a:pt x="984836" y="0"/>
                  </a:lnTo>
                  <a:lnTo>
                    <a:pt x="984836" y="812800"/>
                  </a:lnTo>
                  <a:lnTo>
                    <a:pt x="0" y="812800"/>
                  </a:lnTo>
                  <a:close/>
                </a:path>
              </a:pathLst>
            </a:custGeom>
            <a:solidFill>
              <a:srgbClr val="002338"/>
            </a:solidFill>
          </p:spPr>
          <p:txBody>
            <a:bodyPr/>
            <a:lstStyle/>
            <a:p>
              <a:endParaRPr lang="en-US"/>
            </a:p>
          </p:txBody>
        </p:sp>
        <p:sp>
          <p:nvSpPr>
            <p:cNvPr id="10" name="TextBox 10"/>
            <p:cNvSpPr txBox="1"/>
            <p:nvPr/>
          </p:nvSpPr>
          <p:spPr>
            <a:xfrm>
              <a:off x="0" y="-28575"/>
              <a:ext cx="984836" cy="841375"/>
            </a:xfrm>
            <a:prstGeom prst="rect">
              <a:avLst/>
            </a:prstGeom>
          </p:spPr>
          <p:txBody>
            <a:bodyPr lIns="50800" tIns="50800" rIns="50800" bIns="50800" rtlCol="0" anchor="ctr"/>
            <a:lstStyle/>
            <a:p>
              <a:pPr algn="ctr">
                <a:lnSpc>
                  <a:spcPts val="2240"/>
                </a:lnSpc>
              </a:pPr>
              <a:endParaRPr/>
            </a:p>
          </p:txBody>
        </p:sp>
      </p:grpSp>
      <p:grpSp>
        <p:nvGrpSpPr>
          <p:cNvPr id="11" name="Group 11"/>
          <p:cNvGrpSpPr/>
          <p:nvPr/>
        </p:nvGrpSpPr>
        <p:grpSpPr>
          <a:xfrm>
            <a:off x="3201849" y="5008351"/>
            <a:ext cx="3197961" cy="2639325"/>
            <a:chOff x="0" y="0"/>
            <a:chExt cx="984836" cy="812800"/>
          </a:xfrm>
        </p:grpSpPr>
        <p:sp>
          <p:nvSpPr>
            <p:cNvPr id="12" name="Freeform 12"/>
            <p:cNvSpPr/>
            <p:nvPr/>
          </p:nvSpPr>
          <p:spPr>
            <a:xfrm>
              <a:off x="0" y="0"/>
              <a:ext cx="984836" cy="812800"/>
            </a:xfrm>
            <a:custGeom>
              <a:avLst/>
              <a:gdLst/>
              <a:ahLst/>
              <a:cxnLst/>
              <a:rect l="l" t="t" r="r" b="b"/>
              <a:pathLst>
                <a:path w="984836" h="812800">
                  <a:moveTo>
                    <a:pt x="0" y="0"/>
                  </a:moveTo>
                  <a:lnTo>
                    <a:pt x="984836" y="0"/>
                  </a:lnTo>
                  <a:lnTo>
                    <a:pt x="984836" y="812800"/>
                  </a:lnTo>
                  <a:lnTo>
                    <a:pt x="0" y="812800"/>
                  </a:lnTo>
                  <a:close/>
                </a:path>
              </a:pathLst>
            </a:custGeom>
            <a:solidFill>
              <a:srgbClr val="4695BF"/>
            </a:solidFill>
          </p:spPr>
          <p:txBody>
            <a:bodyPr/>
            <a:lstStyle/>
            <a:p>
              <a:endParaRPr lang="en-US"/>
            </a:p>
          </p:txBody>
        </p:sp>
        <p:sp>
          <p:nvSpPr>
            <p:cNvPr id="13" name="TextBox 13"/>
            <p:cNvSpPr txBox="1"/>
            <p:nvPr/>
          </p:nvSpPr>
          <p:spPr>
            <a:xfrm>
              <a:off x="0" y="-28575"/>
              <a:ext cx="984836" cy="841375"/>
            </a:xfrm>
            <a:prstGeom prst="rect">
              <a:avLst/>
            </a:prstGeom>
          </p:spPr>
          <p:txBody>
            <a:bodyPr lIns="50800" tIns="50800" rIns="50800" bIns="50800" rtlCol="0" anchor="ctr"/>
            <a:lstStyle/>
            <a:p>
              <a:pPr algn="ctr">
                <a:lnSpc>
                  <a:spcPts val="2240"/>
                </a:lnSpc>
              </a:pPr>
              <a:endParaRPr/>
            </a:p>
          </p:txBody>
        </p:sp>
      </p:grpSp>
      <p:sp>
        <p:nvSpPr>
          <p:cNvPr id="14" name="TextBox 14"/>
          <p:cNvSpPr txBox="1"/>
          <p:nvPr/>
        </p:nvSpPr>
        <p:spPr>
          <a:xfrm>
            <a:off x="793108" y="2423800"/>
            <a:ext cx="9579454" cy="2019001"/>
          </a:xfrm>
          <a:prstGeom prst="rect">
            <a:avLst/>
          </a:prstGeom>
        </p:spPr>
        <p:txBody>
          <a:bodyPr lIns="0" tIns="0" rIns="0" bIns="0" rtlCol="0" anchor="t">
            <a:spAutoFit/>
          </a:bodyPr>
          <a:lstStyle/>
          <a:p>
            <a:pPr algn="l">
              <a:lnSpc>
                <a:spcPts val="7863"/>
              </a:lnSpc>
            </a:pPr>
            <a:r>
              <a:rPr lang="en-US" sz="7863" b="1">
                <a:solidFill>
                  <a:srgbClr val="FFFFFF"/>
                </a:solidFill>
                <a:latin typeface="Open Sans Bold"/>
                <a:ea typeface="Open Sans Bold"/>
                <a:cs typeface="Open Sans Bold"/>
                <a:sym typeface="Open Sans Bold"/>
              </a:rPr>
              <a:t>History &amp; </a:t>
            </a:r>
          </a:p>
          <a:p>
            <a:pPr marL="0" lvl="0" indent="0" algn="l">
              <a:lnSpc>
                <a:spcPts val="7863"/>
              </a:lnSpc>
            </a:pPr>
            <a:r>
              <a:rPr lang="en-US" sz="7863" b="1">
                <a:solidFill>
                  <a:srgbClr val="4695BF"/>
                </a:solidFill>
                <a:latin typeface="Open Sans Bold"/>
                <a:ea typeface="Open Sans Bold"/>
                <a:cs typeface="Open Sans Bold"/>
                <a:sym typeface="Open Sans Bold"/>
              </a:rPr>
              <a:t>Statistics</a:t>
            </a:r>
          </a:p>
        </p:txBody>
      </p:sp>
      <p:sp>
        <p:nvSpPr>
          <p:cNvPr id="15" name="TextBox 15"/>
          <p:cNvSpPr txBox="1"/>
          <p:nvPr/>
        </p:nvSpPr>
        <p:spPr>
          <a:xfrm>
            <a:off x="119508" y="5598848"/>
            <a:ext cx="3082341" cy="1483360"/>
          </a:xfrm>
          <a:prstGeom prst="rect">
            <a:avLst/>
          </a:prstGeom>
        </p:spPr>
        <p:txBody>
          <a:bodyPr lIns="0" tIns="0" rIns="0" bIns="0" rtlCol="0" anchor="t">
            <a:spAutoFit/>
          </a:bodyPr>
          <a:lstStyle/>
          <a:p>
            <a:pPr marL="0" lvl="0" indent="0" algn="ctr">
              <a:lnSpc>
                <a:spcPts val="2240"/>
              </a:lnSpc>
            </a:pPr>
            <a:r>
              <a:rPr lang="en-US" sz="1600" b="1">
                <a:solidFill>
                  <a:srgbClr val="000000"/>
                </a:solidFill>
                <a:latin typeface="Open Sans Bold"/>
                <a:ea typeface="Open Sans Bold"/>
                <a:cs typeface="Open Sans Bold"/>
                <a:sym typeface="Open Sans Bold"/>
              </a:rPr>
              <a:t>C</a:t>
            </a:r>
            <a:r>
              <a:rPr lang="en-US" sz="1600" b="1" u="none" strike="noStrike">
                <a:solidFill>
                  <a:srgbClr val="000000"/>
                </a:solidFill>
                <a:latin typeface="Open Sans Bold"/>
                <a:ea typeface="Open Sans Bold"/>
                <a:cs typeface="Open Sans Bold"/>
                <a:sym typeface="Open Sans Bold"/>
              </a:rPr>
              <a:t>reated in </a:t>
            </a:r>
          </a:p>
          <a:p>
            <a:pPr marL="0" lvl="0" indent="0" algn="ctr">
              <a:lnSpc>
                <a:spcPts val="5320"/>
              </a:lnSpc>
            </a:pPr>
            <a:r>
              <a:rPr lang="en-US" sz="3800" b="1" u="none" strike="noStrike">
                <a:solidFill>
                  <a:srgbClr val="4695BF"/>
                </a:solidFill>
                <a:latin typeface="Open Sans Bold"/>
                <a:ea typeface="Open Sans Bold"/>
                <a:cs typeface="Open Sans Bold"/>
                <a:sym typeface="Open Sans Bold"/>
              </a:rPr>
              <a:t>1989</a:t>
            </a:r>
            <a:r>
              <a:rPr lang="en-US" sz="3800" b="1" u="none" strike="noStrike">
                <a:solidFill>
                  <a:srgbClr val="000000"/>
                </a:solidFill>
                <a:latin typeface="Open Sans Bold"/>
                <a:ea typeface="Open Sans Bold"/>
                <a:cs typeface="Open Sans Bold"/>
                <a:sym typeface="Open Sans Bold"/>
              </a:rPr>
              <a:t> </a:t>
            </a:r>
          </a:p>
          <a:p>
            <a:pPr marL="0" lvl="0" indent="0" algn="ctr">
              <a:lnSpc>
                <a:spcPts val="2240"/>
              </a:lnSpc>
            </a:pPr>
            <a:r>
              <a:rPr lang="en-US" sz="1600" b="1" u="none" strike="noStrike">
                <a:solidFill>
                  <a:srgbClr val="000000"/>
                </a:solidFill>
                <a:latin typeface="Open Sans Bold"/>
                <a:ea typeface="Open Sans Bold"/>
                <a:cs typeface="Open Sans Bold"/>
                <a:sym typeface="Open Sans Bold"/>
              </a:rPr>
              <a:t>by Dr. Thomas O’Brien</a:t>
            </a:r>
          </a:p>
          <a:p>
            <a:pPr marL="0" lvl="0" indent="0" algn="ctr">
              <a:lnSpc>
                <a:spcPts val="2240"/>
              </a:lnSpc>
            </a:pPr>
            <a:r>
              <a:rPr lang="en-US" sz="1600" b="1" u="none" strike="noStrike">
                <a:solidFill>
                  <a:srgbClr val="000000"/>
                </a:solidFill>
                <a:latin typeface="Open Sans Bold"/>
                <a:ea typeface="Open Sans Bold"/>
                <a:cs typeface="Open Sans Bold"/>
                <a:sym typeface="Open Sans Bold"/>
              </a:rPr>
              <a:t> &amp; John Stelling</a:t>
            </a:r>
          </a:p>
        </p:txBody>
      </p:sp>
      <p:sp>
        <p:nvSpPr>
          <p:cNvPr id="16" name="TextBox 16"/>
          <p:cNvSpPr txBox="1"/>
          <p:nvPr/>
        </p:nvSpPr>
        <p:spPr>
          <a:xfrm>
            <a:off x="3696731" y="5646473"/>
            <a:ext cx="2296880" cy="1388110"/>
          </a:xfrm>
          <a:prstGeom prst="rect">
            <a:avLst/>
          </a:prstGeom>
        </p:spPr>
        <p:txBody>
          <a:bodyPr lIns="0" tIns="0" rIns="0" bIns="0" rtlCol="0" anchor="t">
            <a:spAutoFit/>
          </a:bodyPr>
          <a:lstStyle/>
          <a:p>
            <a:pPr marL="0" lvl="0" indent="0" algn="ctr">
              <a:lnSpc>
                <a:spcPts val="2240"/>
              </a:lnSpc>
            </a:pPr>
            <a:r>
              <a:rPr lang="en-US" sz="1600" b="1">
                <a:solidFill>
                  <a:srgbClr val="FFFFFF"/>
                </a:solidFill>
                <a:latin typeface="Open Sans Bold"/>
                <a:ea typeface="Open Sans Bold"/>
                <a:cs typeface="Open Sans Bold"/>
                <a:sym typeface="Open Sans Bold"/>
              </a:rPr>
              <a:t>Available</a:t>
            </a:r>
            <a:r>
              <a:rPr lang="en-US" sz="1600" b="1" u="none" strike="noStrike">
                <a:solidFill>
                  <a:srgbClr val="FFFFFF"/>
                </a:solidFill>
                <a:latin typeface="Open Sans Bold"/>
                <a:ea typeface="Open Sans Bold"/>
                <a:cs typeface="Open Sans Bold"/>
                <a:sym typeface="Open Sans Bold"/>
              </a:rPr>
              <a:t> in </a:t>
            </a:r>
          </a:p>
          <a:p>
            <a:pPr marL="0" lvl="0" indent="0" algn="ctr">
              <a:lnSpc>
                <a:spcPts val="6719"/>
              </a:lnSpc>
            </a:pPr>
            <a:r>
              <a:rPr lang="en-US" sz="4800" b="1" u="none" strike="noStrike">
                <a:solidFill>
                  <a:srgbClr val="002338"/>
                </a:solidFill>
                <a:latin typeface="Open Sans Bold"/>
                <a:ea typeface="Open Sans Bold"/>
                <a:cs typeface="Open Sans Bold"/>
                <a:sym typeface="Open Sans Bold"/>
              </a:rPr>
              <a:t>56</a:t>
            </a:r>
            <a:r>
              <a:rPr lang="en-US" sz="4800" b="1" u="none" strike="noStrike">
                <a:solidFill>
                  <a:srgbClr val="FFFFFF"/>
                </a:solidFill>
                <a:latin typeface="Open Sans Bold"/>
                <a:ea typeface="Open Sans Bold"/>
                <a:cs typeface="Open Sans Bold"/>
                <a:sym typeface="Open Sans Bold"/>
              </a:rPr>
              <a:t> </a:t>
            </a:r>
          </a:p>
          <a:p>
            <a:pPr marL="0" lvl="0" indent="0" algn="ctr">
              <a:lnSpc>
                <a:spcPts val="2240"/>
              </a:lnSpc>
            </a:pPr>
            <a:r>
              <a:rPr lang="en-US" sz="1600" b="1" u="none" strike="noStrike">
                <a:solidFill>
                  <a:srgbClr val="FFFFFF"/>
                </a:solidFill>
                <a:latin typeface="Open Sans Bold"/>
                <a:ea typeface="Open Sans Bold"/>
                <a:cs typeface="Open Sans Bold"/>
                <a:sym typeface="Open Sans Bold"/>
              </a:rPr>
              <a:t>Languages</a:t>
            </a:r>
          </a:p>
        </p:txBody>
      </p:sp>
      <p:sp>
        <p:nvSpPr>
          <p:cNvPr id="17" name="TextBox 17"/>
          <p:cNvSpPr txBox="1"/>
          <p:nvPr/>
        </p:nvSpPr>
        <p:spPr>
          <a:xfrm>
            <a:off x="454429" y="8349483"/>
            <a:ext cx="2296880" cy="1227516"/>
          </a:xfrm>
          <a:prstGeom prst="rect">
            <a:avLst/>
          </a:prstGeom>
        </p:spPr>
        <p:txBody>
          <a:bodyPr lIns="0" tIns="0" rIns="0" bIns="0" rtlCol="0" anchor="t">
            <a:spAutoFit/>
          </a:bodyPr>
          <a:lstStyle/>
          <a:p>
            <a:pPr marL="0" lvl="0" indent="0" algn="ctr">
              <a:lnSpc>
                <a:spcPts val="2240"/>
              </a:lnSpc>
            </a:pPr>
            <a:r>
              <a:rPr lang="en-US" sz="1600" b="1" dirty="0">
                <a:solidFill>
                  <a:srgbClr val="000000"/>
                </a:solidFill>
                <a:latin typeface="Open Sans Bold"/>
                <a:ea typeface="Open Sans Bold"/>
                <a:cs typeface="Open Sans Bold"/>
                <a:sym typeface="Open Sans Bold"/>
              </a:rPr>
              <a:t>Used in </a:t>
            </a:r>
            <a:r>
              <a:rPr lang="en-US" sz="1600" b="1" u="none" strike="noStrike" dirty="0">
                <a:solidFill>
                  <a:srgbClr val="000000"/>
                </a:solidFill>
                <a:latin typeface="Open Sans Bold"/>
                <a:ea typeface="Open Sans Bold"/>
                <a:cs typeface="Open Sans Bold"/>
                <a:sym typeface="Open Sans Bold"/>
              </a:rPr>
              <a:t> </a:t>
            </a:r>
          </a:p>
          <a:p>
            <a:pPr marL="0" lvl="0" indent="0" algn="ctr">
              <a:lnSpc>
                <a:spcPts val="5320"/>
              </a:lnSpc>
            </a:pPr>
            <a:r>
              <a:rPr lang="en-US" sz="3800" b="1" u="none" strike="noStrike" dirty="0">
                <a:solidFill>
                  <a:srgbClr val="4695BF"/>
                </a:solidFill>
                <a:latin typeface="Open Sans Bold"/>
                <a:ea typeface="Open Sans Bold"/>
                <a:cs typeface="Open Sans Bold"/>
                <a:sym typeface="Open Sans Bold"/>
              </a:rPr>
              <a:t>&gt;130 </a:t>
            </a:r>
          </a:p>
          <a:p>
            <a:pPr marL="0" lvl="0" indent="0" algn="ctr">
              <a:lnSpc>
                <a:spcPts val="2240"/>
              </a:lnSpc>
            </a:pPr>
            <a:r>
              <a:rPr lang="en-US" sz="1600" b="1" u="none" strike="noStrike" dirty="0">
                <a:solidFill>
                  <a:srgbClr val="000000"/>
                </a:solidFill>
                <a:latin typeface="Open Sans Bold"/>
                <a:ea typeface="Open Sans Bold"/>
                <a:cs typeface="Open Sans Bold"/>
                <a:sym typeface="Open Sans Bold"/>
              </a:rPr>
              <a:t>Countries</a:t>
            </a:r>
          </a:p>
        </p:txBody>
      </p:sp>
      <p:sp>
        <p:nvSpPr>
          <p:cNvPr id="18" name="TextBox 18"/>
          <p:cNvSpPr txBox="1"/>
          <p:nvPr/>
        </p:nvSpPr>
        <p:spPr>
          <a:xfrm>
            <a:off x="3608050" y="8073258"/>
            <a:ext cx="2385561" cy="1759585"/>
          </a:xfrm>
          <a:prstGeom prst="rect">
            <a:avLst/>
          </a:prstGeom>
        </p:spPr>
        <p:txBody>
          <a:bodyPr lIns="0" tIns="0" rIns="0" bIns="0" rtlCol="0" anchor="t">
            <a:spAutoFit/>
          </a:bodyPr>
          <a:lstStyle/>
          <a:p>
            <a:pPr marL="0" lvl="0" indent="0" algn="ctr">
              <a:lnSpc>
                <a:spcPts val="2240"/>
              </a:lnSpc>
            </a:pPr>
            <a:r>
              <a:rPr lang="en-US" sz="1600" b="1">
                <a:solidFill>
                  <a:srgbClr val="FFFFFF"/>
                </a:solidFill>
                <a:latin typeface="Open Sans Bold"/>
                <a:ea typeface="Open Sans Bold"/>
                <a:cs typeface="Open Sans Bold"/>
                <a:sym typeface="Open Sans Bold"/>
              </a:rPr>
              <a:t>Used by </a:t>
            </a:r>
            <a:r>
              <a:rPr lang="en-US" sz="1600" b="1" u="none" strike="noStrike">
                <a:solidFill>
                  <a:srgbClr val="FFFFFF"/>
                </a:solidFill>
                <a:latin typeface="Open Sans Bold"/>
                <a:ea typeface="Open Sans Bold"/>
                <a:cs typeface="Open Sans Bold"/>
                <a:sym typeface="Open Sans Bold"/>
              </a:rPr>
              <a:t> </a:t>
            </a:r>
          </a:p>
          <a:p>
            <a:pPr marL="0" lvl="0" indent="0" algn="ctr">
              <a:lnSpc>
                <a:spcPts val="5320"/>
              </a:lnSpc>
            </a:pPr>
            <a:r>
              <a:rPr lang="en-US" sz="3800" b="1" u="none" strike="noStrike">
                <a:solidFill>
                  <a:srgbClr val="9DE6FC"/>
                </a:solidFill>
                <a:latin typeface="Open Sans Bold"/>
                <a:ea typeface="Open Sans Bold"/>
                <a:cs typeface="Open Sans Bold"/>
                <a:sym typeface="Open Sans Bold"/>
              </a:rPr>
              <a:t>&gt;9,000 </a:t>
            </a:r>
          </a:p>
          <a:p>
            <a:pPr marL="0" lvl="0" indent="0" algn="ctr">
              <a:lnSpc>
                <a:spcPts val="2240"/>
              </a:lnSpc>
            </a:pPr>
            <a:r>
              <a:rPr lang="en-US" sz="1600" b="1" u="none" strike="noStrike">
                <a:solidFill>
                  <a:srgbClr val="FFFFFF"/>
                </a:solidFill>
                <a:latin typeface="Open Sans Bold"/>
                <a:ea typeface="Open Sans Bold"/>
                <a:cs typeface="Open Sans Bold"/>
                <a:sym typeface="Open Sans Bold"/>
              </a:rPr>
              <a:t>healthcare, public health, and academic institutions</a:t>
            </a:r>
          </a:p>
        </p:txBody>
      </p:sp>
      <p:sp>
        <p:nvSpPr>
          <p:cNvPr id="19" name="TextBox 19"/>
          <p:cNvSpPr txBox="1"/>
          <p:nvPr/>
        </p:nvSpPr>
        <p:spPr>
          <a:xfrm>
            <a:off x="7257061" y="5598848"/>
            <a:ext cx="9396644" cy="4069080"/>
          </a:xfrm>
          <a:prstGeom prst="rect">
            <a:avLst/>
          </a:prstGeom>
        </p:spPr>
        <p:txBody>
          <a:bodyPr lIns="0" tIns="0" rIns="0" bIns="0" rtlCol="0" anchor="t">
            <a:spAutoFit/>
          </a:bodyPr>
          <a:lstStyle/>
          <a:p>
            <a:pPr algn="l">
              <a:lnSpc>
                <a:spcPts val="2520"/>
              </a:lnSpc>
            </a:pPr>
            <a:r>
              <a:rPr lang="en-US" sz="1800">
                <a:solidFill>
                  <a:srgbClr val="000000"/>
                </a:solidFill>
                <a:latin typeface="Open Sans"/>
                <a:ea typeface="Open Sans"/>
                <a:cs typeface="Open Sans"/>
                <a:sym typeface="Open Sans"/>
              </a:rPr>
              <a:t>Th</a:t>
            </a:r>
            <a:r>
              <a:rPr lang="en-US" sz="1800" u="none" strike="noStrike">
                <a:solidFill>
                  <a:srgbClr val="000000"/>
                </a:solidFill>
                <a:latin typeface="Open Sans"/>
                <a:ea typeface="Open Sans"/>
                <a:cs typeface="Open Sans"/>
                <a:sym typeface="Open Sans"/>
              </a:rPr>
              <a:t>e majority of data submissions to important international surveillance initiatives is created by export from WHONET databases including: </a:t>
            </a:r>
          </a:p>
          <a:p>
            <a:pPr algn="l">
              <a:lnSpc>
                <a:spcPts val="2520"/>
              </a:lnSpc>
            </a:pPr>
            <a:endParaRPr lang="en-US" sz="1800" u="none" strike="noStrike">
              <a:solidFill>
                <a:srgbClr val="000000"/>
              </a:solidFill>
              <a:latin typeface="Open Sans"/>
              <a:ea typeface="Open Sans"/>
              <a:cs typeface="Open Sans"/>
              <a:sym typeface="Open Sans"/>
            </a:endParaRP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WHO Global Antimicrobial Resistance and Use Surveillance System (WHO GLASS)</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International FAO Antimicrobial Resistance Monitoring program (InFARM) </a:t>
            </a:r>
          </a:p>
          <a:p>
            <a:pPr marL="388620" lvl="1" indent="-194310" algn="l">
              <a:lnSpc>
                <a:spcPts val="2520"/>
              </a:lnSpc>
              <a:buFont typeface="Arial"/>
              <a:buChar char="•"/>
            </a:pPr>
            <a:r>
              <a:rPr lang="en-US" sz="1800" u="none" strike="noStrike">
                <a:solidFill>
                  <a:srgbClr val="000000"/>
                </a:solidFill>
                <a:latin typeface="Open Sans"/>
                <a:ea typeface="Open Sans"/>
                <a:cs typeface="Open Sans"/>
                <a:sym typeface="Open Sans"/>
              </a:rPr>
              <a:t>European Antimicrobial Resistance Surveillance Networks in both human and animal health (EARS-Net and EARS-Vet)</a:t>
            </a:r>
          </a:p>
          <a:p>
            <a:pPr algn="l">
              <a:lnSpc>
                <a:spcPts val="2520"/>
              </a:lnSpc>
            </a:pPr>
            <a:endParaRPr lang="en-US" sz="1800" u="none" strike="noStrike">
              <a:solidFill>
                <a:srgbClr val="000000"/>
              </a:solidFill>
              <a:latin typeface="Open Sans"/>
              <a:ea typeface="Open Sans"/>
              <a:cs typeface="Open Sans"/>
              <a:sym typeface="Open Sans"/>
            </a:endParaRPr>
          </a:p>
          <a:p>
            <a:pPr algn="l">
              <a:lnSpc>
                <a:spcPts val="2520"/>
              </a:lnSpc>
            </a:pPr>
            <a:r>
              <a:rPr lang="en-US" sz="1800" u="none" strike="noStrike">
                <a:solidFill>
                  <a:srgbClr val="000000"/>
                </a:solidFill>
                <a:latin typeface="Open Sans"/>
                <a:ea typeface="Open Sans"/>
                <a:cs typeface="Open Sans"/>
                <a:sym typeface="Open Sans"/>
              </a:rPr>
              <a:t>Over </a:t>
            </a:r>
            <a:r>
              <a:rPr lang="en-US" sz="1800" b="1" u="none" strike="noStrike">
                <a:solidFill>
                  <a:srgbClr val="000000"/>
                </a:solidFill>
                <a:latin typeface="Open Sans Bold"/>
                <a:ea typeface="Open Sans Bold"/>
                <a:cs typeface="Open Sans Bold"/>
                <a:sym typeface="Open Sans Bold"/>
              </a:rPr>
              <a:t>500 pier-reviewed publications</a:t>
            </a:r>
            <a:r>
              <a:rPr lang="en-US" sz="1800" u="none" strike="noStrike">
                <a:solidFill>
                  <a:srgbClr val="000000"/>
                </a:solidFill>
                <a:latin typeface="Open Sans"/>
                <a:ea typeface="Open Sans"/>
                <a:cs typeface="Open Sans"/>
                <a:sym typeface="Open Sans"/>
              </a:rPr>
              <a:t> in the international medical literature rely on WHONET for data management included </a:t>
            </a:r>
            <a:r>
              <a:rPr lang="en-US" sz="1800" b="1" u="none" strike="noStrike">
                <a:solidFill>
                  <a:srgbClr val="000000"/>
                </a:solidFill>
                <a:latin typeface="Open Sans Bold"/>
                <a:ea typeface="Open Sans Bold"/>
                <a:cs typeface="Open Sans Bold"/>
                <a:sym typeface="Open Sans Bold"/>
              </a:rPr>
              <a:t>data from 110 countries</a:t>
            </a:r>
            <a:r>
              <a:rPr lang="en-US" sz="1800" u="none" strike="noStrike">
                <a:solidFill>
                  <a:srgbClr val="000000"/>
                </a:solidFill>
                <a:latin typeface="Open Sans"/>
                <a:ea typeface="Open Sans"/>
                <a:cs typeface="Open Sans"/>
                <a:sym typeface="Open Sans"/>
              </a:rPr>
              <a:t>. This number is dwarfed by a much larger number of reports and articles in the “gray literature” comprising local, national, and projects reports which have not been submitted to international journals.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350" y="2495222"/>
            <a:ext cx="18490700" cy="7893128"/>
            <a:chOff x="0" y="0"/>
            <a:chExt cx="2864693" cy="1222852"/>
          </a:xfrm>
        </p:grpSpPr>
        <p:sp>
          <p:nvSpPr>
            <p:cNvPr id="3" name="Freeform 3"/>
            <p:cNvSpPr/>
            <p:nvPr/>
          </p:nvSpPr>
          <p:spPr>
            <a:xfrm>
              <a:off x="0" y="0"/>
              <a:ext cx="2864693" cy="1222852"/>
            </a:xfrm>
            <a:custGeom>
              <a:avLst/>
              <a:gdLst/>
              <a:ahLst/>
              <a:cxnLst/>
              <a:rect l="l" t="t" r="r" b="b"/>
              <a:pathLst>
                <a:path w="2864693" h="1222852">
                  <a:moveTo>
                    <a:pt x="0" y="0"/>
                  </a:moveTo>
                  <a:lnTo>
                    <a:pt x="2864693" y="0"/>
                  </a:lnTo>
                  <a:lnTo>
                    <a:pt x="2864693" y="1222852"/>
                  </a:lnTo>
                  <a:lnTo>
                    <a:pt x="0" y="1222852"/>
                  </a:lnTo>
                  <a:close/>
                </a:path>
              </a:pathLst>
            </a:custGeom>
            <a:blipFill>
              <a:blip r:embed="rId2"/>
              <a:stretch>
                <a:fillRect t="-8409" b="-22192"/>
              </a:stretch>
            </a:blipFill>
          </p:spPr>
          <p:txBody>
            <a:bodyPr/>
            <a:lstStyle/>
            <a:p>
              <a:endParaRPr lang="en-US"/>
            </a:p>
          </p:txBody>
        </p:sp>
      </p:grpSp>
      <p:sp>
        <p:nvSpPr>
          <p:cNvPr id="4" name="Freeform 4"/>
          <p:cNvSpPr/>
          <p:nvPr/>
        </p:nvSpPr>
        <p:spPr>
          <a:xfrm flipV="1">
            <a:off x="17096250" y="771013"/>
            <a:ext cx="715500" cy="715500"/>
          </a:xfrm>
          <a:custGeom>
            <a:avLst/>
            <a:gdLst/>
            <a:ahLst/>
            <a:cxnLst/>
            <a:rect l="l" t="t" r="r" b="b"/>
            <a:pathLst>
              <a:path w="715500" h="715500">
                <a:moveTo>
                  <a:pt x="0" y="715500"/>
                </a:moveTo>
                <a:lnTo>
                  <a:pt x="715500" y="715500"/>
                </a:lnTo>
                <a:lnTo>
                  <a:pt x="715500" y="0"/>
                </a:lnTo>
                <a:lnTo>
                  <a:pt x="0" y="0"/>
                </a:lnTo>
                <a:lnTo>
                  <a:pt x="0" y="71550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2555050" y="674738"/>
            <a:ext cx="13177899" cy="1060451"/>
          </a:xfrm>
          <a:prstGeom prst="rect">
            <a:avLst/>
          </a:prstGeom>
        </p:spPr>
        <p:txBody>
          <a:bodyPr lIns="0" tIns="0" rIns="0" bIns="0" rtlCol="0" anchor="t">
            <a:spAutoFit/>
          </a:bodyPr>
          <a:lstStyle/>
          <a:p>
            <a:pPr marL="0" lvl="0" indent="0" algn="l">
              <a:lnSpc>
                <a:spcPts val="8000"/>
              </a:lnSpc>
            </a:pPr>
            <a:r>
              <a:rPr lang="en-US" sz="8000" b="1">
                <a:solidFill>
                  <a:srgbClr val="033B86"/>
                </a:solidFill>
                <a:latin typeface="Open Sans Bold"/>
                <a:ea typeface="Open Sans Bold"/>
                <a:cs typeface="Open Sans Bold"/>
                <a:sym typeface="Open Sans Bold"/>
              </a:rPr>
              <a:t>Worldwide Registrations</a:t>
            </a:r>
          </a:p>
        </p:txBody>
      </p:sp>
      <p:sp>
        <p:nvSpPr>
          <p:cNvPr id="6" name="Freeform 6"/>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26510" y="0"/>
            <a:ext cx="11342490" cy="10464208"/>
            <a:chOff x="0" y="0"/>
            <a:chExt cx="2987323" cy="2756005"/>
          </a:xfrm>
        </p:grpSpPr>
        <p:sp>
          <p:nvSpPr>
            <p:cNvPr id="3" name="Freeform 3"/>
            <p:cNvSpPr/>
            <p:nvPr/>
          </p:nvSpPr>
          <p:spPr>
            <a:xfrm>
              <a:off x="0" y="0"/>
              <a:ext cx="2987323" cy="2756005"/>
            </a:xfrm>
            <a:custGeom>
              <a:avLst/>
              <a:gdLst/>
              <a:ahLst/>
              <a:cxnLst/>
              <a:rect l="l" t="t" r="r" b="b"/>
              <a:pathLst>
                <a:path w="2987323" h="2756005">
                  <a:moveTo>
                    <a:pt x="0" y="0"/>
                  </a:moveTo>
                  <a:lnTo>
                    <a:pt x="2987323" y="0"/>
                  </a:lnTo>
                  <a:lnTo>
                    <a:pt x="2987323" y="2756005"/>
                  </a:lnTo>
                  <a:lnTo>
                    <a:pt x="0" y="2756005"/>
                  </a:lnTo>
                  <a:close/>
                </a:path>
              </a:pathLst>
            </a:custGeom>
            <a:solidFill>
              <a:srgbClr val="002338"/>
            </a:solidFill>
          </p:spPr>
          <p:txBody>
            <a:bodyPr/>
            <a:lstStyle/>
            <a:p>
              <a:endParaRPr lang="en-US"/>
            </a:p>
          </p:txBody>
        </p:sp>
        <p:sp>
          <p:nvSpPr>
            <p:cNvPr id="4" name="TextBox 4"/>
            <p:cNvSpPr txBox="1"/>
            <p:nvPr/>
          </p:nvSpPr>
          <p:spPr>
            <a:xfrm>
              <a:off x="0" y="0"/>
              <a:ext cx="2987323" cy="2756005"/>
            </a:xfrm>
            <a:prstGeom prst="rect">
              <a:avLst/>
            </a:prstGeom>
          </p:spPr>
          <p:txBody>
            <a:bodyPr lIns="50800" tIns="50800" rIns="50800" bIns="50800" rtlCol="0" anchor="ctr"/>
            <a:lstStyle/>
            <a:p>
              <a:pPr algn="ctr">
                <a:lnSpc>
                  <a:spcPts val="1920"/>
                </a:lnSpc>
              </a:pPr>
              <a:endParaRPr/>
            </a:p>
          </p:txBody>
        </p:sp>
      </p:grpSp>
      <p:sp>
        <p:nvSpPr>
          <p:cNvPr id="5" name="Freeform 5"/>
          <p:cNvSpPr/>
          <p:nvPr/>
        </p:nvSpPr>
        <p:spPr>
          <a:xfrm>
            <a:off x="379260" y="331920"/>
            <a:ext cx="1699932" cy="1593686"/>
          </a:xfrm>
          <a:custGeom>
            <a:avLst/>
            <a:gdLst/>
            <a:ahLst/>
            <a:cxnLst/>
            <a:rect l="l" t="t" r="r" b="b"/>
            <a:pathLst>
              <a:path w="1699932" h="1593686">
                <a:moveTo>
                  <a:pt x="0" y="0"/>
                </a:moveTo>
                <a:lnTo>
                  <a:pt x="1699932" y="0"/>
                </a:lnTo>
                <a:lnTo>
                  <a:pt x="1699932" y="1593686"/>
                </a:lnTo>
                <a:lnTo>
                  <a:pt x="0" y="1593686"/>
                </a:lnTo>
                <a:lnTo>
                  <a:pt x="0" y="0"/>
                </a:lnTo>
                <a:close/>
              </a:path>
            </a:pathLst>
          </a:custGeom>
          <a:blipFill>
            <a:blip r:embed="rId2"/>
            <a:stretch>
              <a:fillRect/>
            </a:stretch>
          </a:blipFill>
        </p:spPr>
        <p:txBody>
          <a:bodyPr/>
          <a:lstStyle/>
          <a:p>
            <a:endParaRPr lang="en-US"/>
          </a:p>
        </p:txBody>
      </p:sp>
      <p:sp>
        <p:nvSpPr>
          <p:cNvPr id="6" name="Freeform 6"/>
          <p:cNvSpPr/>
          <p:nvPr/>
        </p:nvSpPr>
        <p:spPr>
          <a:xfrm>
            <a:off x="736913" y="5889173"/>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611837" y="2230918"/>
            <a:ext cx="6704986" cy="2070101"/>
          </a:xfrm>
          <a:prstGeom prst="rect">
            <a:avLst/>
          </a:prstGeom>
        </p:spPr>
        <p:txBody>
          <a:bodyPr lIns="0" tIns="0" rIns="0" bIns="0" rtlCol="0" anchor="t">
            <a:spAutoFit/>
          </a:bodyPr>
          <a:lstStyle/>
          <a:p>
            <a:pPr marL="0" lvl="0" indent="0" algn="l">
              <a:lnSpc>
                <a:spcPts val="8000"/>
              </a:lnSpc>
            </a:pPr>
            <a:r>
              <a:rPr lang="en-US" sz="8000" b="1">
                <a:solidFill>
                  <a:srgbClr val="4695BF"/>
                </a:solidFill>
                <a:latin typeface="Open Sans Bold"/>
                <a:ea typeface="Open Sans Bold"/>
                <a:cs typeface="Open Sans Bold"/>
                <a:sym typeface="Open Sans Bold"/>
              </a:rPr>
              <a:t>Voices</a:t>
            </a:r>
            <a:r>
              <a:rPr lang="en-US" sz="8000" b="1">
                <a:solidFill>
                  <a:srgbClr val="033B86"/>
                </a:solidFill>
                <a:latin typeface="Open Sans Bold"/>
                <a:ea typeface="Open Sans Bold"/>
                <a:cs typeface="Open Sans Bold"/>
                <a:sym typeface="Open Sans Bold"/>
              </a:rPr>
              <a:t> From The Field</a:t>
            </a:r>
          </a:p>
        </p:txBody>
      </p:sp>
      <p:sp>
        <p:nvSpPr>
          <p:cNvPr id="8" name="TextBox 8"/>
          <p:cNvSpPr txBox="1"/>
          <p:nvPr/>
        </p:nvSpPr>
        <p:spPr>
          <a:xfrm>
            <a:off x="8412100" y="6799921"/>
            <a:ext cx="4032495" cy="2724150"/>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WHONET</a:t>
            </a:r>
            <a:r>
              <a:rPr lang="en-US" sz="1500" u="none" strike="noStrike">
                <a:solidFill>
                  <a:srgbClr val="FFFFFF"/>
                </a:solidFill>
                <a:latin typeface="Open Sans"/>
                <a:ea typeface="Open Sans"/>
                <a:cs typeface="Open Sans"/>
                <a:sym typeface="Open Sans"/>
              </a:rPr>
              <a:t> remains one of the most practical and impactful tools available for strengthening AMR surveillance systems, and I continue to recommend it widely in my international work.</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659"/>
              </a:lnSpc>
            </a:pPr>
            <a:r>
              <a:rPr lang="en-US" sz="1899" b="1" u="none" strike="noStrike">
                <a:solidFill>
                  <a:srgbClr val="9DE6FC"/>
                </a:solidFill>
                <a:latin typeface="Open Sans Bold"/>
                <a:ea typeface="Open Sans Bold"/>
                <a:cs typeface="Open Sans Bold"/>
                <a:sym typeface="Open Sans Bold"/>
              </a:rPr>
              <a:t>Jens Thomsen </a:t>
            </a:r>
          </a:p>
          <a:p>
            <a:pPr marL="0" lvl="0" indent="0" algn="l">
              <a:lnSpc>
                <a:spcPts val="2100"/>
              </a:lnSpc>
            </a:pPr>
            <a:r>
              <a:rPr lang="en-US" sz="1500" u="none" strike="noStrike">
                <a:solidFill>
                  <a:srgbClr val="FFFFFF"/>
                </a:solidFill>
                <a:latin typeface="Open Sans"/>
                <a:ea typeface="Open Sans"/>
                <a:cs typeface="Open Sans"/>
                <a:sym typeface="Open Sans"/>
              </a:rPr>
              <a:t>Medical Microbiologist, </a:t>
            </a:r>
          </a:p>
          <a:p>
            <a:pPr marL="0" lvl="0" indent="0" algn="l">
              <a:lnSpc>
                <a:spcPts val="2100"/>
              </a:lnSpc>
            </a:pPr>
            <a:r>
              <a:rPr lang="en-US" sz="1500" u="none" strike="noStrike">
                <a:solidFill>
                  <a:srgbClr val="FFFFFF"/>
                </a:solidFill>
                <a:latin typeface="Open Sans"/>
                <a:ea typeface="Open Sans"/>
                <a:cs typeface="Open Sans"/>
                <a:sym typeface="Open Sans"/>
              </a:rPr>
              <a:t>Medics Labor AG, </a:t>
            </a:r>
          </a:p>
          <a:p>
            <a:pPr marL="0" lvl="0" indent="0" algn="l">
              <a:lnSpc>
                <a:spcPts val="2100"/>
              </a:lnSpc>
            </a:pPr>
            <a:r>
              <a:rPr lang="en-US" sz="1500" u="none" strike="noStrike">
                <a:solidFill>
                  <a:srgbClr val="FFFFFF"/>
                </a:solidFill>
                <a:latin typeface="Open Sans"/>
                <a:ea typeface="Open Sans"/>
                <a:cs typeface="Open Sans"/>
                <a:sym typeface="Open Sans"/>
              </a:rPr>
              <a:t>Bern, Switzerland</a:t>
            </a:r>
          </a:p>
        </p:txBody>
      </p:sp>
      <p:sp>
        <p:nvSpPr>
          <p:cNvPr id="9" name="TextBox 9"/>
          <p:cNvSpPr txBox="1"/>
          <p:nvPr/>
        </p:nvSpPr>
        <p:spPr>
          <a:xfrm>
            <a:off x="736913" y="6531893"/>
            <a:ext cx="4496819" cy="3015615"/>
          </a:xfrm>
          <a:prstGeom prst="rect">
            <a:avLst/>
          </a:prstGeom>
        </p:spPr>
        <p:txBody>
          <a:bodyPr lIns="0" tIns="0" rIns="0" bIns="0" rtlCol="0" anchor="t">
            <a:spAutoFit/>
          </a:bodyPr>
          <a:lstStyle/>
          <a:p>
            <a:pPr marL="0" lvl="0" indent="0" algn="l">
              <a:lnSpc>
                <a:spcPts val="3359"/>
              </a:lnSpc>
            </a:pPr>
            <a:r>
              <a:rPr lang="en-US" sz="2399" b="1">
                <a:solidFill>
                  <a:srgbClr val="033B86"/>
                </a:solidFill>
                <a:latin typeface="Open Sans Bold"/>
                <a:ea typeface="Open Sans Bold"/>
                <a:cs typeface="Open Sans Bold"/>
                <a:sym typeface="Open Sans Bold"/>
              </a:rPr>
              <a:t>WHONET</a:t>
            </a:r>
            <a:r>
              <a:rPr lang="en-US" sz="2399" b="1" u="none" strike="noStrike">
                <a:solidFill>
                  <a:srgbClr val="033B86"/>
                </a:solidFill>
                <a:latin typeface="Open Sans Bold"/>
                <a:ea typeface="Open Sans Bold"/>
                <a:cs typeface="Open Sans Bold"/>
                <a:sym typeface="Open Sans Bold"/>
              </a:rPr>
              <a:t> is the gold standard for transforming raw data into life-saving insights.</a:t>
            </a:r>
          </a:p>
          <a:p>
            <a:pPr marL="0" lvl="0" indent="0" algn="l">
              <a:lnSpc>
                <a:spcPts val="3359"/>
              </a:lnSpc>
            </a:pPr>
            <a:endParaRPr lang="en-US" sz="2399" b="1" u="none" strike="noStrike">
              <a:solidFill>
                <a:srgbClr val="033B86"/>
              </a:solidFill>
              <a:latin typeface="Open Sans Bold"/>
              <a:ea typeface="Open Sans Bold"/>
              <a:cs typeface="Open Sans Bold"/>
              <a:sym typeface="Open Sans Bold"/>
            </a:endParaRPr>
          </a:p>
          <a:p>
            <a:pPr marL="0" lvl="0" indent="0" algn="l">
              <a:lnSpc>
                <a:spcPts val="2520"/>
              </a:lnSpc>
            </a:pPr>
            <a:r>
              <a:rPr lang="en-US" sz="1800" b="1" u="none" strike="noStrike">
                <a:solidFill>
                  <a:srgbClr val="4695BF"/>
                </a:solidFill>
                <a:latin typeface="Open Sans Bold"/>
                <a:ea typeface="Open Sans Bold"/>
                <a:cs typeface="Open Sans Bold"/>
                <a:sym typeface="Open Sans Bold"/>
              </a:rPr>
              <a:t>Thandavarayan Ramamurthy</a:t>
            </a:r>
            <a:r>
              <a:rPr lang="en-US" sz="1800" b="1" u="none" strike="noStrike">
                <a:solidFill>
                  <a:srgbClr val="033B86"/>
                </a:solidFill>
                <a:latin typeface="Open Sans Bold"/>
                <a:ea typeface="Open Sans Bold"/>
                <a:cs typeface="Open Sans Bold"/>
                <a:sym typeface="Open Sans Bold"/>
              </a:rPr>
              <a:t> </a:t>
            </a:r>
          </a:p>
          <a:p>
            <a:pPr marL="0" lvl="0" indent="0" algn="l">
              <a:lnSpc>
                <a:spcPts val="2520"/>
              </a:lnSpc>
            </a:pPr>
            <a:r>
              <a:rPr lang="en-US" sz="1800" u="none" strike="noStrike">
                <a:solidFill>
                  <a:srgbClr val="033B86"/>
                </a:solidFill>
                <a:latin typeface="Open Sans"/>
                <a:ea typeface="Open Sans"/>
                <a:cs typeface="Open Sans"/>
                <a:sym typeface="Open Sans"/>
              </a:rPr>
              <a:t>Senior Scientific Consultant, </a:t>
            </a:r>
          </a:p>
          <a:p>
            <a:pPr marL="0" lvl="0" indent="0" algn="l">
              <a:lnSpc>
                <a:spcPts val="2520"/>
              </a:lnSpc>
            </a:pPr>
            <a:r>
              <a:rPr lang="en-US" sz="1800" u="none" strike="noStrike">
                <a:solidFill>
                  <a:srgbClr val="033B86"/>
                </a:solidFill>
                <a:latin typeface="Open Sans"/>
                <a:ea typeface="Open Sans"/>
                <a:cs typeface="Open Sans"/>
                <a:sym typeface="Open Sans"/>
              </a:rPr>
              <a:t>Kolkata, India</a:t>
            </a:r>
          </a:p>
          <a:p>
            <a:pPr marL="0" lvl="0" indent="0" algn="l">
              <a:lnSpc>
                <a:spcPts val="3359"/>
              </a:lnSpc>
            </a:pPr>
            <a:endParaRPr lang="en-US" sz="1800" u="none" strike="noStrike">
              <a:solidFill>
                <a:srgbClr val="033B86"/>
              </a:solidFill>
              <a:latin typeface="Open Sans"/>
              <a:ea typeface="Open Sans"/>
              <a:cs typeface="Open Sans"/>
              <a:sym typeface="Open Sans"/>
            </a:endParaRPr>
          </a:p>
        </p:txBody>
      </p:sp>
      <p:sp>
        <p:nvSpPr>
          <p:cNvPr id="10" name="TextBox 10"/>
          <p:cNvSpPr txBox="1"/>
          <p:nvPr/>
        </p:nvSpPr>
        <p:spPr>
          <a:xfrm>
            <a:off x="13295818" y="5956668"/>
            <a:ext cx="3963482" cy="3505200"/>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Before adopting WHONET,</a:t>
            </a:r>
            <a:r>
              <a:rPr lang="en-US" sz="1500" u="none" strike="noStrike">
                <a:solidFill>
                  <a:srgbClr val="FFFFFF"/>
                </a:solidFill>
                <a:latin typeface="Open Sans"/>
                <a:ea typeface="Open Sans"/>
                <a:cs typeface="Open Sans"/>
                <a:sym typeface="Open Sans"/>
              </a:rPr>
              <a:t> data consolidation and analysis were largely manual, time-consuming, and prone to errors. With WHONET, our laboratory personnel can now easily encode culture and sensitivity results, standardize organism identification, and generate antibiograms with just a few clicks.</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520"/>
              </a:lnSpc>
            </a:pPr>
            <a:r>
              <a:rPr lang="en-US" sz="1800" b="1" u="none" strike="noStrike">
                <a:solidFill>
                  <a:srgbClr val="9DE6FC"/>
                </a:solidFill>
                <a:latin typeface="Open Sans Bold"/>
                <a:ea typeface="Open Sans Bold"/>
                <a:cs typeface="Open Sans Bold"/>
                <a:sym typeface="Open Sans Bold"/>
              </a:rPr>
              <a:t>Hasbiah Comacasar </a:t>
            </a:r>
          </a:p>
          <a:p>
            <a:pPr marL="0" lvl="0" indent="0" algn="l">
              <a:lnSpc>
                <a:spcPts val="2100"/>
              </a:lnSpc>
            </a:pPr>
            <a:r>
              <a:rPr lang="en-US" sz="1500" u="none" strike="noStrike">
                <a:solidFill>
                  <a:srgbClr val="FFFFFF"/>
                </a:solidFill>
                <a:latin typeface="Open Sans"/>
                <a:ea typeface="Open Sans"/>
                <a:cs typeface="Open Sans"/>
                <a:sym typeface="Open Sans"/>
              </a:rPr>
              <a:t>Medical Technologist III, </a:t>
            </a:r>
          </a:p>
          <a:p>
            <a:pPr marL="0" lvl="0" indent="0" algn="l">
              <a:lnSpc>
                <a:spcPts val="2100"/>
              </a:lnSpc>
            </a:pPr>
            <a:r>
              <a:rPr lang="en-US" sz="1500" u="none" strike="noStrike">
                <a:solidFill>
                  <a:srgbClr val="FFFFFF"/>
                </a:solidFill>
                <a:latin typeface="Open Sans"/>
                <a:ea typeface="Open Sans"/>
                <a:cs typeface="Open Sans"/>
                <a:sym typeface="Open Sans"/>
              </a:rPr>
              <a:t>Amai Pakpak Medical Center, </a:t>
            </a:r>
          </a:p>
          <a:p>
            <a:pPr marL="0" lvl="0" indent="0" algn="l">
              <a:lnSpc>
                <a:spcPts val="2100"/>
              </a:lnSpc>
            </a:pPr>
            <a:r>
              <a:rPr lang="en-US" sz="1500" u="none" strike="noStrike">
                <a:solidFill>
                  <a:srgbClr val="FFFFFF"/>
                </a:solidFill>
                <a:latin typeface="Open Sans"/>
                <a:ea typeface="Open Sans"/>
                <a:cs typeface="Open Sans"/>
                <a:sym typeface="Open Sans"/>
              </a:rPr>
              <a:t>Marawi City, Philippines</a:t>
            </a:r>
          </a:p>
        </p:txBody>
      </p:sp>
      <p:sp>
        <p:nvSpPr>
          <p:cNvPr id="11" name="TextBox 11"/>
          <p:cNvSpPr txBox="1"/>
          <p:nvPr/>
        </p:nvSpPr>
        <p:spPr>
          <a:xfrm>
            <a:off x="8412100" y="1356729"/>
            <a:ext cx="4150399" cy="4329647"/>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WHONET</a:t>
            </a:r>
            <a:r>
              <a:rPr lang="en-US" sz="1500" u="none" strike="noStrike">
                <a:solidFill>
                  <a:srgbClr val="FFFFFF"/>
                </a:solidFill>
                <a:latin typeface="Open Sans"/>
                <a:ea typeface="Open Sans"/>
                <a:cs typeface="Open Sans"/>
                <a:sym typeface="Open Sans"/>
              </a:rPr>
              <a:t> has had a significant impact on our work, facilitating the management and analysis of antimicrobial resistance data in a standardized and efficient manner. The use of the platform has enabled us to improve the quality of reporting, more rapidly identify resistance trends, and support clinical and public health decision-making based on reliable data.</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380"/>
              </a:lnSpc>
            </a:pPr>
            <a:r>
              <a:rPr lang="en-US" sz="1700" b="1" u="none" strike="noStrike">
                <a:solidFill>
                  <a:srgbClr val="9DE6FC"/>
                </a:solidFill>
                <a:latin typeface="Open Sans Bold"/>
                <a:ea typeface="Open Sans Bold"/>
                <a:cs typeface="Open Sans Bold"/>
                <a:sym typeface="Open Sans Bold"/>
              </a:rPr>
              <a:t>Diana Perde </a:t>
            </a:r>
          </a:p>
          <a:p>
            <a:pPr marL="0" lvl="0" indent="0" algn="l">
              <a:lnSpc>
                <a:spcPts val="2100"/>
              </a:lnSpc>
            </a:pPr>
            <a:r>
              <a:rPr lang="en-US" sz="1500" u="none" strike="noStrike">
                <a:solidFill>
                  <a:srgbClr val="FFFFFF"/>
                </a:solidFill>
                <a:latin typeface="Open Sans"/>
                <a:ea typeface="Open Sans"/>
                <a:cs typeface="Open Sans"/>
                <a:sym typeface="Open Sans"/>
              </a:rPr>
              <a:t>Head of the National Reference Laboratory for Healthcare-Associated Infections and Antimicrobial Resistance,</a:t>
            </a:r>
          </a:p>
          <a:p>
            <a:pPr marL="0" lvl="0" indent="0" algn="l">
              <a:lnSpc>
                <a:spcPts val="2100"/>
              </a:lnSpc>
            </a:pPr>
            <a:r>
              <a:rPr lang="en-US" sz="1500" u="none" strike="noStrike">
                <a:solidFill>
                  <a:srgbClr val="FFFFFF"/>
                </a:solidFill>
                <a:latin typeface="Open Sans"/>
                <a:ea typeface="Open Sans"/>
                <a:cs typeface="Open Sans"/>
                <a:sym typeface="Open Sans"/>
              </a:rPr>
              <a:t>NAPH,</a:t>
            </a:r>
          </a:p>
          <a:p>
            <a:pPr marL="0" lvl="0" indent="0" algn="l">
              <a:lnSpc>
                <a:spcPts val="2100"/>
              </a:lnSpc>
            </a:pPr>
            <a:r>
              <a:rPr lang="en-US" sz="1500" u="none" strike="noStrike">
                <a:solidFill>
                  <a:srgbClr val="FFFFFF"/>
                </a:solidFill>
                <a:latin typeface="Open Sans"/>
                <a:ea typeface="Open Sans"/>
                <a:cs typeface="Open Sans"/>
                <a:sym typeface="Open Sans"/>
              </a:rPr>
              <a:t>Chisinau City, Republic of Moldova</a:t>
            </a:r>
          </a:p>
        </p:txBody>
      </p:sp>
      <p:sp>
        <p:nvSpPr>
          <p:cNvPr id="12" name="TextBox 12"/>
          <p:cNvSpPr txBox="1"/>
          <p:nvPr/>
        </p:nvSpPr>
        <p:spPr>
          <a:xfrm>
            <a:off x="13295818" y="1356729"/>
            <a:ext cx="3963482" cy="3803862"/>
          </a:xfrm>
          <a:prstGeom prst="rect">
            <a:avLst/>
          </a:prstGeom>
        </p:spPr>
        <p:txBody>
          <a:bodyPr lIns="0" tIns="0" rIns="0" bIns="0" rtlCol="0" anchor="t">
            <a:spAutoFit/>
          </a:bodyPr>
          <a:lstStyle/>
          <a:p>
            <a:pPr marL="0" lvl="0" indent="0" algn="l">
              <a:lnSpc>
                <a:spcPts val="2100"/>
              </a:lnSpc>
            </a:pPr>
            <a:r>
              <a:rPr lang="en-US" sz="1500">
                <a:solidFill>
                  <a:srgbClr val="FFFFFF"/>
                </a:solidFill>
                <a:latin typeface="Open Sans"/>
                <a:ea typeface="Open Sans"/>
                <a:cs typeface="Open Sans"/>
                <a:sym typeface="Open Sans"/>
              </a:rPr>
              <a:t>In the low resource setting (Afgh</a:t>
            </a:r>
            <a:r>
              <a:rPr lang="en-US" sz="1500" u="none" strike="noStrike">
                <a:solidFill>
                  <a:srgbClr val="FFFFFF"/>
                </a:solidFill>
                <a:latin typeface="Open Sans"/>
                <a:ea typeface="Open Sans"/>
                <a:cs typeface="Open Sans"/>
                <a:sym typeface="Open Sans"/>
              </a:rPr>
              <a:t>anistan), this is very crucial to have WHONET to get the correct data on AMR. There are no validated microbiology laboratories and microbiology experts in the country, WHONET is a best support in each and every health section.</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520"/>
              </a:lnSpc>
            </a:pPr>
            <a:r>
              <a:rPr lang="en-US" sz="1800" b="1" u="none" strike="noStrike">
                <a:solidFill>
                  <a:srgbClr val="9DE6FC"/>
                </a:solidFill>
                <a:latin typeface="Open Sans Bold"/>
                <a:ea typeface="Open Sans Bold"/>
                <a:cs typeface="Open Sans Bold"/>
                <a:sym typeface="Open Sans Bold"/>
              </a:rPr>
              <a:t>Monibullah Shinwari</a:t>
            </a:r>
          </a:p>
          <a:p>
            <a:pPr marL="0" lvl="0" indent="0" algn="l">
              <a:lnSpc>
                <a:spcPts val="2100"/>
              </a:lnSpc>
            </a:pPr>
            <a:r>
              <a:rPr lang="en-US" sz="1500" u="none" strike="noStrike">
                <a:solidFill>
                  <a:srgbClr val="FFFFFF"/>
                </a:solidFill>
                <a:latin typeface="Open Sans"/>
                <a:ea typeface="Open Sans"/>
                <a:cs typeface="Open Sans"/>
                <a:sym typeface="Open Sans"/>
              </a:rPr>
              <a:t>Laboratory Manager, </a:t>
            </a:r>
          </a:p>
          <a:p>
            <a:pPr marL="0" lvl="0" indent="0" algn="l">
              <a:lnSpc>
                <a:spcPts val="2100"/>
              </a:lnSpc>
            </a:pPr>
            <a:r>
              <a:rPr lang="en-US" sz="1500" u="none" strike="noStrike">
                <a:solidFill>
                  <a:srgbClr val="FFFFFF"/>
                </a:solidFill>
                <a:latin typeface="Open Sans"/>
                <a:ea typeface="Open Sans"/>
                <a:cs typeface="Open Sans"/>
                <a:sym typeface="Open Sans"/>
              </a:rPr>
              <a:t>Medicine Sans Frontiers, </a:t>
            </a:r>
          </a:p>
          <a:p>
            <a:pPr marL="0" lvl="0" indent="0" algn="l">
              <a:lnSpc>
                <a:spcPts val="2100"/>
              </a:lnSpc>
            </a:pPr>
            <a:r>
              <a:rPr lang="en-US" sz="1500" u="none" strike="noStrike">
                <a:solidFill>
                  <a:srgbClr val="FFFFFF"/>
                </a:solidFill>
                <a:latin typeface="Open Sans"/>
                <a:ea typeface="Open Sans"/>
                <a:cs typeface="Open Sans"/>
                <a:sym typeface="Open Sans"/>
              </a:rPr>
              <a:t>Kabul, Afghanistan</a:t>
            </a:r>
          </a:p>
          <a:p>
            <a:pPr marL="0" lvl="0" indent="0" algn="l">
              <a:lnSpc>
                <a:spcPts val="2100"/>
              </a:lnSpc>
            </a:pPr>
            <a:endParaRPr lang="en-US" sz="1500" u="none" strike="noStrike">
              <a:solidFill>
                <a:srgbClr val="FFFFFF"/>
              </a:solidFill>
              <a:latin typeface="Open Sans"/>
              <a:ea typeface="Open Sans"/>
              <a:cs typeface="Open Sans"/>
              <a:sym typeface="Open Sans"/>
            </a:endParaRPr>
          </a:p>
          <a:p>
            <a:pPr marL="0" lvl="0" indent="0" algn="l">
              <a:lnSpc>
                <a:spcPts val="2100"/>
              </a:lnSpc>
            </a:pPr>
            <a:endParaRPr lang="en-US" sz="1500" u="none" strike="noStrike">
              <a:solidFill>
                <a:srgbClr val="FFFFFF"/>
              </a:solidFill>
              <a:latin typeface="Open Sans"/>
              <a:ea typeface="Open Sans"/>
              <a:cs typeface="Open Sans"/>
              <a:sym typeface="Open Sans"/>
            </a:endParaRPr>
          </a:p>
        </p:txBody>
      </p:sp>
      <p:sp>
        <p:nvSpPr>
          <p:cNvPr id="13" name="Freeform 13"/>
          <p:cNvSpPr/>
          <p:nvPr/>
        </p:nvSpPr>
        <p:spPr>
          <a:xfrm>
            <a:off x="8412100" y="588461"/>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3295818" y="588461"/>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8424278" y="6075357"/>
            <a:ext cx="680714" cy="524768"/>
          </a:xfrm>
          <a:custGeom>
            <a:avLst/>
            <a:gdLst/>
            <a:ahLst/>
            <a:cxnLst/>
            <a:rect l="l" t="t" r="r" b="b"/>
            <a:pathLst>
              <a:path w="680714" h="524768">
                <a:moveTo>
                  <a:pt x="0" y="0"/>
                </a:moveTo>
                <a:lnTo>
                  <a:pt x="680714" y="0"/>
                </a:lnTo>
                <a:lnTo>
                  <a:pt x="680714" y="524768"/>
                </a:lnTo>
                <a:lnTo>
                  <a:pt x="0" y="5247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3307997" y="5232104"/>
            <a:ext cx="680714" cy="524768"/>
          </a:xfrm>
          <a:custGeom>
            <a:avLst/>
            <a:gdLst/>
            <a:ahLst/>
            <a:cxnLst/>
            <a:rect l="l" t="t" r="r" b="b"/>
            <a:pathLst>
              <a:path w="680714" h="524768">
                <a:moveTo>
                  <a:pt x="0" y="0"/>
                </a:moveTo>
                <a:lnTo>
                  <a:pt x="680713" y="0"/>
                </a:lnTo>
                <a:lnTo>
                  <a:pt x="680713" y="524768"/>
                </a:lnTo>
                <a:lnTo>
                  <a:pt x="0" y="5247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1286</Words>
  <Application>Microsoft Office PowerPoint</Application>
  <PresentationFormat>Custom</PresentationFormat>
  <Paragraphs>157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Open Sans</vt:lpstr>
      <vt:lpstr>Open Sans Bold</vt:lpstr>
      <vt:lpstr>Open Sans Italics</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presentation</dc:title>
  <cp:lastModifiedBy>John Stelling</cp:lastModifiedBy>
  <cp:revision>8</cp:revision>
  <dcterms:created xsi:type="dcterms:W3CDTF">2006-08-16T00:00:00Z</dcterms:created>
  <dcterms:modified xsi:type="dcterms:W3CDTF">2026-06-22T18:53:05Z</dcterms:modified>
  <dc:identifier>DAG747WkgnA</dc:identifier>
</cp:coreProperties>
</file>