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39"/>
  </p:notesMasterIdLst>
  <p:sldIdLst>
    <p:sldId id="512" r:id="rId3"/>
    <p:sldId id="270" r:id="rId4"/>
    <p:sldId id="513" r:id="rId5"/>
    <p:sldId id="878" r:id="rId6"/>
    <p:sldId id="2134804481" r:id="rId7"/>
    <p:sldId id="557" r:id="rId8"/>
    <p:sldId id="560" r:id="rId9"/>
    <p:sldId id="562" r:id="rId10"/>
    <p:sldId id="2147376661" r:id="rId11"/>
    <p:sldId id="814" r:id="rId12"/>
    <p:sldId id="815" r:id="rId13"/>
    <p:sldId id="2147376660" r:id="rId14"/>
    <p:sldId id="2147376662" r:id="rId15"/>
    <p:sldId id="2134804590" r:id="rId16"/>
    <p:sldId id="2134804584" r:id="rId17"/>
    <p:sldId id="2147376659" r:id="rId18"/>
    <p:sldId id="265" r:id="rId19"/>
    <p:sldId id="5844" r:id="rId20"/>
    <p:sldId id="7692" r:id="rId21"/>
    <p:sldId id="262" r:id="rId22"/>
    <p:sldId id="2134804591" r:id="rId23"/>
    <p:sldId id="2134804592" r:id="rId24"/>
    <p:sldId id="2134804474" r:id="rId25"/>
    <p:sldId id="2134804586" r:id="rId26"/>
    <p:sldId id="2147376651" r:id="rId27"/>
    <p:sldId id="2147376653" r:id="rId28"/>
    <p:sldId id="2147376665" r:id="rId29"/>
    <p:sldId id="2147376663" r:id="rId30"/>
    <p:sldId id="2147376664" r:id="rId31"/>
    <p:sldId id="933" r:id="rId32"/>
    <p:sldId id="2147376654" r:id="rId33"/>
    <p:sldId id="2147376658" r:id="rId34"/>
    <p:sldId id="2147376655" r:id="rId35"/>
    <p:sldId id="2147376657" r:id="rId36"/>
    <p:sldId id="2147376656" r:id="rId37"/>
    <p:sldId id="53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AAD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93446" autoAdjust="0"/>
  </p:normalViewPr>
  <p:slideViewPr>
    <p:cSldViewPr snapToGrid="0" showGuides="1">
      <p:cViewPr varScale="1">
        <p:scale>
          <a:sx n="89" d="100"/>
          <a:sy n="89" d="100"/>
        </p:scale>
        <p:origin x="41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1710-4D0F-42FB-8C16-741FECAC6B0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F95F6-852F-4DC2-93DD-4156080FD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3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41181E-7137-40BE-8739-8B1B2A5704A6}" type="slidenum">
              <a:rPr lang="en-GB" altLang="en-US"/>
              <a:pPr algn="r"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F95F6-852F-4DC2-93DD-4156080FDA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6E7D-7FE9-45DE-8907-9DDEDA88C6E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4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6E7D-7FE9-45DE-8907-9DDEDA88C6E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4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hindler cacmle aug01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32B6D-0F1F-4B54-8E87-CEF69E25D46E}" type="slidenum">
              <a:rPr lang="en-US"/>
              <a:pPr/>
              <a:t>21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hindler cacmle aug01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32B6D-0F1F-4B54-8E87-CEF69E25D46E}" type="slidenum">
              <a:rPr lang="en-US"/>
              <a:pPr/>
              <a:t>22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6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6E7D-7FE9-45DE-8907-9DDEDA88C6E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2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6E7D-7FE9-45DE-8907-9DDEDA88C6E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3C11F-4266-47CF-B431-DD567AF05192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15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108A05-E785-ACCC-9E32-4A39A1A6A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2DE49F-D2DB-1730-59BB-8165CC32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0FAD1-14C2-9CEF-4D73-F2255D98F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1CCDE-79F0-909F-4CE6-5ACFD1D1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12416-7968-7D95-D238-15C72223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7C74-41CD-F356-4688-42255CB1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3209-EE5B-4212-7C93-1FF560FF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198CB-BA39-CB30-8AFE-4112C6E7A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4D995-F1B6-A8A7-396D-634124C1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B4D0F-14E7-4F8E-760D-DCF9BD2A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EB7E4-7955-0F24-C2A6-502F2E74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4B81BF-32E1-BFBD-2454-99717FA26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A7DA94-C224-B8D6-A236-E9693800E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3C58F-7500-8BE9-6AE1-8430C861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C6DC5-6D29-D84A-8FDF-8E229024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395F-DFB5-68BD-6312-3903C4E6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2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37ED-E52C-D04B-BD70-B183C03E603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F9CA7-3F15-9446-8EB4-C69A477911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C81A7-EF54-644A-A3A3-A900741EE329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3944A5-DA90-DB40-BCC8-0A6C4A82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DFBDE89-FFE1-E340-9D69-8210BFC18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mass.gov</a:t>
            </a:r>
            <a:r>
              <a:rPr lang="en-US" dirty="0">
                <a:solidFill>
                  <a:srgbClr val="464646">
                    <a:lumMod val="40000"/>
                    <a:lumOff val="60000"/>
                  </a:srgbClr>
                </a:solidFill>
              </a:rPr>
              <a:t>/</a:t>
            </a:r>
            <a:r>
              <a:rPr lang="en-US" dirty="0" err="1">
                <a:solidFill>
                  <a:srgbClr val="464646">
                    <a:lumMod val="40000"/>
                    <a:lumOff val="60000"/>
                  </a:srgbClr>
                </a:solidFill>
              </a:rPr>
              <a:t>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1C5B4-7BBB-FC41-86C0-AAB19811817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1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143BFF-F870-F3E6-F053-74126E79C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413E30-6FB8-6D1B-A908-8B5A8A7F31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Fresno 11/00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0E78C0-08FA-DE29-1A81-5C783A463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86572-E889-40CA-BFB8-859A2AEDB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28664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AC1F-6A42-4092-7097-6C0D2F5C0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89770-24BD-7B32-26FE-2A2F90E88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D9C85-8B1A-5533-0F79-EBE1F36E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C7CD-E165-9D0F-C3C9-7BD8E546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1B980-9C9A-0DBD-D39B-26A95F6C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8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473B-9A62-234F-855C-01BF2ABD4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93F52-D147-E3FB-049E-A4E4D0AED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3091C-77EC-48BD-71B6-38D307C3C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59135-9379-65C7-B6CB-0D007FC7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2C8A0-B708-FA84-899A-0B894916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37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D7AC-A6E4-472B-E3B6-3CD65FC0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7B431-63AC-4191-1DB1-2BBD17801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4E9DD-7A30-7A4B-57A9-B5458ACE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4AF8F-8C24-F56C-D19F-E0B5779F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4EB1D-F553-7ED5-23B6-7DE4448A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94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4350-1BB2-B78F-5D17-49EB6769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1334-5864-494D-0FBE-88154B632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52E14-B349-0ED6-2A89-A7373852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3D2A3-5305-B24E-AA9D-EE7A37C4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C79C9-664C-BC15-21B0-6850EF4A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A178C-602D-EBC6-5FCA-445327DA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ED1A-997B-B169-9A8B-ED94492B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5DF65-191D-5152-0FBA-5131AE822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FC714-B9F9-0A99-9D59-735F9E9B4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DDA03-475D-DC00-26DB-B528C25B7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511C5-7056-EC71-CB1D-7A58704BE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F02BE-929D-8E8E-AFFF-3C741668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5ADEA2-7DE0-3C40-9D81-1FFF78ED1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BA379-2F61-1CFC-22C8-4E19D209F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1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71D9-F858-44C2-E87C-5897BD09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E7E633-9E4A-AD8B-D204-8BF3D67F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9E987-5F05-9E89-6166-EF8EE4F2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65867-8FCD-EA25-4D7D-1CB8B0B3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93E6-1843-5A1C-A2A9-EAE2AB5B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63670-74BF-D72B-F5BD-609BB567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BD3E-3D5B-A116-029F-58DDD9D4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DF66C-5EAB-C4BA-F76F-F3E28628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09457-F9C9-C9C9-9687-7B60008A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1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2E1F9-D120-12DA-8D1F-210D6E09B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73AC3-9C5B-EB5B-A9D2-FAF64F57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5F45F-21FC-A846-82E0-29331CFA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9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5A97-BCFF-810C-9EC7-A2E5CA66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B9C0-0AF0-F01C-9FFC-1030E0153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3665A-90E2-DE05-A0BB-AB1CC20AE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E9A77-BA68-6CA6-F75D-703E7E73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06E08-F26D-9DC6-E77C-C895F4C5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B67A7-3314-CB17-4275-E4A117FE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6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8884-AFF6-9B3F-6087-CA893F42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FF682-443B-F0A4-C7C2-A096CBE94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96829-E0D2-0D59-0EEB-0CC9991D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833A7-00B9-AFCC-F219-58C1FEB1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6A739-E3CA-6383-8EE3-AC1F4AF5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85966-57C5-4034-DF90-45FF241F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28AA-AABD-0708-3B2E-75308C74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3A345-DF40-0199-01F9-CC2DC54FB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DDF78-F0CD-1377-5BB4-176F0CFD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38ACB-EEF1-49B9-362D-1E0BACF5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1F3B4-5425-4A46-9E45-BF9BF483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09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DB2DD-5CE4-CD9E-FFEB-826BC02B7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C8368-DB14-72D5-FC12-4176BD645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18666-BF6F-DBF5-B8F1-0A6B2137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7E5C-A779-4D8A-BFDE-E072C8E0586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13938-437D-46C7-1DBD-73B6E2EE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48495-A088-CB0D-1F7D-EC35398F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6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2523-EBF7-9616-D7CE-63E279BE6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FF80A-AA17-5528-3CAF-547FFB76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D014C-F852-2238-21B2-12E33477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180E3-55D1-3236-CB99-BA0BC805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0728-9E76-8F3B-183D-2F1B07C9B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0B35-A1E7-F38E-798E-565EA0FB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EF2A-A861-8176-DC33-153105A80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055F9-1B10-8D03-86DE-4E034E844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A3FAA-7A82-E48B-B3A4-E91419FF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2DE65-E583-E43D-605F-32FA0749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1C77A-DCDA-E9B5-624E-40CA6EBB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7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F0E0-DDC1-5084-9D7A-A709F504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15DEC-1835-7A64-D7F5-39359AD11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8BE9E-03EE-7DBA-3160-28E6D7359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F7686-2D21-7734-0406-DEED8C2F9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3B258-8E26-0BAF-7D15-4ABABA978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0988B-E0B1-AEE8-40D0-09F2611F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1B570-C127-33E9-C64A-6184AAAE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C191D7-7DAE-FE1D-5555-724BEDE4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0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D23C-BD08-74E8-BB0F-A0BAFE59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9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2BE2C-2315-2D9A-4318-83F3ADFB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D2782-ED6D-93EF-324F-9768EEDA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00E0F-3A6A-0DF1-CDCE-AF553D99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627B-3126-3D7F-4C33-6D9E50BB3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2CE60-7F33-09BB-860C-B14CE63B1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9F44E-7BA2-57CD-C152-1A2F55B09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83C28-7757-3593-D23B-E6187D33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30523-5114-05C9-0351-C2C18AC3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47AF2-0642-1CFA-682A-D115BAC7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6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1971-BC1C-7BA9-6C03-5DC20FF0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C5788-22FE-40C5-7309-AB235A649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32D27-10B6-9F86-7480-8FDA666A8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006CE-D784-B866-6DD2-E97CF5E7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BA0-C2A3-498F-8DD4-ABB21F708F2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2D543-85E9-B3D1-5A9B-1B3FC19F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320FC-84B0-3CF8-70A6-A8F0203B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4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8B622-C656-4160-6819-64315D26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06A3B-A4DD-6E93-2282-9A766853A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10049-F7CF-2FF2-4A14-31019DA70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4BA0-C2A3-498F-8DD4-ABB21F708F2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EE413-2339-691C-8CFA-9A4FAC1A0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3694A-CF48-ABCE-13C2-2E0E688F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7921-542B-4E88-A7F0-BC8EADB22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6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C801F-E6FD-4F2F-75C9-B131EF5E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17E53-3588-6781-D4C8-35992CC61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7D08E-6084-5F29-F8E9-179B49F3D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7E5C-A779-4D8A-BFDE-E072C8E05867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6D888-3987-F2B4-38D7-2C2EBB677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802CC-3C68-7A1B-51ED-17AB0A5D0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6165A-F58A-4331-97A8-236894EA7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stelling@whone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health.lacounty.gov/acd/AntibiogramData.ht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honet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oLGjozTCSY" TargetMode="External"/><Relationship Id="rId3" Type="http://schemas.openxmlformats.org/officeDocument/2006/relationships/hyperlink" Target="https://www.youtube.com/watch?v=sGk5EvYnSBU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WTwQRXZml8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Duuh7d8_E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pmc/articles/PMC8210055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bmed.ncbi.nlm.nih.gov/36192790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hyperlink" Target="https://clsi.org/standards/products/microbiology/documents/m39/" TargetMode="Externa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84401" y="1074082"/>
            <a:ext cx="7539789" cy="85768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WHONET and Antibiograms</a:t>
            </a:r>
            <a:endParaRPr lang="en-GB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5189576"/>
            <a:ext cx="81534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John Stelling, MD, MPH, </a:t>
            </a:r>
            <a:r>
              <a:rPr lang="en-GB" altLang="en-US" sz="2000" u="sng" dirty="0">
                <a:hlinkClick r:id="rId3"/>
              </a:rPr>
              <a:t>jstelling@whonet.org</a:t>
            </a:r>
            <a:endParaRPr lang="en-GB" altLang="en-US" sz="2000" u="sng" dirty="0"/>
          </a:p>
          <a:p>
            <a:pPr>
              <a:lnSpc>
                <a:spcPct val="80000"/>
              </a:lnSpc>
            </a:pPr>
            <a:r>
              <a:rPr lang="en-GB" altLang="en-US" sz="2000" dirty="0"/>
              <a:t>Brigham and Women’s Hospital, Harvard Medical School, Boston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dirty="0"/>
              <a:t>WHO Collaborating Centre for Surveillance of Antimicrobial Resistance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</a:pPr>
            <a:endParaRPr lang="en-GB" altLang="en-US" sz="2000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CF2D5D6D-F825-C708-0380-C5819469A9BC}"/>
              </a:ext>
            </a:extLst>
          </p:cNvPr>
          <p:cNvSpPr/>
          <p:nvPr/>
        </p:nvSpPr>
        <p:spPr>
          <a:xfrm>
            <a:off x="9500814" y="4926928"/>
            <a:ext cx="2228963" cy="1931072"/>
          </a:xfrm>
          <a:custGeom>
            <a:avLst/>
            <a:gdLst/>
            <a:ahLst/>
            <a:cxnLst/>
            <a:rect l="l" t="t" r="r" b="b"/>
            <a:pathLst>
              <a:path w="6320158" h="6320158">
                <a:moveTo>
                  <a:pt x="0" y="0"/>
                </a:moveTo>
                <a:lnTo>
                  <a:pt x="6320158" y="0"/>
                </a:lnTo>
                <a:lnTo>
                  <a:pt x="6320158" y="6320158"/>
                </a:lnTo>
                <a:lnTo>
                  <a:pt x="0" y="6320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C6E35-B971-77D6-FF69-DC8E2D2CD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C1A285E2-C6DA-5875-FC45-F8E40E47597E}"/>
              </a:ext>
            </a:extLst>
          </p:cNvPr>
          <p:cNvSpPr txBox="1"/>
          <p:nvPr/>
        </p:nvSpPr>
        <p:spPr>
          <a:xfrm>
            <a:off x="1010583" y="34390"/>
            <a:ext cx="10980012" cy="695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6"/>
              </a:lnSpc>
            </a:pPr>
            <a:r>
              <a:rPr lang="en-US" sz="4104" spc="-8" dirty="0">
                <a:solidFill>
                  <a:srgbClr val="0B3A7F"/>
                </a:solidFill>
                <a:latin typeface="Atkinson Hyperlegible" pitchFamily="2" charset="0"/>
              </a:rPr>
              <a:t>The impact of bias on results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129D7EF-5DAE-5BB2-AAFA-D03DF0156AC5}"/>
              </a:ext>
            </a:extLst>
          </p:cNvPr>
          <p:cNvSpPr txBox="1"/>
          <p:nvPr/>
        </p:nvSpPr>
        <p:spPr>
          <a:xfrm>
            <a:off x="1299067" y="1041720"/>
            <a:ext cx="9775333" cy="2933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1"/>
              </a:lnSpc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There are two primary consequences of bias in laboratory-based studies of antimicrobial resistance.</a:t>
            </a:r>
          </a:p>
          <a:p>
            <a:pPr marL="304815" indent="-304815">
              <a:lnSpc>
                <a:spcPts val="3291"/>
              </a:lnSpc>
              <a:buFont typeface="Arial" panose="020B0604020202020204" pitchFamily="34" charset="0"/>
              <a:buChar char="•"/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Underestimation of disease burden:  There are often no specimens collected from the majority of patients with disease.</a:t>
            </a:r>
          </a:p>
          <a:p>
            <a:pPr marL="304815" indent="-304815">
              <a:lnSpc>
                <a:spcPts val="3291"/>
              </a:lnSpc>
              <a:buFont typeface="Arial" panose="020B0604020202020204" pitchFamily="34" charset="0"/>
              <a:buChar char="•"/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Overestimation of resistance rates:  Specimens are often collected in patients with treatment failures, with complicated medical histories, and with long hospital stays.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896B4-909D-E137-97BE-4FC674266E46}"/>
              </a:ext>
            </a:extLst>
          </p:cNvPr>
          <p:cNvSpPr txBox="1"/>
          <p:nvPr/>
        </p:nvSpPr>
        <p:spPr>
          <a:xfrm>
            <a:off x="1178128" y="4292600"/>
            <a:ext cx="10156333" cy="1663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1"/>
              </a:lnSpc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There are no simple or inexpensive strategies to avoid bias.  Well-designed protocols can help to minimize bias, and these are worthwhile.  However, they are often resource-intensive, time-limited, and focus on a few priority conditions in a few clinical site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560102-B045-7E49-257F-5C3C7A82FAED}"/>
              </a:ext>
            </a:extLst>
          </p:cNvPr>
          <p:cNvGrpSpPr/>
          <p:nvPr/>
        </p:nvGrpSpPr>
        <p:grpSpPr>
          <a:xfrm>
            <a:off x="72295" y="95275"/>
            <a:ext cx="588105" cy="588105"/>
            <a:chOff x="146542" y="146542"/>
            <a:chExt cx="882158" cy="882158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30756E06-DF7E-398C-2BD9-DC7BA813EE4F}"/>
                </a:ext>
              </a:extLst>
            </p:cNvPr>
            <p:cNvSpPr/>
            <p:nvPr/>
          </p:nvSpPr>
          <p:spPr>
            <a:xfrm>
              <a:off x="146542" y="146542"/>
              <a:ext cx="882158" cy="882158"/>
            </a:xfrm>
            <a:custGeom>
              <a:avLst/>
              <a:gdLst/>
              <a:ahLst/>
              <a:cxnLst/>
              <a:rect l="l" t="t" r="r" b="b"/>
              <a:pathLst>
                <a:path w="882158" h="882158">
                  <a:moveTo>
                    <a:pt x="0" y="0"/>
                  </a:moveTo>
                  <a:lnTo>
                    <a:pt x="882158" y="0"/>
                  </a:lnTo>
                  <a:lnTo>
                    <a:pt x="882158" y="882158"/>
                  </a:lnTo>
                  <a:lnTo>
                    <a:pt x="0" y="882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Atkinson Hyperlegible" pitchFamily="2" charset="0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2AB88311-4475-54DF-18CB-158D0D3388A9}"/>
                </a:ext>
              </a:extLst>
            </p:cNvPr>
            <p:cNvSpPr txBox="1"/>
            <p:nvPr/>
          </p:nvSpPr>
          <p:spPr>
            <a:xfrm>
              <a:off x="448269" y="212790"/>
              <a:ext cx="304076" cy="696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2742" spc="-5" dirty="0">
                  <a:solidFill>
                    <a:srgbClr val="FFFFFF"/>
                  </a:solidFill>
                  <a:latin typeface="Atkinson Hyperlegible" pitchFamily="2" charset="0"/>
                </a:rPr>
                <a:t>5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4EC341-1256-1E1D-7295-518E25973CA3}"/>
              </a:ext>
            </a:extLst>
          </p:cNvPr>
          <p:cNvGrpSpPr/>
          <p:nvPr/>
        </p:nvGrpSpPr>
        <p:grpSpPr>
          <a:xfrm>
            <a:off x="93041" y="533400"/>
            <a:ext cx="567359" cy="800833"/>
            <a:chOff x="912991" y="1143000"/>
            <a:chExt cx="851038" cy="1201250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4D95D78-F8C8-BA1A-9E4C-F6F1DD44556A}"/>
                </a:ext>
              </a:extLst>
            </p:cNvPr>
            <p:cNvSpPr/>
            <p:nvPr/>
          </p:nvSpPr>
          <p:spPr>
            <a:xfrm>
              <a:off x="912991" y="1493212"/>
              <a:ext cx="851038" cy="851038"/>
            </a:xfrm>
            <a:custGeom>
              <a:avLst/>
              <a:gdLst/>
              <a:ahLst/>
              <a:cxnLst/>
              <a:rect l="l" t="t" r="r" b="b"/>
              <a:pathLst>
                <a:path w="851038" h="851038">
                  <a:moveTo>
                    <a:pt x="0" y="0"/>
                  </a:moveTo>
                  <a:lnTo>
                    <a:pt x="851038" y="0"/>
                  </a:lnTo>
                  <a:lnTo>
                    <a:pt x="851038" y="851037"/>
                  </a:lnTo>
                  <a:lnTo>
                    <a:pt x="0" y="851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Atkinson Hyperlegible" pitchFamily="2" charset="0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6162A4EE-EBEB-D07B-64AE-0F50A3F8EEBD}"/>
                </a:ext>
              </a:extLst>
            </p:cNvPr>
            <p:cNvSpPr txBox="1"/>
            <p:nvPr/>
          </p:nvSpPr>
          <p:spPr>
            <a:xfrm>
              <a:off x="1153430" y="1143000"/>
              <a:ext cx="358414" cy="1093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53"/>
                </a:lnSpc>
              </a:pPr>
              <a:r>
                <a:rPr lang="en-US" sz="2621" spc="-26">
                  <a:solidFill>
                    <a:srgbClr val="FFFFFF"/>
                  </a:solidFill>
                  <a:latin typeface="Atkinson Hyperlegible" pitchFamily="2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236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55A4D-3679-4D5F-6238-DA5406088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601AA46E-77E8-379E-958A-AED2ECBD167D}"/>
              </a:ext>
            </a:extLst>
          </p:cNvPr>
          <p:cNvSpPr txBox="1"/>
          <p:nvPr/>
        </p:nvSpPr>
        <p:spPr>
          <a:xfrm>
            <a:off x="1006272" y="34390"/>
            <a:ext cx="10980012" cy="695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6"/>
              </a:lnSpc>
            </a:pPr>
            <a:r>
              <a:rPr lang="en-US" sz="4104" spc="-8" dirty="0">
                <a:solidFill>
                  <a:srgbClr val="0B3A7F"/>
                </a:solidFill>
                <a:latin typeface="Atkinson Hyperlegible" pitchFamily="2" charset="0"/>
              </a:rPr>
              <a:t>The interpretation of biased data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6E0292E-0801-6353-3A67-B73C5B6D764D}"/>
              </a:ext>
            </a:extLst>
          </p:cNvPr>
          <p:cNvSpPr txBox="1"/>
          <p:nvPr/>
        </p:nvSpPr>
        <p:spPr>
          <a:xfrm>
            <a:off x="1117600" y="1093248"/>
            <a:ext cx="10464800" cy="3779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1"/>
              </a:lnSpc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It is crucial to keep the issue of bias in mind whenever we review results, and we must proceed cautiously when making conclusions and recommendations.</a:t>
            </a:r>
          </a:p>
          <a:p>
            <a:pPr>
              <a:lnSpc>
                <a:spcPts val="3291"/>
              </a:lnSpc>
            </a:pPr>
            <a:endParaRPr lang="en-US" sz="2133" spc="-5" dirty="0">
              <a:solidFill>
                <a:srgbClr val="0B3A7F"/>
              </a:solidFill>
              <a:latin typeface="Atkinson Hyperlegible" pitchFamily="2" charset="0"/>
            </a:endParaRPr>
          </a:p>
          <a:p>
            <a:pPr>
              <a:lnSpc>
                <a:spcPts val="3291"/>
              </a:lnSpc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For certain surveillance objectives, the impact of biases can be devastating to appropriate quality policy decisions, while for others, the impact of bias is less.</a:t>
            </a:r>
          </a:p>
          <a:p>
            <a:pPr marL="304815" indent="-304815">
              <a:lnSpc>
                <a:spcPts val="3291"/>
              </a:lnSpc>
              <a:buFont typeface="Arial" panose="020B0604020202020204" pitchFamily="34" charset="0"/>
              <a:buChar char="•"/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High impact:  Standard treatment guidelines, disease burden estimates</a:t>
            </a:r>
          </a:p>
          <a:p>
            <a:pPr marL="304815" indent="-304815">
              <a:lnSpc>
                <a:spcPts val="3291"/>
              </a:lnSpc>
              <a:buFont typeface="Arial" panose="020B0604020202020204" pitchFamily="34" charset="0"/>
              <a:buChar char="•"/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Medium impact:  Advocacy and awareness</a:t>
            </a:r>
          </a:p>
          <a:p>
            <a:pPr marL="304815" indent="-304815">
              <a:lnSpc>
                <a:spcPts val="3291"/>
              </a:lnSpc>
              <a:buFont typeface="Arial" panose="020B0604020202020204" pitchFamily="34" charset="0"/>
              <a:buChar char="•"/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Lower impact:  Outbreak detection, trend monitoring, recognition and confirmation of new resistance, continuous quality improvement in laboratory services.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952DE3-183A-6798-CF55-70DC364560B8}"/>
              </a:ext>
            </a:extLst>
          </p:cNvPr>
          <p:cNvGrpSpPr/>
          <p:nvPr/>
        </p:nvGrpSpPr>
        <p:grpSpPr>
          <a:xfrm>
            <a:off x="72295" y="95275"/>
            <a:ext cx="588105" cy="588105"/>
            <a:chOff x="146542" y="146542"/>
            <a:chExt cx="882158" cy="882158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93B8605-CC5A-75C8-C95F-8FD2584A9E9B}"/>
                </a:ext>
              </a:extLst>
            </p:cNvPr>
            <p:cNvSpPr/>
            <p:nvPr/>
          </p:nvSpPr>
          <p:spPr>
            <a:xfrm>
              <a:off x="146542" y="146542"/>
              <a:ext cx="882158" cy="882158"/>
            </a:xfrm>
            <a:custGeom>
              <a:avLst/>
              <a:gdLst/>
              <a:ahLst/>
              <a:cxnLst/>
              <a:rect l="l" t="t" r="r" b="b"/>
              <a:pathLst>
                <a:path w="882158" h="882158">
                  <a:moveTo>
                    <a:pt x="0" y="0"/>
                  </a:moveTo>
                  <a:lnTo>
                    <a:pt x="882158" y="0"/>
                  </a:lnTo>
                  <a:lnTo>
                    <a:pt x="882158" y="882158"/>
                  </a:lnTo>
                  <a:lnTo>
                    <a:pt x="0" y="882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Atkinson Hyperlegible" pitchFamily="2" charset="0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55421682-BE47-DF6D-F17B-41CE5B9A0BC6}"/>
                </a:ext>
              </a:extLst>
            </p:cNvPr>
            <p:cNvSpPr txBox="1"/>
            <p:nvPr/>
          </p:nvSpPr>
          <p:spPr>
            <a:xfrm>
              <a:off x="448269" y="212790"/>
              <a:ext cx="304076" cy="696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2742" spc="-5" dirty="0">
                  <a:solidFill>
                    <a:srgbClr val="FFFFFF"/>
                  </a:solidFill>
                  <a:latin typeface="Atkinson Hyperlegible" pitchFamily="2" charset="0"/>
                </a:rPr>
                <a:t>5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AA3B69-0F7E-EE95-6EF0-7D2FDEEFC2B3}"/>
              </a:ext>
            </a:extLst>
          </p:cNvPr>
          <p:cNvGrpSpPr/>
          <p:nvPr/>
        </p:nvGrpSpPr>
        <p:grpSpPr>
          <a:xfrm>
            <a:off x="93041" y="533400"/>
            <a:ext cx="567359" cy="800833"/>
            <a:chOff x="912991" y="1143000"/>
            <a:chExt cx="851038" cy="120125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06EE8AB-C22B-512F-4E90-E92CCD34A615}"/>
                </a:ext>
              </a:extLst>
            </p:cNvPr>
            <p:cNvSpPr/>
            <p:nvPr/>
          </p:nvSpPr>
          <p:spPr>
            <a:xfrm>
              <a:off x="912991" y="1493212"/>
              <a:ext cx="851038" cy="851038"/>
            </a:xfrm>
            <a:custGeom>
              <a:avLst/>
              <a:gdLst/>
              <a:ahLst/>
              <a:cxnLst/>
              <a:rect l="l" t="t" r="r" b="b"/>
              <a:pathLst>
                <a:path w="851038" h="851038">
                  <a:moveTo>
                    <a:pt x="0" y="0"/>
                  </a:moveTo>
                  <a:lnTo>
                    <a:pt x="851038" y="0"/>
                  </a:lnTo>
                  <a:lnTo>
                    <a:pt x="851038" y="851037"/>
                  </a:lnTo>
                  <a:lnTo>
                    <a:pt x="0" y="851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Atkinson Hyperlegible" pitchFamily="2" charset="0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8FA2E8FC-28E5-C392-77CF-E9E9A9D75DFB}"/>
                </a:ext>
              </a:extLst>
            </p:cNvPr>
            <p:cNvSpPr txBox="1"/>
            <p:nvPr/>
          </p:nvSpPr>
          <p:spPr>
            <a:xfrm>
              <a:off x="1153430" y="1143000"/>
              <a:ext cx="358414" cy="1093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53"/>
                </a:lnSpc>
              </a:pPr>
              <a:r>
                <a:rPr lang="en-US" sz="2621" spc="-26">
                  <a:solidFill>
                    <a:srgbClr val="FFFFFF"/>
                  </a:solidFill>
                  <a:latin typeface="Atkinson Hyperlegible" pitchFamily="2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23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374FC-E33B-DA96-27E3-1C49B1E4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0A7448E9-83BD-9BC9-94FD-2DC4B90A84EE}"/>
              </a:ext>
            </a:extLst>
          </p:cNvPr>
          <p:cNvSpPr txBox="1"/>
          <p:nvPr/>
        </p:nvSpPr>
        <p:spPr>
          <a:xfrm>
            <a:off x="1006272" y="-4522"/>
            <a:ext cx="10980012" cy="142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6"/>
              </a:lnSpc>
            </a:pPr>
            <a:r>
              <a:rPr lang="en-US" sz="4104" spc="-8" dirty="0">
                <a:solidFill>
                  <a:srgbClr val="0B3A7F"/>
                </a:solidFill>
                <a:latin typeface="Atkinson Hyperlegible" pitchFamily="2" charset="0"/>
              </a:rPr>
              <a:t>Antibiograms to support treatment guides</a:t>
            </a:r>
          </a:p>
          <a:p>
            <a:pPr>
              <a:lnSpc>
                <a:spcPts val="5746"/>
              </a:lnSpc>
            </a:pPr>
            <a:r>
              <a:rPr lang="en-US" sz="4104" spc="-8" dirty="0">
                <a:solidFill>
                  <a:srgbClr val="0B3A7F"/>
                </a:solidFill>
                <a:latin typeface="Atkinson Hyperlegible" pitchFamily="2" charset="0"/>
              </a:rPr>
              <a:t>    - The Danger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92440D9-D1FB-AEFE-61B8-27B1F9229644}"/>
              </a:ext>
            </a:extLst>
          </p:cNvPr>
          <p:cNvSpPr txBox="1"/>
          <p:nvPr/>
        </p:nvSpPr>
        <p:spPr>
          <a:xfrm>
            <a:off x="971682" y="1422343"/>
            <a:ext cx="10691781" cy="5049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815" indent="-304815">
              <a:lnSpc>
                <a:spcPts val="3291"/>
              </a:lnSpc>
              <a:buFont typeface="Arial" panose="020B0604020202020204" pitchFamily="34" charset="0"/>
              <a:buChar char="•"/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Many patients with simple community infections have no diagnostic samples collected and processed by the microbiology laboratory </a:t>
            </a:r>
          </a:p>
          <a:p>
            <a:pPr marL="304815" indent="-304815">
              <a:lnSpc>
                <a:spcPts val="3291"/>
              </a:lnSpc>
              <a:buFont typeface="Arial" panose="020B0604020202020204" pitchFamily="34" charset="0"/>
              <a:buChar char="•"/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Samples processed by the microbiology laboratory often represent patients with treatment failures, complicated medical histories, and recent hospitalizations.</a:t>
            </a:r>
          </a:p>
          <a:p>
            <a:pPr marL="762015" lvl="1" indent="-304815">
              <a:lnSpc>
                <a:spcPts val="3291"/>
              </a:lnSpc>
              <a:buFont typeface="Arial" panose="020B0604020202020204" pitchFamily="34" charset="0"/>
              <a:buChar char="•"/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This is true in all countries – but especially in low-resource settings</a:t>
            </a:r>
          </a:p>
          <a:p>
            <a:pPr marL="304815" indent="-304815">
              <a:lnSpc>
                <a:spcPts val="3291"/>
              </a:lnSpc>
              <a:buFont typeface="Arial" panose="020B0604020202020204" pitchFamily="34" charset="0"/>
              <a:buChar char="•"/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The “observed %S” from routine clinical samples are often much lower than the “true %S” seen in a general community population.</a:t>
            </a:r>
          </a:p>
          <a:p>
            <a:pPr marL="762015" lvl="1" indent="-304815">
              <a:lnSpc>
                <a:spcPts val="3291"/>
              </a:lnSpc>
              <a:buFont typeface="Arial" panose="020B0604020202020204" pitchFamily="34" charset="0"/>
              <a:buChar char="•"/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For example, the laboratory might observe CIP %S = 70% for </a:t>
            </a:r>
            <a:r>
              <a:rPr lang="en-US" sz="2133" i="1" spc="-5" dirty="0">
                <a:solidFill>
                  <a:srgbClr val="0B3A7F"/>
                </a:solidFill>
                <a:latin typeface="Atkinson Hyperlegible" pitchFamily="2" charset="0"/>
              </a:rPr>
              <a:t>Escherichia coli</a:t>
            </a: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 in the routine diagnostic samples, but a “representative sample” from the general community might show that CIP %S = 90%.</a:t>
            </a:r>
          </a:p>
          <a:p>
            <a:pPr marL="304815" indent="-304815">
              <a:lnSpc>
                <a:spcPts val="3291"/>
              </a:lnSpc>
              <a:buFont typeface="Arial" panose="020B0604020202020204" pitchFamily="34" charset="0"/>
              <a:buChar char="•"/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As a result, clinicians might incorrectly decide avoid the use of CIP and select a higher-cost reserve agent instead.</a:t>
            </a:r>
          </a:p>
        </p:txBody>
      </p:sp>
    </p:spTree>
    <p:extLst>
      <p:ext uri="{BB962C8B-B14F-4D97-AF65-F5344CB8AC3E}">
        <p14:creationId xmlns:p14="http://schemas.microsoft.com/office/powerpoint/2010/main" val="32722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D116E-850F-24A1-40C1-8AD3EF89D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C24A362E-1C3A-333F-07CB-88A4D7E21819}"/>
              </a:ext>
            </a:extLst>
          </p:cNvPr>
          <p:cNvSpPr txBox="1"/>
          <p:nvPr/>
        </p:nvSpPr>
        <p:spPr>
          <a:xfrm>
            <a:off x="996544" y="-4522"/>
            <a:ext cx="10980012" cy="142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6"/>
              </a:lnSpc>
            </a:pPr>
            <a:r>
              <a:rPr lang="en-US" sz="4104" spc="-8" dirty="0">
                <a:solidFill>
                  <a:srgbClr val="0B3A7F"/>
                </a:solidFill>
                <a:latin typeface="Atkinson Hyperlegible" pitchFamily="2" charset="0"/>
              </a:rPr>
              <a:t>Antibiograms to support treatment guides</a:t>
            </a:r>
          </a:p>
          <a:p>
            <a:pPr>
              <a:lnSpc>
                <a:spcPts val="5746"/>
              </a:lnSpc>
            </a:pPr>
            <a:r>
              <a:rPr lang="en-US" sz="4104" spc="-8" dirty="0">
                <a:solidFill>
                  <a:srgbClr val="0B3A7F"/>
                </a:solidFill>
                <a:latin typeface="Atkinson Hyperlegible" pitchFamily="2" charset="0"/>
              </a:rPr>
              <a:t>    - The Danger - Continued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46A3A58-385F-F933-CA68-B8F1619A5F60}"/>
              </a:ext>
            </a:extLst>
          </p:cNvPr>
          <p:cNvSpPr txBox="1"/>
          <p:nvPr/>
        </p:nvSpPr>
        <p:spPr>
          <a:xfrm>
            <a:off x="971683" y="1667177"/>
            <a:ext cx="10464800" cy="1663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815" indent="-304815">
              <a:lnSpc>
                <a:spcPts val="3291"/>
              </a:lnSpc>
              <a:buFont typeface="Arial" panose="020B0604020202020204" pitchFamily="34" charset="0"/>
              <a:buChar char="•"/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Because of the risk of inappropriate therapy decisions by non-expert clinicians, some surveillance coordinators prefer to present %R rather than %S.</a:t>
            </a:r>
          </a:p>
          <a:p>
            <a:pPr marL="304815" indent="-304815">
              <a:lnSpc>
                <a:spcPts val="3291"/>
              </a:lnSpc>
              <a:buFont typeface="Arial" panose="020B0604020202020204" pitchFamily="34" charset="0"/>
              <a:buChar char="•"/>
            </a:pPr>
            <a:r>
              <a:rPr lang="en-US" sz="2133" spc="-5" dirty="0">
                <a:solidFill>
                  <a:srgbClr val="0B3A7F"/>
                </a:solidFill>
                <a:latin typeface="Atkinson Hyperlegible" pitchFamily="2" charset="0"/>
              </a:rPr>
              <a:t>They choose to emphasize the value of the data in monitoring emerging resistance and de-emphasize the use of antibiograms by non-experts for therapy decisions</a:t>
            </a:r>
          </a:p>
        </p:txBody>
      </p:sp>
    </p:spTree>
    <p:extLst>
      <p:ext uri="{BB962C8B-B14F-4D97-AF65-F5344CB8AC3E}">
        <p14:creationId xmlns:p14="http://schemas.microsoft.com/office/powerpoint/2010/main" val="6690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7D6DA-4F82-E3BE-1FF5-DAEDDDA0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tkinson Hyperlegible" pitchFamily="2" charset="0"/>
              </a:rPr>
              <a:t>Important difference between CLSI and EUCAST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57319-0432-7C57-7FD8-E104C855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45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tkinson Hyperlegible" pitchFamily="2" charset="0"/>
              </a:rPr>
              <a:t>In CLSI, “I” = “Intermediate”.  The bacteria may have decreased susceptibility to the antibiotic, and the clinical value of the antibiotic is uncertain.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tkinson Hyperlegible" pitchFamily="2" charset="0"/>
              </a:rPr>
              <a:t>It makes sense to prepare antibiograms with “%S”.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Atkinson Hyperlegible" pitchFamily="2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tkinson Hyperlegible" pitchFamily="2" charset="0"/>
              </a:rPr>
              <a:t>In EUCAST, “I” = “Susceptible with increased exposure”.  The bacteria has decreased susceptibility to the antibiotic, but with higher dosages, the antibiotic should be able to support a successful clinical outcome.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tkinson Hyperlegible" pitchFamily="2" charset="0"/>
              </a:rPr>
              <a:t>There are a few reasonable options</a:t>
            </a:r>
          </a:p>
          <a:p>
            <a:pPr lvl="2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tkinson Hyperlegible" pitchFamily="2" charset="0"/>
              </a:rPr>
              <a:t>Present %S and %I separately.</a:t>
            </a:r>
          </a:p>
          <a:p>
            <a:pPr lvl="2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tkinson Hyperlegible" pitchFamily="2" charset="0"/>
              </a:rPr>
              <a:t>Present %S+%I.  In WHONET, this is called “Non-Resistant”.</a:t>
            </a:r>
          </a:p>
          <a:p>
            <a:pPr lvl="2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tkinson Hyperlegible" pitchFamily="2" charset="0"/>
              </a:rPr>
              <a:t>Present the %S and the %S+%I separately</a:t>
            </a:r>
          </a:p>
        </p:txBody>
      </p:sp>
    </p:spTree>
    <p:extLst>
      <p:ext uri="{BB962C8B-B14F-4D97-AF65-F5344CB8AC3E}">
        <p14:creationId xmlns:p14="http://schemas.microsoft.com/office/powerpoint/2010/main" val="423009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516CE34-DDE8-49AF-9117-7266D779D7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516CE34-DDE8-49AF-9117-7266D779D7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B45A18-F61A-4598-BDF8-28D6C8EE79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045065"/>
            <a:ext cx="2743200" cy="365125"/>
          </a:xfrm>
        </p:spPr>
        <p:txBody>
          <a:bodyPr/>
          <a:lstStyle/>
          <a:p>
            <a:fld id="{AC9CA035-21A5-46E4-95DB-4922E637F34D}" type="slidenum">
              <a:rPr lang="en-GB" smtClean="0"/>
              <a:pPr/>
              <a:t>15</a:t>
            </a:fld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EA74AD-668F-C03C-6C0B-ED5E3371A187}"/>
              </a:ext>
            </a:extLst>
          </p:cNvPr>
          <p:cNvCxnSpPr/>
          <p:nvPr/>
        </p:nvCxnSpPr>
        <p:spPr>
          <a:xfrm>
            <a:off x="0" y="992795"/>
            <a:ext cx="12192000" cy="0"/>
          </a:xfrm>
          <a:prstGeom prst="line">
            <a:avLst/>
          </a:prstGeom>
          <a:ln w="18000">
            <a:solidFill>
              <a:srgbClr val="A7A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BD51861-163E-469B-8EC0-EAFA48F271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6020"/>
          <a:stretch/>
        </p:blipFill>
        <p:spPr>
          <a:xfrm>
            <a:off x="1453414" y="1315384"/>
            <a:ext cx="9066998" cy="71226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16F6BA-5722-4276-892C-9CA221B371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603" b="56737"/>
          <a:stretch/>
        </p:blipFill>
        <p:spPr>
          <a:xfrm>
            <a:off x="1453414" y="2008402"/>
            <a:ext cx="9066998" cy="151116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D660E7-DB9E-431E-B66C-69C820947F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3829" b="7167"/>
          <a:stretch/>
        </p:blipFill>
        <p:spPr>
          <a:xfrm>
            <a:off x="1453414" y="3548446"/>
            <a:ext cx="9066998" cy="249661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827F0E-593B-447E-A351-580A56C391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2833"/>
          <a:stretch/>
        </p:blipFill>
        <p:spPr>
          <a:xfrm>
            <a:off x="1453414" y="6045064"/>
            <a:ext cx="9066998" cy="36512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1" name="Rounded Rectangular Callout 1">
            <a:extLst>
              <a:ext uri="{FF2B5EF4-FFF2-40B4-BE49-F238E27FC236}">
                <a16:creationId xmlns:a16="http://schemas.microsoft.com/office/drawing/2014/main" id="{8D3593B3-8C88-46F7-B542-FBEED7AACC02}"/>
              </a:ext>
            </a:extLst>
          </p:cNvPr>
          <p:cNvSpPr/>
          <p:nvPr/>
        </p:nvSpPr>
        <p:spPr>
          <a:xfrm>
            <a:off x="4353142" y="1090866"/>
            <a:ext cx="1076870" cy="224382"/>
          </a:xfrm>
          <a:prstGeom prst="wedgeRoundRectCallout">
            <a:avLst>
              <a:gd name="adj1" fmla="val 36397"/>
              <a:gd name="adj2" fmla="val 8265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Facility name</a:t>
            </a:r>
          </a:p>
        </p:txBody>
      </p:sp>
      <p:sp>
        <p:nvSpPr>
          <p:cNvPr id="12" name="Rounded Rectangular Callout 3">
            <a:extLst>
              <a:ext uri="{FF2B5EF4-FFF2-40B4-BE49-F238E27FC236}">
                <a16:creationId xmlns:a16="http://schemas.microsoft.com/office/drawing/2014/main" id="{05D179FE-9E23-450C-AAD3-329AEBC5B72D}"/>
              </a:ext>
            </a:extLst>
          </p:cNvPr>
          <p:cNvSpPr/>
          <p:nvPr/>
        </p:nvSpPr>
        <p:spPr>
          <a:xfrm>
            <a:off x="1541522" y="1640766"/>
            <a:ext cx="1008112" cy="297968"/>
          </a:xfrm>
          <a:prstGeom prst="wedgeRoundRectCallout">
            <a:avLst>
              <a:gd name="adj1" fmla="val 68791"/>
              <a:gd name="adj2" fmla="val -300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Time period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1B2D8D26-5C87-4A6F-8E06-4C5AC25F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-2813"/>
            <a:ext cx="10055917" cy="8621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CA" sz="3600" b="1" dirty="0">
                <a:cs typeface="Arial" panose="020B0604020202020204" pitchFamily="34" charset="0"/>
              </a:rPr>
            </a:br>
            <a:r>
              <a:rPr lang="en-CA" sz="3600" b="1" dirty="0">
                <a:cs typeface="Arial" panose="020B0604020202020204" pitchFamily="34" charset="0"/>
              </a:rPr>
              <a:t>Key Elements of A Good Antibiogram</a:t>
            </a:r>
            <a:endParaRPr lang="en-US" spc="-20" dirty="0"/>
          </a:p>
        </p:txBody>
      </p:sp>
      <p:sp>
        <p:nvSpPr>
          <p:cNvPr id="14" name="Rounded Rectangular Callout 11">
            <a:extLst>
              <a:ext uri="{FF2B5EF4-FFF2-40B4-BE49-F238E27FC236}">
                <a16:creationId xmlns:a16="http://schemas.microsoft.com/office/drawing/2014/main" id="{B9537904-4AF1-4A08-B19F-B7F5001AA051}"/>
              </a:ext>
            </a:extLst>
          </p:cNvPr>
          <p:cNvSpPr/>
          <p:nvPr/>
        </p:nvSpPr>
        <p:spPr>
          <a:xfrm>
            <a:off x="9452075" y="1833145"/>
            <a:ext cx="1457527" cy="280847"/>
          </a:xfrm>
          <a:prstGeom prst="wedgeRoundRectCallout">
            <a:avLst>
              <a:gd name="adj1" fmla="val -41643"/>
              <a:gd name="adj2" fmla="val 7543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Antibiotics by Class</a:t>
            </a:r>
          </a:p>
        </p:txBody>
      </p:sp>
      <p:sp>
        <p:nvSpPr>
          <p:cNvPr id="15" name="Rounded Rectangular Callout 5">
            <a:extLst>
              <a:ext uri="{FF2B5EF4-FFF2-40B4-BE49-F238E27FC236}">
                <a16:creationId xmlns:a16="http://schemas.microsoft.com/office/drawing/2014/main" id="{6ADDB82A-D346-46C6-8961-D443C21EA109}"/>
              </a:ext>
            </a:extLst>
          </p:cNvPr>
          <p:cNvSpPr/>
          <p:nvPr/>
        </p:nvSpPr>
        <p:spPr>
          <a:xfrm>
            <a:off x="9909477" y="2351125"/>
            <a:ext cx="1000125" cy="381776"/>
          </a:xfrm>
          <a:prstGeom prst="wedgeRoundRectCallout">
            <a:avLst>
              <a:gd name="adj1" fmla="val -95601"/>
              <a:gd name="adj2" fmla="val 2108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Selective testing </a:t>
            </a:r>
          </a:p>
        </p:txBody>
      </p:sp>
      <p:sp>
        <p:nvSpPr>
          <p:cNvPr id="16" name="Rounded Rectangular Callout 9">
            <a:extLst>
              <a:ext uri="{FF2B5EF4-FFF2-40B4-BE49-F238E27FC236}">
                <a16:creationId xmlns:a16="http://schemas.microsoft.com/office/drawing/2014/main" id="{89297271-FAA0-4760-B476-2206EEA3F62F}"/>
              </a:ext>
            </a:extLst>
          </p:cNvPr>
          <p:cNvSpPr/>
          <p:nvPr/>
        </p:nvSpPr>
        <p:spPr>
          <a:xfrm>
            <a:off x="2549634" y="2461303"/>
            <a:ext cx="920300" cy="518734"/>
          </a:xfrm>
          <a:prstGeom prst="wedgeRoundRectCallout">
            <a:avLst>
              <a:gd name="adj1" fmla="val 51149"/>
              <a:gd name="adj2" fmla="val 876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Number of isolates </a:t>
            </a:r>
          </a:p>
        </p:txBody>
      </p:sp>
      <p:sp>
        <p:nvSpPr>
          <p:cNvPr id="18" name="Rounded Rectangular Callout 8">
            <a:extLst>
              <a:ext uri="{FF2B5EF4-FFF2-40B4-BE49-F238E27FC236}">
                <a16:creationId xmlns:a16="http://schemas.microsoft.com/office/drawing/2014/main" id="{F1E91D8F-3F4A-4CFD-9631-D1D04447D6C2}"/>
              </a:ext>
            </a:extLst>
          </p:cNvPr>
          <p:cNvSpPr/>
          <p:nvPr/>
        </p:nvSpPr>
        <p:spPr>
          <a:xfrm>
            <a:off x="7174250" y="1274595"/>
            <a:ext cx="1354628" cy="297968"/>
          </a:xfrm>
          <a:prstGeom prst="wedgeRoundRectCallout">
            <a:avLst>
              <a:gd name="adj1" fmla="val 960"/>
              <a:gd name="adj2" fmla="val 2119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% Susceptible</a:t>
            </a:r>
          </a:p>
        </p:txBody>
      </p:sp>
      <p:sp>
        <p:nvSpPr>
          <p:cNvPr id="19" name="Rounded Rectangular Callout 4">
            <a:extLst>
              <a:ext uri="{FF2B5EF4-FFF2-40B4-BE49-F238E27FC236}">
                <a16:creationId xmlns:a16="http://schemas.microsoft.com/office/drawing/2014/main" id="{0FAED074-EBB9-4744-8D74-C9DD829BC7D9}"/>
              </a:ext>
            </a:extLst>
          </p:cNvPr>
          <p:cNvSpPr/>
          <p:nvPr/>
        </p:nvSpPr>
        <p:spPr>
          <a:xfrm>
            <a:off x="10696149" y="4933187"/>
            <a:ext cx="1224136" cy="438293"/>
          </a:xfrm>
          <a:prstGeom prst="wedgeRoundRectCallout">
            <a:avLst>
              <a:gd name="adj1" fmla="val -76984"/>
              <a:gd name="adj2" fmla="val -4836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R: Intrinsic resistance</a:t>
            </a:r>
          </a:p>
        </p:txBody>
      </p:sp>
      <p:sp>
        <p:nvSpPr>
          <p:cNvPr id="20" name="Rounded Rectangular Callout 6">
            <a:extLst>
              <a:ext uri="{FF2B5EF4-FFF2-40B4-BE49-F238E27FC236}">
                <a16:creationId xmlns:a16="http://schemas.microsoft.com/office/drawing/2014/main" id="{D70BD53D-D5E2-4B3E-8F3C-9084D2618028}"/>
              </a:ext>
            </a:extLst>
          </p:cNvPr>
          <p:cNvSpPr/>
          <p:nvPr/>
        </p:nvSpPr>
        <p:spPr>
          <a:xfrm>
            <a:off x="10173736" y="3896632"/>
            <a:ext cx="1129699" cy="518735"/>
          </a:xfrm>
          <a:prstGeom prst="wedgeRoundRectCallout">
            <a:avLst>
              <a:gd name="adj1" fmla="val -69453"/>
              <a:gd name="adj2" fmla="val -538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‘-’: Drug not indicated or not tested</a:t>
            </a:r>
          </a:p>
        </p:txBody>
      </p:sp>
      <p:sp>
        <p:nvSpPr>
          <p:cNvPr id="21" name="Rounded Rectangular Callout 7">
            <a:extLst>
              <a:ext uri="{FF2B5EF4-FFF2-40B4-BE49-F238E27FC236}">
                <a16:creationId xmlns:a16="http://schemas.microsoft.com/office/drawing/2014/main" id="{7710ACC1-06D4-4447-A560-9316A1645C00}"/>
              </a:ext>
            </a:extLst>
          </p:cNvPr>
          <p:cNvSpPr/>
          <p:nvPr/>
        </p:nvSpPr>
        <p:spPr>
          <a:xfrm>
            <a:off x="8811490" y="5831853"/>
            <a:ext cx="1281169" cy="292281"/>
          </a:xfrm>
          <a:prstGeom prst="wedgeRoundRectCallout">
            <a:avLst>
              <a:gd name="adj1" fmla="val -80903"/>
              <a:gd name="adj2" fmla="val 6921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First isolate only</a:t>
            </a:r>
          </a:p>
        </p:txBody>
      </p:sp>
      <p:sp>
        <p:nvSpPr>
          <p:cNvPr id="22" name="Rounded Rectangular Callout 1">
            <a:extLst>
              <a:ext uri="{FF2B5EF4-FFF2-40B4-BE49-F238E27FC236}">
                <a16:creationId xmlns:a16="http://schemas.microsoft.com/office/drawing/2014/main" id="{8BF3D0EB-B52F-4DB7-9361-7C1D24F661CF}"/>
              </a:ext>
            </a:extLst>
          </p:cNvPr>
          <p:cNvSpPr/>
          <p:nvPr/>
        </p:nvSpPr>
        <p:spPr>
          <a:xfrm>
            <a:off x="540000" y="5898923"/>
            <a:ext cx="864149" cy="292280"/>
          </a:xfrm>
          <a:prstGeom prst="wedgeRoundRectCallout">
            <a:avLst>
              <a:gd name="adj1" fmla="val 36397"/>
              <a:gd name="adj2" fmla="val 8265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Footnotes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D4A1A-D95A-2DD2-0D86-509D06AE7E92}"/>
              </a:ext>
            </a:extLst>
          </p:cNvPr>
          <p:cNvSpPr txBox="1"/>
          <p:nvPr/>
        </p:nvSpPr>
        <p:spPr>
          <a:xfrm>
            <a:off x="-2" y="6480257"/>
            <a:ext cx="25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Jens Thomsen</a:t>
            </a:r>
          </a:p>
        </p:txBody>
      </p:sp>
    </p:spTree>
    <p:extLst>
      <p:ext uri="{BB962C8B-B14F-4D97-AF65-F5344CB8AC3E}">
        <p14:creationId xmlns:p14="http://schemas.microsoft.com/office/powerpoint/2010/main" val="58137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ACA0-2712-6D73-5BE1-B5B8A865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78" y="-101805"/>
            <a:ext cx="10515600" cy="1325563"/>
          </a:xfrm>
        </p:spPr>
        <p:txBody>
          <a:bodyPr/>
          <a:lstStyle/>
          <a:p>
            <a:r>
              <a:rPr lang="en-US" dirty="0"/>
              <a:t>Use of colors in an antibiogram to assist in treatment decisions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E4A70A4A-3203-F1B6-6152-4820865FF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10" y="1168542"/>
            <a:ext cx="6488352" cy="5610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48029D-D07E-9979-C086-1E266327BED5}"/>
              </a:ext>
            </a:extLst>
          </p:cNvPr>
          <p:cNvSpPr txBox="1"/>
          <p:nvPr/>
        </p:nvSpPr>
        <p:spPr>
          <a:xfrm>
            <a:off x="7077792" y="1451763"/>
            <a:ext cx="47303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cs typeface="Arial" panose="020B0604020202020204" pitchFamily="34" charset="0"/>
              </a:rPr>
              <a:t>The use of colors can be problematic</a:t>
            </a:r>
          </a:p>
          <a:p>
            <a:pPr marL="174625" indent="-1746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174625" indent="-1746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Biases in resistance estimates</a:t>
            </a:r>
          </a:p>
          <a:p>
            <a:pPr marL="631825" lvl="1" indent="-1746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Resistance estimates derived from routine clinical samples often do not represent general community populations</a:t>
            </a:r>
          </a:p>
          <a:p>
            <a:pPr marL="174625" indent="-1746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What should the thresholds be?</a:t>
            </a:r>
          </a:p>
          <a:p>
            <a:pPr marL="631825" lvl="1" indent="-1746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Does not consider evidence for clinical outcomes, such as “</a:t>
            </a:r>
            <a:r>
              <a:rPr lang="en-US" sz="2000" i="1" dirty="0">
                <a:cs typeface="Arial" panose="020B0604020202020204" pitchFamily="34" charset="0"/>
              </a:rPr>
              <a:t>in vivo-in vitro</a:t>
            </a:r>
            <a:r>
              <a:rPr lang="en-US" sz="2000" dirty="0">
                <a:cs typeface="Arial" panose="020B0604020202020204" pitchFamily="34" charset="0"/>
              </a:rPr>
              <a:t>” correlation</a:t>
            </a:r>
          </a:p>
          <a:p>
            <a:pPr marL="631825" lvl="1" indent="-1746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Does not consider the severity of disease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1495B-89CE-9D4F-0B8C-6FAA0E18C974}"/>
              </a:ext>
            </a:extLst>
          </p:cNvPr>
          <p:cNvSpPr txBox="1"/>
          <p:nvPr/>
        </p:nvSpPr>
        <p:spPr>
          <a:xfrm>
            <a:off x="8735468" y="6480257"/>
            <a:ext cx="334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adapted from Jens Thomsen</a:t>
            </a:r>
          </a:p>
        </p:txBody>
      </p:sp>
    </p:spTree>
    <p:extLst>
      <p:ext uri="{BB962C8B-B14F-4D97-AF65-F5344CB8AC3E}">
        <p14:creationId xmlns:p14="http://schemas.microsoft.com/office/powerpoint/2010/main" val="351374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B1DAC-8690-964E-BBF1-9853D9A90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17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BC40C-926A-4C4A-9970-75925BCD6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731622" y="167419"/>
            <a:ext cx="11282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Arial" charset="0"/>
                <a:cs typeface="Arial" charset="0"/>
              </a:rPr>
              <a:t>Use of colors to demonstrate trends (Hawaii)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69" y="970986"/>
            <a:ext cx="9263691" cy="55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658D31-5FF5-4C68-5F37-6049290AD4B6}"/>
              </a:ext>
            </a:extLst>
          </p:cNvPr>
          <p:cNvSpPr txBox="1"/>
          <p:nvPr/>
        </p:nvSpPr>
        <p:spPr>
          <a:xfrm>
            <a:off x="-29186" y="6217609"/>
            <a:ext cx="334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adapted from Jens Thomsen</a:t>
            </a:r>
          </a:p>
        </p:txBody>
      </p:sp>
    </p:spTree>
    <p:extLst>
      <p:ext uri="{BB962C8B-B14F-4D97-AF65-F5344CB8AC3E}">
        <p14:creationId xmlns:p14="http://schemas.microsoft.com/office/powerpoint/2010/main" val="2046648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64015" name="Group 111">
            <a:extLst>
              <a:ext uri="{FF2B5EF4-FFF2-40B4-BE49-F238E27FC236}">
                <a16:creationId xmlns:a16="http://schemas.microsoft.com/office/drawing/2014/main" id="{2F20D2B0-B3C9-03F2-557E-32D9FB1732CF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91727917"/>
              </p:ext>
            </p:extLst>
          </p:nvPr>
        </p:nvGraphicFramePr>
        <p:xfrm>
          <a:off x="1451042" y="1843997"/>
          <a:ext cx="8755064" cy="1847852"/>
        </p:xfrm>
        <a:graphic>
          <a:graphicData uri="http://schemas.openxmlformats.org/drawingml/2006/table">
            <a:tbl>
              <a:tblPr/>
              <a:tblGrid>
                <a:gridCol w="259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1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66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29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41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Organism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*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Cftrx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Cftaz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P-T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Mero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Amk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Tob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Cip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E. coli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107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79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79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95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83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61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K. pneumoniae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63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92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91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87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95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97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94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94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E. cloacae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30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73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72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77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97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9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P. aeruginosa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29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89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79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86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100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97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FF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76</a:t>
                      </a:r>
                    </a:p>
                  </a:txBody>
                  <a:tcPr marL="91435" marR="91435" marT="45740" marB="4574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60" name="Text Box 114">
            <a:extLst>
              <a:ext uri="{FF2B5EF4-FFF2-40B4-BE49-F238E27FC236}">
                <a16:creationId xmlns:a16="http://schemas.microsoft.com/office/drawing/2014/main" id="{B639CEC5-70E2-3973-99EA-408C0F2B3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019" y="3797604"/>
            <a:ext cx="692208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rgbClr val="CC00FF"/>
              </a:buClr>
              <a:buFont typeface="Symbol" pitchFamily="18" charset="2"/>
              <a:buChar char="¨"/>
              <a:defRPr sz="3600" b="1">
                <a:solidFill>
                  <a:srgbClr val="FFFFFF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b="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alt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a few representative species listed here as example</a:t>
            </a:r>
            <a:r>
              <a:rPr lang="en-US" altLang="en-US" sz="2000" b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9761" name="TextBox 1">
            <a:extLst>
              <a:ext uri="{FF2B5EF4-FFF2-40B4-BE49-F238E27FC236}">
                <a16:creationId xmlns:a16="http://schemas.microsoft.com/office/drawing/2014/main" id="{B7256878-BA0A-06AC-68C6-0D2E2BEEF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145" y="1387341"/>
            <a:ext cx="5724525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rgbClr val="CC00FF"/>
              </a:buClr>
              <a:buFont typeface="Symbol" pitchFamily="18" charset="2"/>
              <a:buChar char="¨"/>
              <a:defRPr sz="3600" b="1">
                <a:solidFill>
                  <a:srgbClr val="FFFFFF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rgbClr val="FFFFFF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rgbClr val="FFFFFF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rgbClr val="FFFFFF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rgbClr val="FFFF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Bloodstream Isolates, % Susceptible</a:t>
            </a:r>
            <a:endParaRPr lang="en-US" alt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EE2CC7-FBFC-4E88-BC45-925E95019298}"/>
              </a:ext>
            </a:extLst>
          </p:cNvPr>
          <p:cNvSpPr/>
          <p:nvPr/>
        </p:nvSpPr>
        <p:spPr>
          <a:xfrm>
            <a:off x="520426" y="342427"/>
            <a:ext cx="10452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Bloodstream Isolates of Gram-negative rods</a:t>
            </a:r>
            <a:endParaRPr lang="en-US" sz="4000" dirty="0">
              <a:latin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80DB4E-A9ED-BDFC-2231-6E9ABAC07161}"/>
              </a:ext>
            </a:extLst>
          </p:cNvPr>
          <p:cNvGrpSpPr/>
          <p:nvPr/>
        </p:nvGrpSpPr>
        <p:grpSpPr>
          <a:xfrm>
            <a:off x="1409429" y="4734135"/>
            <a:ext cx="7912098" cy="1789413"/>
            <a:chOff x="2032000" y="4276934"/>
            <a:chExt cx="7912098" cy="1789413"/>
          </a:xfrm>
        </p:grpSpPr>
        <p:sp>
          <p:nvSpPr>
            <p:cNvPr id="30751" name="TextBox 1">
              <a:extLst>
                <a:ext uri="{FF2B5EF4-FFF2-40B4-BE49-F238E27FC236}">
                  <a16:creationId xmlns:a16="http://schemas.microsoft.com/office/drawing/2014/main" id="{2C3EC0AB-1958-8ABE-F119-6883DBABB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1" y="4276934"/>
              <a:ext cx="6151563" cy="8302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rgbClr val="CC00FF"/>
                </a:buClr>
                <a:buFont typeface="Symbol" pitchFamily="18" charset="2"/>
                <a:buChar char="¨"/>
                <a:defRPr sz="36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24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Bloodstream Isolates, % Susceptible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en-US" sz="2400" b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 species combined (N = 339 patients</a:t>
              </a:r>
              <a:r>
                <a:rPr lang="en-US" altLang="en-US" sz="2400" b="0" dirty="0">
                  <a:solidFill>
                    <a:schemeClr val="tx1"/>
                  </a:solidFill>
                </a:rPr>
                <a:t>)</a:t>
              </a:r>
            </a:p>
          </p:txBody>
        </p:sp>
        <p:graphicFrame>
          <p:nvGraphicFramePr>
            <p:cNvPr id="3906647" name="Group 87">
              <a:extLst>
                <a:ext uri="{FF2B5EF4-FFF2-40B4-BE49-F238E27FC236}">
                  <a16:creationId xmlns:a16="http://schemas.microsoft.com/office/drawing/2014/main" id="{4275AE30-7053-E007-7901-951B17CCEAF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91465801"/>
                </p:ext>
              </p:extLst>
            </p:nvPr>
          </p:nvGraphicFramePr>
          <p:xfrm>
            <a:off x="2032000" y="5086860"/>
            <a:ext cx="7912098" cy="979487"/>
          </p:xfrm>
          <a:graphic>
            <a:graphicData uri="http://schemas.openxmlformats.org/drawingml/2006/table">
              <a:tbl>
                <a:tblPr/>
                <a:tblGrid>
                  <a:gridCol w="16269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3031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83031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85909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80047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8447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788754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  <a:gridCol w="685038">
                    <a:extLst>
                      <a:ext uri="{9D8B030D-6E8A-4147-A177-3AD203B41FA5}">
                        <a16:colId xmlns:a16="http://schemas.microsoft.com/office/drawing/2014/main" val="20007"/>
                      </a:ext>
                    </a:extLst>
                  </a:gridCol>
                  <a:gridCol w="646478">
                    <a:extLst>
                      <a:ext uri="{9D8B030D-6E8A-4147-A177-3AD203B41FA5}">
                        <a16:colId xmlns:a16="http://schemas.microsoft.com/office/drawing/2014/main" val="20008"/>
                      </a:ext>
                    </a:extLst>
                  </a:gridCol>
                </a:tblGrid>
                <a:tr h="522393"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Organism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00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N</a:t>
                        </a:r>
                      </a:p>
                    </a:txBody>
                    <a:tcPr marL="91435" marR="91435" marT="45740" marB="45740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00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Cftrx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00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Cftaz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00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P-T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00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Mero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00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Amk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00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Tob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00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Cip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00C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57094"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All GNR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339</a:t>
                        </a:r>
                      </a:p>
                    </a:txBody>
                    <a:tcPr marL="91435" marR="91435" marT="45740" marB="45740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72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80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84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92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94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86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CC00FF"/>
                          </a:buClr>
                          <a:buSzTx/>
                          <a:buFont typeface="Symbol" pitchFamily="18" charset="2"/>
                          <a:buNone/>
                          <a:tabLst/>
                        </a:pPr>
                        <a:r>
                          <a: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charset="0"/>
                          </a:rPr>
                          <a:t>77</a:t>
                        </a:r>
                      </a:p>
                    </a:txBody>
                    <a:tcPr marL="91445" marR="91445" marT="45709" marB="45709" anchor="ctr" horzOverflow="overflow">
                      <a:lnL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D697F8A-6EC8-88EA-9413-3BCE2C066688}"/>
              </a:ext>
            </a:extLst>
          </p:cNvPr>
          <p:cNvSpPr txBox="1"/>
          <p:nvPr/>
        </p:nvSpPr>
        <p:spPr>
          <a:xfrm>
            <a:off x="-2" y="6480257"/>
            <a:ext cx="243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Janet Hindler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>
            <a:extLst>
              <a:ext uri="{FF2B5EF4-FFF2-40B4-BE49-F238E27FC236}">
                <a16:creationId xmlns:a16="http://schemas.microsoft.com/office/drawing/2014/main" id="{6D7CF275-3383-AA91-FC41-27D1901A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889" y="838201"/>
            <a:ext cx="7848600" cy="539591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DBEBB26-F5AC-6E7B-7227-C7986038E8D3}"/>
              </a:ext>
            </a:extLst>
          </p:cNvPr>
          <p:cNvSpPr txBox="1">
            <a:spLocks/>
          </p:cNvSpPr>
          <p:nvPr/>
        </p:nvSpPr>
        <p:spPr>
          <a:xfrm>
            <a:off x="880756" y="136728"/>
            <a:ext cx="874395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200" kern="0" dirty="0">
                <a:solidFill>
                  <a:schemeClr val="tx1"/>
                </a:solidFill>
                <a:effectLst/>
              </a:rPr>
              <a:t>Los Angeles County Antibiogram 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D9E6C-1768-4463-8574-3CADE2D7458D}"/>
              </a:ext>
            </a:extLst>
          </p:cNvPr>
          <p:cNvSpPr txBox="1"/>
          <p:nvPr/>
        </p:nvSpPr>
        <p:spPr>
          <a:xfrm>
            <a:off x="2952349" y="6362700"/>
            <a:ext cx="57571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http://publichealth.lacounty.gov/acd/AntibiogramData.htm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9" name="Picture 6">
            <a:extLst>
              <a:ext uri="{FF2B5EF4-FFF2-40B4-BE49-F238E27FC236}">
                <a16:creationId xmlns:a16="http://schemas.microsoft.com/office/drawing/2014/main" id="{B14FEF5A-09B6-B225-42EB-B166C255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5162550"/>
            <a:ext cx="1541463" cy="13525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B614D6D-4BD6-2E24-0F75-531491117A47}"/>
              </a:ext>
            </a:extLst>
          </p:cNvPr>
          <p:cNvSpPr txBox="1">
            <a:spLocks/>
          </p:cNvSpPr>
          <p:nvPr/>
        </p:nvSpPr>
        <p:spPr>
          <a:xfrm>
            <a:off x="4800600" y="779464"/>
            <a:ext cx="3429000" cy="3698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000" kern="0" dirty="0">
                <a:solidFill>
                  <a:srgbClr val="FF00FF"/>
                </a:solidFill>
              </a:rPr>
              <a:t>Gram-Negative Organisms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A684C7-8DC5-D5BF-3B52-43358F09AB92}"/>
              </a:ext>
            </a:extLst>
          </p:cNvPr>
          <p:cNvSpPr txBox="1"/>
          <p:nvPr/>
        </p:nvSpPr>
        <p:spPr>
          <a:xfrm>
            <a:off x="-2" y="6480257"/>
            <a:ext cx="243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Janet Hindler</a:t>
            </a:r>
          </a:p>
        </p:txBody>
      </p:sp>
    </p:spTree>
    <p:extLst>
      <p:ext uri="{BB962C8B-B14F-4D97-AF65-F5344CB8AC3E}">
        <p14:creationId xmlns:p14="http://schemas.microsoft.com/office/powerpoint/2010/main" val="291063970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8C-D68E-8D17-82AF-E909D0B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1967"/>
            <a:ext cx="10515600" cy="1325563"/>
          </a:xfrm>
        </p:spPr>
        <p:txBody>
          <a:bodyPr/>
          <a:lstStyle/>
          <a:p>
            <a:r>
              <a:rPr lang="en-US" dirty="0"/>
              <a:t>WHONET Webinar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C672-117F-7EA0-CF4E-2E1ED0E2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67" y="991651"/>
            <a:ext cx="10515600" cy="4786472"/>
          </a:xfrm>
        </p:spPr>
        <p:txBody>
          <a:bodyPr>
            <a:normAutofit/>
          </a:bodyPr>
          <a:lstStyle/>
          <a:p>
            <a:r>
              <a:rPr lang="en-US" dirty="0"/>
              <a:t>You can find the videos for past webinars on the WHONET Home Page, </a:t>
            </a:r>
            <a:r>
              <a:rPr lang="en-US" dirty="0">
                <a:hlinkClick r:id="rId2"/>
              </a:rPr>
              <a:t>www.whonet.org</a:t>
            </a:r>
            <a:r>
              <a:rPr lang="en-US" dirty="0"/>
              <a:t>,  click on “Webinars”.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2B40A-DB41-A0AF-9B18-DE8CC11FC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220" y="1973567"/>
            <a:ext cx="7552430" cy="46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82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B1DAC-8690-964E-BBF1-9853D9A90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20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BC40C-926A-4C4A-9970-75925BCD6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54107-8724-7644-B5F3-7869DF3F5E85}"/>
              </a:ext>
            </a:extLst>
          </p:cNvPr>
          <p:cNvSpPr txBox="1"/>
          <p:nvPr/>
        </p:nvSpPr>
        <p:spPr>
          <a:xfrm>
            <a:off x="721894" y="89598"/>
            <a:ext cx="11470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Massachusetts - Benchmarking antibiogram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33" y="989028"/>
            <a:ext cx="9494838" cy="55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F4EE85-0AA8-AFBE-3D0D-78902345DA5C}"/>
              </a:ext>
            </a:extLst>
          </p:cNvPr>
          <p:cNvSpPr txBox="1"/>
          <p:nvPr/>
        </p:nvSpPr>
        <p:spPr>
          <a:xfrm>
            <a:off x="-2" y="6130064"/>
            <a:ext cx="2431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Janet Hindler</a:t>
            </a:r>
          </a:p>
        </p:txBody>
      </p:sp>
    </p:spTree>
    <p:extLst>
      <p:ext uri="{BB962C8B-B14F-4D97-AF65-F5344CB8AC3E}">
        <p14:creationId xmlns:p14="http://schemas.microsoft.com/office/powerpoint/2010/main" val="4109221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A7A862-2363-66E1-43D0-D5F9286DFAF3}"/>
              </a:ext>
            </a:extLst>
          </p:cNvPr>
          <p:cNvSpPr/>
          <p:nvPr/>
        </p:nvSpPr>
        <p:spPr>
          <a:xfrm>
            <a:off x="0" y="1557001"/>
            <a:ext cx="12192000" cy="1254293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3747" y="655505"/>
            <a:ext cx="6996581" cy="615031"/>
          </a:xfrm>
        </p:spPr>
        <p:txBody>
          <a:bodyPr>
            <a:normAutofit fontScale="90000"/>
          </a:bodyPr>
          <a:lstStyle/>
          <a:p>
            <a:r>
              <a:rPr lang="en-US" dirty="0"/>
              <a:t>Antibiograms - Educational Videos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ACF524-F2D7-D5C3-D68B-41010AACD72A}"/>
              </a:ext>
            </a:extLst>
          </p:cNvPr>
          <p:cNvCxnSpPr/>
          <p:nvPr/>
        </p:nvCxnSpPr>
        <p:spPr>
          <a:xfrm>
            <a:off x="0" y="1557000"/>
            <a:ext cx="12192000" cy="0"/>
          </a:xfrm>
          <a:prstGeom prst="line">
            <a:avLst/>
          </a:prstGeom>
          <a:ln w="18000">
            <a:solidFill>
              <a:srgbClr val="A7A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5BC31F-3450-4A2F-88E0-1DBAEF7AC045}"/>
              </a:ext>
            </a:extLst>
          </p:cNvPr>
          <p:cNvSpPr txBox="1"/>
          <p:nvPr/>
        </p:nvSpPr>
        <p:spPr>
          <a:xfrm>
            <a:off x="391300" y="6344876"/>
            <a:ext cx="35507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BB9D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https://www.youtube.com/watch?v=sGk5EvYnSBU</a:t>
            </a:r>
            <a:endParaRPr lang="en-US" sz="1100" dirty="0">
              <a:solidFill>
                <a:srgbClr val="6BB9D0"/>
              </a:solidFill>
            </a:endParaRPr>
          </a:p>
          <a:p>
            <a:endParaRPr lang="en-US" sz="1100" dirty="0">
              <a:solidFill>
                <a:srgbClr val="6BB9D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206309-2BE0-41CB-99AB-239A2D3FB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10" y="2257433"/>
            <a:ext cx="3859730" cy="29067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CC67B9-06A0-495A-B49F-B939389174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0" r="6812" b="4262"/>
          <a:stretch/>
        </p:blipFill>
        <p:spPr>
          <a:xfrm>
            <a:off x="4373077" y="2290103"/>
            <a:ext cx="3612685" cy="28740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835C51-EFB0-4166-9EDB-5EA991724A96}"/>
              </a:ext>
            </a:extLst>
          </p:cNvPr>
          <p:cNvSpPr txBox="1"/>
          <p:nvPr/>
        </p:nvSpPr>
        <p:spPr>
          <a:xfrm>
            <a:off x="4373077" y="6344876"/>
            <a:ext cx="31923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BB9D0"/>
                </a:solidFill>
                <a:hlinkClick r:id="rId6"/>
              </a:rPr>
              <a:t>https://www.youtube.com/watch?v=FWTwQRXZml8</a:t>
            </a:r>
            <a:endParaRPr lang="en-US" sz="1100" dirty="0">
              <a:solidFill>
                <a:srgbClr val="6BB9D0"/>
              </a:solidFill>
            </a:endParaRPr>
          </a:p>
          <a:p>
            <a:endParaRPr lang="en-US" sz="1100" dirty="0">
              <a:solidFill>
                <a:srgbClr val="6BB9D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1FCCF1-6503-4C93-B086-5A9A444587EB}"/>
              </a:ext>
            </a:extLst>
          </p:cNvPr>
          <p:cNvSpPr txBox="1"/>
          <p:nvPr/>
        </p:nvSpPr>
        <p:spPr>
          <a:xfrm>
            <a:off x="4900064" y="5208560"/>
            <a:ext cx="213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July 18, 2022  (18 minutes)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EC57D41-EDA7-42D8-B965-B68CC8CA054A}"/>
              </a:ext>
            </a:extLst>
          </p:cNvPr>
          <p:cNvSpPr/>
          <p:nvPr/>
        </p:nvSpPr>
        <p:spPr>
          <a:xfrm>
            <a:off x="346510" y="5868495"/>
            <a:ext cx="326571" cy="452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19E9FF1-E884-47C8-B93C-857175423CE8}"/>
              </a:ext>
            </a:extLst>
          </p:cNvPr>
          <p:cNvSpPr/>
          <p:nvPr/>
        </p:nvSpPr>
        <p:spPr>
          <a:xfrm>
            <a:off x="4373077" y="5868495"/>
            <a:ext cx="326571" cy="452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28E11F-CE31-4EE3-AD99-417010738692}"/>
              </a:ext>
            </a:extLst>
          </p:cNvPr>
          <p:cNvSpPr txBox="1"/>
          <p:nvPr/>
        </p:nvSpPr>
        <p:spPr>
          <a:xfrm>
            <a:off x="1231694" y="5208560"/>
            <a:ext cx="2087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Sep 13, 2021 (~2 minutes)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35384CB-2E37-4F68-A2A0-9DAF5E5E62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66" t="7657" r="7234" b="7346"/>
          <a:stretch/>
        </p:blipFill>
        <p:spPr>
          <a:xfrm>
            <a:off x="8152599" y="2290103"/>
            <a:ext cx="3901676" cy="28740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89146FB-6BD9-4CAB-8CF5-F69382A03652}"/>
              </a:ext>
            </a:extLst>
          </p:cNvPr>
          <p:cNvSpPr txBox="1"/>
          <p:nvPr/>
        </p:nvSpPr>
        <p:spPr>
          <a:xfrm>
            <a:off x="9051309" y="5208560"/>
            <a:ext cx="2126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Feb 20, 2021  (45 minutes)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FE8F0F-1EBB-419C-9170-629CBAECF3BC}"/>
              </a:ext>
            </a:extLst>
          </p:cNvPr>
          <p:cNvGrpSpPr/>
          <p:nvPr/>
        </p:nvGrpSpPr>
        <p:grpSpPr>
          <a:xfrm>
            <a:off x="8249965" y="5868495"/>
            <a:ext cx="3192381" cy="907268"/>
            <a:chOff x="8073073" y="5868495"/>
            <a:chExt cx="3192381" cy="90726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4D338D-9B11-4CAE-9938-A009876322C2}"/>
                </a:ext>
              </a:extLst>
            </p:cNvPr>
            <p:cNvSpPr txBox="1"/>
            <p:nvPr/>
          </p:nvSpPr>
          <p:spPr>
            <a:xfrm>
              <a:off x="8073073" y="6344876"/>
              <a:ext cx="319238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6BB9D0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https://www.youtube.com/watch?v=2oLGjozTCSY</a:t>
              </a:r>
              <a:endParaRPr lang="en-US" sz="1100" dirty="0">
                <a:solidFill>
                  <a:srgbClr val="6BB9D0"/>
                </a:solidFill>
              </a:endParaRPr>
            </a:p>
            <a:p>
              <a:endParaRPr lang="en-US" sz="1100" dirty="0">
                <a:solidFill>
                  <a:srgbClr val="6BB9D0"/>
                </a:solidFill>
              </a:endParaRP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AB5213B0-1D61-4DCE-8E82-B94280153913}"/>
                </a:ext>
              </a:extLst>
            </p:cNvPr>
            <p:cNvSpPr/>
            <p:nvPr/>
          </p:nvSpPr>
          <p:spPr>
            <a:xfrm>
              <a:off x="8073073" y="5868495"/>
              <a:ext cx="326571" cy="45235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BB67F40-84BE-8896-A103-36CB96CB67AD}"/>
              </a:ext>
            </a:extLst>
          </p:cNvPr>
          <p:cNvSpPr txBox="1"/>
          <p:nvPr/>
        </p:nvSpPr>
        <p:spPr>
          <a:xfrm>
            <a:off x="-9730" y="6499713"/>
            <a:ext cx="25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Jens Thomsen</a:t>
            </a:r>
          </a:p>
        </p:txBody>
      </p:sp>
    </p:spTree>
    <p:extLst>
      <p:ext uri="{BB962C8B-B14F-4D97-AF65-F5344CB8AC3E}">
        <p14:creationId xmlns:p14="http://schemas.microsoft.com/office/powerpoint/2010/main" val="716743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A7A862-2363-66E1-43D0-D5F9286DFAF3}"/>
              </a:ext>
            </a:extLst>
          </p:cNvPr>
          <p:cNvSpPr/>
          <p:nvPr/>
        </p:nvSpPr>
        <p:spPr>
          <a:xfrm>
            <a:off x="0" y="1557001"/>
            <a:ext cx="12192000" cy="1254293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3747" y="655505"/>
            <a:ext cx="6996581" cy="615031"/>
          </a:xfrm>
        </p:spPr>
        <p:txBody>
          <a:bodyPr>
            <a:normAutofit fontScale="90000"/>
          </a:bodyPr>
          <a:lstStyle/>
          <a:p>
            <a:r>
              <a:rPr lang="en-US" dirty="0"/>
              <a:t>Antibiograms - Educational Videos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ACF524-F2D7-D5C3-D68B-41010AACD72A}"/>
              </a:ext>
            </a:extLst>
          </p:cNvPr>
          <p:cNvCxnSpPr/>
          <p:nvPr/>
        </p:nvCxnSpPr>
        <p:spPr>
          <a:xfrm>
            <a:off x="0" y="1557000"/>
            <a:ext cx="12192000" cy="0"/>
          </a:xfrm>
          <a:prstGeom prst="line">
            <a:avLst/>
          </a:prstGeom>
          <a:ln w="18000">
            <a:solidFill>
              <a:srgbClr val="A7A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EC57D41-EDA7-42D8-B965-B68CC8CA054A}"/>
              </a:ext>
            </a:extLst>
          </p:cNvPr>
          <p:cNvSpPr/>
          <p:nvPr/>
        </p:nvSpPr>
        <p:spPr>
          <a:xfrm>
            <a:off x="346510" y="5868495"/>
            <a:ext cx="326571" cy="452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28E11F-CE31-4EE3-AD99-417010738692}"/>
              </a:ext>
            </a:extLst>
          </p:cNvPr>
          <p:cNvSpPr txBox="1"/>
          <p:nvPr/>
        </p:nvSpPr>
        <p:spPr>
          <a:xfrm>
            <a:off x="1338352" y="5054671"/>
            <a:ext cx="1992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Apr 1, 2022 (38 minutes)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B37726-F507-49E4-8BCD-B37BA0035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" t="2649" r="5298" b="4986"/>
          <a:stretch/>
        </p:blipFill>
        <p:spPr>
          <a:xfrm>
            <a:off x="443747" y="2234063"/>
            <a:ext cx="3781744" cy="27153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1F83486-EA0E-40C6-B4BA-A5F4314DF08C}"/>
              </a:ext>
            </a:extLst>
          </p:cNvPr>
          <p:cNvSpPr txBox="1"/>
          <p:nvPr/>
        </p:nvSpPr>
        <p:spPr>
          <a:xfrm>
            <a:off x="231007" y="6344876"/>
            <a:ext cx="31185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BB9D0"/>
                </a:solidFill>
                <a:hlinkClick r:id="rId4"/>
              </a:rPr>
              <a:t>https://www.youtube.com/watch?v=_Duuh7d8_Eo</a:t>
            </a:r>
            <a:endParaRPr lang="en-US" sz="1100" dirty="0">
              <a:solidFill>
                <a:srgbClr val="6BB9D0"/>
              </a:solidFill>
            </a:endParaRPr>
          </a:p>
          <a:p>
            <a:endParaRPr lang="en-US" sz="1100" dirty="0">
              <a:solidFill>
                <a:srgbClr val="6BB9D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697E86-61FB-C69B-56BE-5CEBB8E3587F}"/>
              </a:ext>
            </a:extLst>
          </p:cNvPr>
          <p:cNvSpPr txBox="1"/>
          <p:nvPr/>
        </p:nvSpPr>
        <p:spPr>
          <a:xfrm>
            <a:off x="-9730" y="6499713"/>
            <a:ext cx="25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Jens Thomsen</a:t>
            </a:r>
          </a:p>
        </p:txBody>
      </p:sp>
    </p:spTree>
    <p:extLst>
      <p:ext uri="{BB962C8B-B14F-4D97-AF65-F5344CB8AC3E}">
        <p14:creationId xmlns:p14="http://schemas.microsoft.com/office/powerpoint/2010/main" val="396934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7C304-3159-C952-1335-99D5C4D1D681}"/>
              </a:ext>
            </a:extLst>
          </p:cNvPr>
          <p:cNvSpPr/>
          <p:nvPr/>
        </p:nvSpPr>
        <p:spPr>
          <a:xfrm>
            <a:off x="10439160" y="5758774"/>
            <a:ext cx="1438312" cy="962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088D7-B190-4F3B-A96C-2B0138BD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035-21A5-46E4-95DB-4922E637F34D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B179A-D63E-9278-0A3C-3C2DDAB2D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60" y="541588"/>
            <a:ext cx="1212840" cy="6856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D186EC-1B87-4170-875C-79D80F7BF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25" y="528416"/>
            <a:ext cx="7716327" cy="2500946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6F8DCC-7BCB-4FAC-BDBA-2E173A647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306" y="3320143"/>
            <a:ext cx="6374850" cy="3276600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EE7067-8924-4446-B288-872D222C7C28}"/>
              </a:ext>
            </a:extLst>
          </p:cNvPr>
          <p:cNvSpPr txBox="1"/>
          <p:nvPr/>
        </p:nvSpPr>
        <p:spPr>
          <a:xfrm>
            <a:off x="1143000" y="699766"/>
            <a:ext cx="1489382" cy="369332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OPEN ACCESS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92F1A-7462-417E-8628-FEB000FD21EE}"/>
              </a:ext>
            </a:extLst>
          </p:cNvPr>
          <p:cNvSpPr txBox="1"/>
          <p:nvPr/>
        </p:nvSpPr>
        <p:spPr>
          <a:xfrm>
            <a:off x="285426" y="6319744"/>
            <a:ext cx="43733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rgbClr val="6BB9D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https://www.ncbi.nlm.nih.gov/pmc/articles/PMC8210055/</a:t>
            </a:r>
            <a:endParaRPr lang="en-US" sz="1100" dirty="0">
              <a:solidFill>
                <a:srgbClr val="6BB9D0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1A4C7F8-9A8A-43DE-85A0-EC883FEFA5CE}"/>
              </a:ext>
            </a:extLst>
          </p:cNvPr>
          <p:cNvSpPr/>
          <p:nvPr/>
        </p:nvSpPr>
        <p:spPr>
          <a:xfrm>
            <a:off x="314528" y="5787765"/>
            <a:ext cx="326571" cy="452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94573F-71EF-4118-BD92-A6419419F22C}"/>
              </a:ext>
            </a:extLst>
          </p:cNvPr>
          <p:cNvSpPr txBox="1"/>
          <p:nvPr/>
        </p:nvSpPr>
        <p:spPr>
          <a:xfrm>
            <a:off x="162762" y="3650132"/>
            <a:ext cx="50252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C21F57"/>
                </a:solidFill>
                <a:effectLst/>
              </a:rPr>
              <a:t>JAC </a:t>
            </a:r>
            <a:r>
              <a:rPr lang="en-US" sz="2000" b="1" i="1" dirty="0" err="1">
                <a:solidFill>
                  <a:srgbClr val="C21F57"/>
                </a:solidFill>
                <a:effectLst/>
              </a:rPr>
              <a:t>Antimicrob</a:t>
            </a:r>
            <a:r>
              <a:rPr lang="en-US" sz="2000" b="1" i="1" dirty="0">
                <a:solidFill>
                  <a:srgbClr val="C21F57"/>
                </a:solidFill>
                <a:effectLst/>
              </a:rPr>
              <a:t> Resist. </a:t>
            </a:r>
          </a:p>
          <a:p>
            <a:r>
              <a:rPr lang="en-US" sz="1600" b="0" i="0" u="none" strike="noStrike" baseline="0" dirty="0"/>
              <a:t>•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2021 Jun; 3(2): dlab060. Published online 2021 May 25.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B5DA3-66B8-B0BB-FE6A-91F1828D7478}"/>
              </a:ext>
            </a:extLst>
          </p:cNvPr>
          <p:cNvSpPr txBox="1"/>
          <p:nvPr/>
        </p:nvSpPr>
        <p:spPr>
          <a:xfrm>
            <a:off x="-2" y="6519169"/>
            <a:ext cx="25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Jens Thomsen</a:t>
            </a:r>
          </a:p>
        </p:txBody>
      </p:sp>
    </p:spTree>
    <p:extLst>
      <p:ext uri="{BB962C8B-B14F-4D97-AF65-F5344CB8AC3E}">
        <p14:creationId xmlns:p14="http://schemas.microsoft.com/office/powerpoint/2010/main" val="3556639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7C304-3159-C952-1335-99D5C4D1D681}"/>
              </a:ext>
            </a:extLst>
          </p:cNvPr>
          <p:cNvSpPr/>
          <p:nvPr/>
        </p:nvSpPr>
        <p:spPr>
          <a:xfrm>
            <a:off x="10439160" y="5758774"/>
            <a:ext cx="1438312" cy="9627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088D7-B190-4F3B-A96C-2B0138BD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A035-21A5-46E4-95DB-4922E637F34D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B179A-D63E-9278-0A3C-3C2DDAB2D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60" y="541588"/>
            <a:ext cx="1212840" cy="6856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88157F-08AB-4DBB-9052-270A4FFC7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8" y="449462"/>
            <a:ext cx="6368930" cy="27406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1A994D-FE31-41F9-9445-0B3EC3247AEA}"/>
              </a:ext>
            </a:extLst>
          </p:cNvPr>
          <p:cNvSpPr txBox="1"/>
          <p:nvPr/>
        </p:nvSpPr>
        <p:spPr>
          <a:xfrm>
            <a:off x="314528" y="4064281"/>
            <a:ext cx="578147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u="none" strike="noStrike" baseline="0" dirty="0">
                <a:solidFill>
                  <a:schemeClr val="tx2"/>
                </a:solidFill>
              </a:rPr>
              <a:t>Antimicrobial Resistance &amp; Infection Control</a:t>
            </a:r>
          </a:p>
          <a:p>
            <a:r>
              <a:rPr lang="en-US" sz="1600" b="0" i="0" u="none" strike="noStrike" baseline="0" dirty="0"/>
              <a:t>• </a:t>
            </a:r>
            <a:r>
              <a:rPr lang="en-US" sz="1600" b="0" u="none" strike="noStrike" baseline="0" dirty="0"/>
              <a:t>2022 Oct 3;11(1):122. doi: 10.1186/s13756-022-01160-5</a:t>
            </a:r>
            <a:r>
              <a:rPr lang="en-US" b="0" u="none" strike="noStrike" baseline="0" dirty="0"/>
              <a:t>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82D528-57C0-48CB-9F12-061206D56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424" y="2213811"/>
            <a:ext cx="5467047" cy="4325101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CC3A81-4020-453C-ABF2-284A1A3D075A}"/>
              </a:ext>
            </a:extLst>
          </p:cNvPr>
          <p:cNvSpPr txBox="1"/>
          <p:nvPr/>
        </p:nvSpPr>
        <p:spPr>
          <a:xfrm>
            <a:off x="314528" y="6240124"/>
            <a:ext cx="28112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6"/>
              </a:rPr>
              <a:t>https://pubmed.ncbi.nlm.nih.gov/36192790/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F73EF62-1AC9-48A8-B454-89951FE43B5D}"/>
              </a:ext>
            </a:extLst>
          </p:cNvPr>
          <p:cNvSpPr/>
          <p:nvPr/>
        </p:nvSpPr>
        <p:spPr>
          <a:xfrm>
            <a:off x="328964" y="5646359"/>
            <a:ext cx="326571" cy="452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CE27D-037A-65C9-CE1E-068B03DF33AE}"/>
              </a:ext>
            </a:extLst>
          </p:cNvPr>
          <p:cNvSpPr txBox="1"/>
          <p:nvPr/>
        </p:nvSpPr>
        <p:spPr>
          <a:xfrm>
            <a:off x="-2" y="6480257"/>
            <a:ext cx="25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Jens Thomsen</a:t>
            </a:r>
          </a:p>
        </p:txBody>
      </p:sp>
    </p:spTree>
    <p:extLst>
      <p:ext uri="{BB962C8B-B14F-4D97-AF65-F5344CB8AC3E}">
        <p14:creationId xmlns:p14="http://schemas.microsoft.com/office/powerpoint/2010/main" val="3145628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5E878-0B23-393F-D4F1-AC3D337C3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42D5-998F-8356-EDE3-B76B1BD2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28600"/>
            <a:ext cx="9144000" cy="1143000"/>
          </a:xfrm>
        </p:spPr>
        <p:txBody>
          <a:bodyPr/>
          <a:lstStyle/>
          <a:p>
            <a:pPr algn="l"/>
            <a:r>
              <a:rPr lang="en-US" dirty="0"/>
              <a:t>One Health Programs</a:t>
            </a:r>
            <a:br>
              <a:rPr lang="en-US" dirty="0"/>
            </a:br>
            <a:r>
              <a:rPr lang="en-US" sz="2800" dirty="0" err="1"/>
              <a:t>Programs</a:t>
            </a:r>
            <a:r>
              <a:rPr lang="en-US" sz="2800" dirty="0"/>
              <a:t> with interactive websites in green</a:t>
            </a:r>
            <a:endParaRPr lang="en-US" sz="3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650A9D-6294-FD2A-F2B1-4294B6EF9F16}"/>
              </a:ext>
            </a:extLst>
          </p:cNvPr>
          <p:cNvSpPr txBox="1">
            <a:spLocks/>
          </p:cNvSpPr>
          <p:nvPr/>
        </p:nvSpPr>
        <p:spPr bwMode="auto">
          <a:xfrm>
            <a:off x="6784806" y="6481588"/>
            <a:ext cx="4340395" cy="5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kern="0"/>
              <a:t>BMC Public Health. 2024 Jun 27;24(1):1717.</a:t>
            </a:r>
            <a:endParaRPr lang="en-US" sz="14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2B1CC-48BF-776E-52B2-8BBD1561E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676401"/>
            <a:ext cx="8195201" cy="39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21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59776-BF20-797F-0350-8FEADAFD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06" y="-4859"/>
            <a:ext cx="10362079" cy="111381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One Health initiatives – Interactive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D52D3-61BD-75C3-47E7-544429A0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103" y="1250004"/>
            <a:ext cx="10362080" cy="50827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With Antimicrobial Use data</a:t>
            </a:r>
          </a:p>
          <a:p>
            <a:pPr lvl="1"/>
            <a:r>
              <a:rPr lang="en-US" sz="2200" dirty="0"/>
              <a:t>Belgium</a:t>
            </a:r>
          </a:p>
          <a:p>
            <a:pPr lvl="2"/>
            <a:r>
              <a:rPr lang="en-US" sz="1700" dirty="0"/>
              <a:t>belmap.shinyapps.io/BELMAP2024_App</a:t>
            </a:r>
            <a:endParaRPr lang="en-US" sz="1600" dirty="0"/>
          </a:p>
          <a:p>
            <a:pPr lvl="1"/>
            <a:r>
              <a:rPr lang="en-US" sz="2200" dirty="0"/>
              <a:t>Canada</a:t>
            </a:r>
          </a:p>
          <a:p>
            <a:pPr lvl="2"/>
            <a:r>
              <a:rPr lang="en-US" sz="1500" dirty="0"/>
              <a:t>www.canada.ca/en/public-health/services/surveillance/canadian-integrated-program-antimicrobial-resistance-surveillance-cipars/interactive-data.html</a:t>
            </a:r>
          </a:p>
          <a:p>
            <a:pPr lvl="1"/>
            <a:r>
              <a:rPr lang="en-US" sz="2200" dirty="0"/>
              <a:t>Denmark</a:t>
            </a:r>
          </a:p>
          <a:p>
            <a:pPr lvl="2"/>
            <a:r>
              <a:rPr lang="en-US" sz="1500" dirty="0"/>
              <a:t>www.danmap.org</a:t>
            </a:r>
          </a:p>
          <a:p>
            <a:pPr lvl="1"/>
            <a:r>
              <a:rPr lang="en-US" sz="2200" dirty="0"/>
              <a:t>Switzerland</a:t>
            </a:r>
          </a:p>
          <a:p>
            <a:pPr lvl="2"/>
            <a:r>
              <a:rPr lang="en-US" sz="1500" dirty="0"/>
              <a:t>www.anresis.ch/antibiotic-resistance</a:t>
            </a:r>
            <a:endParaRPr lang="en-US" sz="1400" dirty="0"/>
          </a:p>
          <a:p>
            <a:pPr lvl="1"/>
            <a:endParaRPr lang="en-US" sz="1800" dirty="0"/>
          </a:p>
          <a:p>
            <a:r>
              <a:rPr lang="en-US" dirty="0"/>
              <a:t>Without Antimicrobial Use data</a:t>
            </a:r>
          </a:p>
          <a:p>
            <a:pPr lvl="1"/>
            <a:r>
              <a:rPr lang="en-US" sz="2200" dirty="0"/>
              <a:t>France</a:t>
            </a:r>
          </a:p>
          <a:p>
            <a:pPr lvl="2"/>
            <a:r>
              <a:rPr lang="en-US" sz="1500" dirty="0"/>
              <a:t>Human:  bigdata.onerba.org </a:t>
            </a:r>
          </a:p>
          <a:p>
            <a:pPr lvl="2"/>
            <a:r>
              <a:rPr lang="en-US" sz="1500" dirty="0"/>
              <a:t>Animal:  shiny-public.anses.fr/resapath2</a:t>
            </a:r>
            <a:endParaRPr lang="en-US" sz="1400" dirty="0"/>
          </a:p>
          <a:p>
            <a:pPr lvl="1"/>
            <a:r>
              <a:rPr lang="en-US" sz="2200" dirty="0"/>
              <a:t>United States</a:t>
            </a:r>
            <a:endParaRPr lang="en-US" sz="2000" dirty="0"/>
          </a:p>
          <a:p>
            <a:pPr lvl="2"/>
            <a:r>
              <a:rPr lang="en-US" sz="1400" dirty="0"/>
              <a:t>Human:  wwwn.cdc.gov/narmsnow</a:t>
            </a:r>
          </a:p>
          <a:p>
            <a:pPr lvl="2"/>
            <a:r>
              <a:rPr lang="en-US" sz="1400" dirty="0"/>
              <a:t>Animal and Food: www.fda.gov/animal-veterinary/national-antimicrobial-resistance-monitoring-system/narms-now-integrated-data</a:t>
            </a:r>
          </a:p>
        </p:txBody>
      </p:sp>
    </p:spTree>
    <p:extLst>
      <p:ext uri="{BB962C8B-B14F-4D97-AF65-F5344CB8AC3E}">
        <p14:creationId xmlns:p14="http://schemas.microsoft.com/office/powerpoint/2010/main" val="3173821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AFBF-80E8-BC5B-B408-B3DF9C0C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8E351-BDDD-A244-95A2-280763326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897"/>
            <a:ext cx="10515600" cy="4351338"/>
          </a:xfrm>
        </p:spPr>
        <p:txBody>
          <a:bodyPr/>
          <a:lstStyle/>
          <a:p>
            <a:r>
              <a:rPr lang="en-US" dirty="0"/>
              <a:t>CLSI pages for M39 and VET05</a:t>
            </a:r>
          </a:p>
          <a:p>
            <a:r>
              <a:rPr lang="en-US" dirty="0"/>
              <a:t>CLSI free resources:  The CLSI pages have been reorganized.</a:t>
            </a:r>
          </a:p>
          <a:p>
            <a:r>
              <a:rPr lang="en-US" dirty="0"/>
              <a:t>NIH Search for:  Stelling M39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05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1230-487A-3B7A-C345-5FDBF597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WHONET Breakpoint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50C0-1666-6156-53A5-3609AF1AF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compliance with CLSI and EUCAST breakpoint tables, especially important for animal health breakpoints</a:t>
            </a:r>
          </a:p>
          <a:p>
            <a:r>
              <a:rPr lang="en-US" dirty="0"/>
              <a:t>Integration of Epidemiological Cutoff Values</a:t>
            </a:r>
          </a:p>
          <a:p>
            <a:r>
              <a:rPr lang="en-US" dirty="0"/>
              <a:t>Integration of intrinsic resistance tables</a:t>
            </a:r>
          </a:p>
          <a:p>
            <a:r>
              <a:rPr lang="en-US" dirty="0"/>
              <a:t>Dynamic breakpoint selection – selection of years</a:t>
            </a:r>
          </a:p>
          <a:p>
            <a:r>
              <a:rPr lang="en-US" dirty="0"/>
              <a:t>Configurability of the breakpoint priorities</a:t>
            </a:r>
          </a:p>
          <a:p>
            <a:pPr lvl="1"/>
            <a:r>
              <a:rPr lang="en-US" dirty="0"/>
              <a:t>Human/Animal/ECOFF, Meningitis/</a:t>
            </a:r>
            <a:r>
              <a:rPr lang="en-US" dirty="0" err="1"/>
              <a:t>Nonmeningitis</a:t>
            </a:r>
            <a:r>
              <a:rPr lang="en-US" dirty="0"/>
              <a:t>, Uncomplicated UTI/other</a:t>
            </a:r>
          </a:p>
          <a:p>
            <a:r>
              <a:rPr lang="en-US" dirty="0"/>
              <a:t>The WHONET tables (without the WHONET software) can be utilized for LIS developers within their own systems</a:t>
            </a:r>
          </a:p>
        </p:txBody>
      </p:sp>
    </p:spTree>
    <p:extLst>
      <p:ext uri="{BB962C8B-B14F-4D97-AF65-F5344CB8AC3E}">
        <p14:creationId xmlns:p14="http://schemas.microsoft.com/office/powerpoint/2010/main" val="336656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8D6D-FB65-CC68-0DD1-EAB54C9B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28" y="365125"/>
            <a:ext cx="10515600" cy="1325563"/>
          </a:xfrm>
        </p:spPr>
        <p:txBody>
          <a:bodyPr/>
          <a:lstStyle/>
          <a:p>
            <a:r>
              <a:rPr lang="en-US" dirty="0"/>
              <a:t>Points to look out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012FD-DBD4-2B56-22BD-4A33DE9AC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268" cy="4351338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Intrinsic resistance rules</a:t>
            </a:r>
          </a:p>
          <a:p>
            <a:pPr lvl="1"/>
            <a:r>
              <a:rPr lang="en-US" sz="3600" dirty="0"/>
              <a:t>Example:  </a:t>
            </a:r>
            <a:r>
              <a:rPr lang="en-US" sz="3600" i="1" dirty="0"/>
              <a:t>Klebsiella pneumoniae </a:t>
            </a:r>
            <a:r>
              <a:rPr lang="en-US" sz="3600" dirty="0"/>
              <a:t>and AMP</a:t>
            </a:r>
          </a:p>
          <a:p>
            <a:pPr lvl="1"/>
            <a:r>
              <a:rPr lang="en-US" sz="3600" dirty="0"/>
              <a:t>Old WHONET tables, WHONET might calculate 95% resistance based on the zone diameter or MIC measurements.</a:t>
            </a:r>
          </a:p>
          <a:p>
            <a:pPr lvl="1"/>
            <a:r>
              <a:rPr lang="en-US" sz="3600" dirty="0"/>
              <a:t>New WHONET tables, WHONET will calculate 100% resistance because of the intrinsic resistance tables.</a:t>
            </a:r>
          </a:p>
          <a:p>
            <a:pPr lvl="1"/>
            <a:r>
              <a:rPr lang="en-US" sz="3600" dirty="0"/>
              <a:t>One problem - This can hide mistakes in organism identification.  So, for internal quality purposes, you can also turn off the intrinsic resistance tables to look for unexpected susceptibility.</a:t>
            </a:r>
          </a:p>
          <a:p>
            <a:r>
              <a:rPr lang="en-US" sz="4400" dirty="0"/>
              <a:t>More appearances of “?”</a:t>
            </a:r>
          </a:p>
          <a:p>
            <a:pPr lvl="1"/>
            <a:r>
              <a:rPr lang="en-US" sz="3600" dirty="0"/>
              <a:t>Example:  </a:t>
            </a:r>
            <a:r>
              <a:rPr lang="en-US" sz="3600" i="1" dirty="0"/>
              <a:t>Pseudomonas aeruginosa </a:t>
            </a:r>
            <a:r>
              <a:rPr lang="en-US" sz="3600" dirty="0"/>
              <a:t>and NIT</a:t>
            </a:r>
          </a:p>
          <a:p>
            <a:pPr lvl="1"/>
            <a:r>
              <a:rPr lang="en-US" sz="3600" dirty="0"/>
              <a:t>Old WHONET tables, WHONET determined RIS using the “general” Gram-negative breakpoints based on </a:t>
            </a:r>
            <a:r>
              <a:rPr lang="en-US" sz="3600" dirty="0" err="1"/>
              <a:t>Enterobacterales</a:t>
            </a:r>
            <a:endParaRPr lang="en-US" sz="3600" dirty="0"/>
          </a:p>
          <a:p>
            <a:pPr lvl="1"/>
            <a:r>
              <a:rPr lang="en-US" sz="3600" dirty="0"/>
              <a:t>New WHONET tables, WHONET will presentation the interpretation as “?” since there are no breakpoints and this combination does not appear in the intrinsic resistance tables </a:t>
            </a:r>
          </a:p>
        </p:txBody>
      </p:sp>
    </p:spTree>
    <p:extLst>
      <p:ext uri="{BB962C8B-B14F-4D97-AF65-F5344CB8AC3E}">
        <p14:creationId xmlns:p14="http://schemas.microsoft.com/office/powerpoint/2010/main" val="304914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8C-D68E-8D17-82AF-E909D0B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78" y="-26089"/>
            <a:ext cx="10515600" cy="1325563"/>
          </a:xfrm>
        </p:spPr>
        <p:txBody>
          <a:bodyPr/>
          <a:lstStyle/>
          <a:p>
            <a:r>
              <a:rPr lang="en-US" dirty="0"/>
              <a:t>Webinar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C672-117F-7EA0-CF4E-2E1ED0E2F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826" y="1338314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Part 1.  Antibiograms – Introduction, recommendations, and examples</a:t>
            </a:r>
          </a:p>
          <a:p>
            <a:pPr lvl="1"/>
            <a:r>
              <a:rPr lang="en-US" dirty="0"/>
              <a:t>A few comments about the “new” WHONET breakpoint tables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Part 2.  Antibiogram preparation with WHONET </a:t>
            </a:r>
          </a:p>
          <a:p>
            <a:pPr lvl="0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25AF85-8A2C-6CA2-B083-09D962FA721C}"/>
              </a:ext>
            </a:extLst>
          </p:cNvPr>
          <p:cNvSpPr txBox="1">
            <a:spLocks/>
          </p:cNvSpPr>
          <p:nvPr/>
        </p:nvSpPr>
        <p:spPr>
          <a:xfrm>
            <a:off x="649029" y="5278758"/>
            <a:ext cx="10515600" cy="1413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Thank you to Janet Hindler and Jens Thomsen for many years of support and collaboration.  A number of the slides in this presentation come from work that they have put together.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92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8C-D68E-8D17-82AF-E909D0B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32" y="1219486"/>
            <a:ext cx="11567160" cy="1325563"/>
          </a:xfrm>
        </p:spPr>
        <p:txBody>
          <a:bodyPr>
            <a:normAutofit/>
          </a:bodyPr>
          <a:lstStyle/>
          <a:p>
            <a:r>
              <a:rPr lang="en-US" dirty="0"/>
              <a:t>Part 2:  Antibiogram preparation with WHONET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EF81D95-D228-38F9-9932-A2FE08B52759}"/>
              </a:ext>
            </a:extLst>
          </p:cNvPr>
          <p:cNvSpPr txBox="1">
            <a:spLocks/>
          </p:cNvSpPr>
          <p:nvPr/>
        </p:nvSpPr>
        <p:spPr>
          <a:xfrm>
            <a:off x="1496949" y="2504096"/>
            <a:ext cx="8687911" cy="2174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sz="2400" dirty="0"/>
              <a:t>Manual antibiogram preparation </a:t>
            </a:r>
          </a:p>
          <a:p>
            <a:pPr lvl="1"/>
            <a:r>
              <a:rPr lang="en-US" sz="2400" dirty="0"/>
              <a:t>WHONET macros </a:t>
            </a:r>
          </a:p>
          <a:p>
            <a:pPr lvl="1"/>
            <a:r>
              <a:rPr lang="en-US" sz="2400" dirty="0"/>
              <a:t>WHONET Standard reports</a:t>
            </a:r>
          </a:p>
          <a:p>
            <a:pPr lvl="1"/>
            <a:r>
              <a:rPr lang="en-US" sz="2400" dirty="0"/>
              <a:t>WHONET User-defined reports</a:t>
            </a:r>
          </a:p>
        </p:txBody>
      </p:sp>
    </p:spTree>
    <p:extLst>
      <p:ext uri="{BB962C8B-B14F-4D97-AF65-F5344CB8AC3E}">
        <p14:creationId xmlns:p14="http://schemas.microsoft.com/office/powerpoint/2010/main" val="2236100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115DC-096C-C279-0B21-D21A4A1A4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92C2-2176-06DE-7BEC-6D88D878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77" y="-65001"/>
            <a:ext cx="11159309" cy="1325563"/>
          </a:xfrm>
        </p:spPr>
        <p:txBody>
          <a:bodyPr/>
          <a:lstStyle/>
          <a:p>
            <a:r>
              <a:rPr lang="en-US" dirty="0"/>
              <a:t>Manual antibiogram preparation with WHONET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3E976-C0CA-F593-59DB-65BE41832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826" y="1241035"/>
            <a:ext cx="10515600" cy="499439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Analysis type</a:t>
            </a:r>
          </a:p>
          <a:p>
            <a:pPr lvl="1"/>
            <a:r>
              <a:rPr lang="en-US" dirty="0"/>
              <a:t>%RIS and test measurements, 2. Summary</a:t>
            </a:r>
          </a:p>
          <a:p>
            <a:pPr lvl="1"/>
            <a:r>
              <a:rPr lang="en-US" dirty="0"/>
              <a:t>Select “%S” or “%Non-Resistant”.  (We might </a:t>
            </a:r>
            <a:r>
              <a:rPr lang="en-US" dirty="0" err="1"/>
              <a:t>renamethis</a:t>
            </a:r>
            <a:r>
              <a:rPr lang="en-US" dirty="0"/>
              <a:t> to %S+%I.)</a:t>
            </a:r>
          </a:p>
          <a:p>
            <a:r>
              <a:rPr lang="en-US" dirty="0"/>
              <a:t>One per patient</a:t>
            </a:r>
          </a:p>
          <a:p>
            <a:pPr lvl="1"/>
            <a:r>
              <a:rPr lang="en-US" dirty="0"/>
              <a:t>“By patient”</a:t>
            </a:r>
          </a:p>
          <a:p>
            <a:pPr lvl="1"/>
            <a:r>
              <a:rPr lang="en-US" dirty="0"/>
              <a:t>“First isolate with antibiotic results”</a:t>
            </a:r>
          </a:p>
          <a:p>
            <a:r>
              <a:rPr lang="en-US" dirty="0"/>
              <a:t>Organisms</a:t>
            </a:r>
          </a:p>
          <a:p>
            <a:pPr lvl="1"/>
            <a:r>
              <a:rPr lang="en-US" dirty="0"/>
              <a:t>Select the organisms</a:t>
            </a:r>
          </a:p>
          <a:p>
            <a:pPr lvl="1"/>
            <a:r>
              <a:rPr lang="en-US" dirty="0"/>
              <a:t>You can use “Analyze as one organism” for similar species</a:t>
            </a:r>
          </a:p>
          <a:p>
            <a:r>
              <a:rPr lang="en-US" dirty="0"/>
              <a:t>Isolate filters</a:t>
            </a:r>
          </a:p>
          <a:p>
            <a:pPr lvl="1"/>
            <a:r>
              <a:rPr lang="en-US" dirty="0"/>
              <a:t>Choose filters – specimen type, location areas, gender, age group, resistance results, etc.</a:t>
            </a:r>
          </a:p>
          <a:p>
            <a:r>
              <a:rPr lang="en-US" dirty="0"/>
              <a:t>Data files</a:t>
            </a:r>
          </a:p>
          <a:p>
            <a:pPr lvl="1"/>
            <a:r>
              <a:rPr lang="en-US" dirty="0"/>
              <a:t>Choose your data files</a:t>
            </a:r>
          </a:p>
          <a:p>
            <a:r>
              <a:rPr lang="en-US" dirty="0"/>
              <a:t>“Begin analysis”</a:t>
            </a:r>
          </a:p>
        </p:txBody>
      </p:sp>
    </p:spTree>
    <p:extLst>
      <p:ext uri="{BB962C8B-B14F-4D97-AF65-F5344CB8AC3E}">
        <p14:creationId xmlns:p14="http://schemas.microsoft.com/office/powerpoint/2010/main" val="2068308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BDA19-4F63-5D9D-4D29-9A151F680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C196-1EE2-15DE-9B9D-8FB7B2C9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77" y="-65001"/>
            <a:ext cx="11159309" cy="1325563"/>
          </a:xfrm>
        </p:spPr>
        <p:txBody>
          <a:bodyPr/>
          <a:lstStyle/>
          <a:p>
            <a:r>
              <a:rPr lang="en-US" dirty="0"/>
              <a:t>Manual antibiogram preparation with WHONET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1EF4-373E-132C-E872-44A078449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826" y="1241035"/>
            <a:ext cx="10515600" cy="499439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262070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6AEDB-A4A4-0A03-9199-D6DF9FC9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10"/>
            <a:ext cx="10515600" cy="1325563"/>
          </a:xfrm>
        </p:spPr>
        <p:txBody>
          <a:bodyPr/>
          <a:lstStyle/>
          <a:p>
            <a:r>
              <a:rPr lang="en-US" dirty="0"/>
              <a:t>WHONET 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CF122-9627-8ECB-CB0D-6C1C3490C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151"/>
            <a:ext cx="10515600" cy="48280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create a macro, after you select your analysis parameters:</a:t>
            </a:r>
          </a:p>
          <a:p>
            <a:pPr lvl="1"/>
            <a:r>
              <a:rPr lang="en-US" dirty="0"/>
              <a:t>“Macros”</a:t>
            </a:r>
          </a:p>
          <a:p>
            <a:pPr lvl="1"/>
            <a:r>
              <a:rPr lang="en-US" dirty="0"/>
              <a:t>“New macro”</a:t>
            </a:r>
          </a:p>
          <a:p>
            <a:pPr lvl="1"/>
            <a:r>
              <a:rPr lang="en-US" dirty="0"/>
              <a:t>Enter a name for the macro, for example “Gram-negative antibiogram” or “Gram-negative antibiogram in urine”</a:t>
            </a:r>
          </a:p>
          <a:p>
            <a:pPr lvl="1"/>
            <a:r>
              <a:rPr lang="en-US" dirty="0"/>
              <a:t>“Save” to save the “Macro name”</a:t>
            </a:r>
          </a:p>
          <a:p>
            <a:pPr lvl="1"/>
            <a:r>
              <a:rPr lang="en-US" dirty="0"/>
              <a:t>“Save” again to save the “Macro file”</a:t>
            </a:r>
          </a:p>
          <a:p>
            <a:pPr lvl="1"/>
            <a:r>
              <a:rPr lang="en-US" dirty="0"/>
              <a:t>“Exit” to return to the analysis screen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To use a macro:</a:t>
            </a:r>
          </a:p>
          <a:p>
            <a:pPr lvl="1"/>
            <a:r>
              <a:rPr lang="en-US" dirty="0"/>
              <a:t>“Macros”</a:t>
            </a:r>
          </a:p>
          <a:p>
            <a:pPr lvl="1"/>
            <a:r>
              <a:rPr lang="en-US" dirty="0"/>
              <a:t>Select your macro</a:t>
            </a:r>
          </a:p>
          <a:p>
            <a:pPr lvl="1"/>
            <a:r>
              <a:rPr lang="en-US" dirty="0"/>
              <a:t>“Load”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54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1ED6F-ED72-CB29-3ECD-BB57BE7C5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3B41-359C-6188-30CC-29760FC0C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10"/>
            <a:ext cx="10515600" cy="1325563"/>
          </a:xfrm>
        </p:spPr>
        <p:txBody>
          <a:bodyPr/>
          <a:lstStyle/>
          <a:p>
            <a:r>
              <a:rPr lang="en-US" dirty="0"/>
              <a:t>WHONET 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4A191-C472-3981-1960-F2516236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151"/>
            <a:ext cx="10515600" cy="4828095"/>
          </a:xfrm>
        </p:spPr>
        <p:txBody>
          <a:bodyPr>
            <a:normAutofit/>
          </a:bodyPr>
          <a:lstStyle/>
          <a:p>
            <a:r>
              <a:rPr lang="en-US" dirty="0"/>
              <a:t>Demonstration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78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2EB6-37EE-322D-305F-7EF0706D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WHONET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0E74F-106F-690E-6E94-E21094A4C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reports</a:t>
            </a:r>
          </a:p>
          <a:p>
            <a:pPr lvl="1"/>
            <a:r>
              <a:rPr lang="en-US" dirty="0"/>
              <a:t>Epidemiology report (for Microsoft Word)</a:t>
            </a:r>
          </a:p>
          <a:p>
            <a:pPr lvl="1"/>
            <a:r>
              <a:rPr lang="en-US" dirty="0"/>
              <a:t>Antibiogram report (for Microsoft Excel)</a:t>
            </a:r>
          </a:p>
          <a:p>
            <a:pPr lvl="1"/>
            <a:r>
              <a:rPr lang="en-US" dirty="0"/>
              <a:t>Demonstration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User-defined reports</a:t>
            </a:r>
          </a:p>
          <a:p>
            <a:pPr lvl="1"/>
            <a:r>
              <a:rPr lang="en-US" dirty="0"/>
              <a:t>Create a new report using “Macros” that you have created.</a:t>
            </a:r>
          </a:p>
          <a:p>
            <a:pPr lvl="1"/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083599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A945-C7DE-52B2-6EAE-4E8C08E1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3999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78C-D68E-8D17-82AF-E909D0B6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7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Part 1:  Antibiograms – Introduction, recommendations, and examples</a:t>
            </a:r>
          </a:p>
        </p:txBody>
      </p:sp>
    </p:spTree>
    <p:extLst>
      <p:ext uri="{BB962C8B-B14F-4D97-AF65-F5344CB8AC3E}">
        <p14:creationId xmlns:p14="http://schemas.microsoft.com/office/powerpoint/2010/main" val="355610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5EEB198-2DC8-197F-8707-BC1805EEAB20}"/>
              </a:ext>
            </a:extLst>
          </p:cNvPr>
          <p:cNvSpPr/>
          <p:nvPr/>
        </p:nvSpPr>
        <p:spPr>
          <a:xfrm>
            <a:off x="0" y="1543051"/>
            <a:ext cx="12192000" cy="1417864"/>
          </a:xfrm>
          <a:prstGeom prst="rect">
            <a:avLst/>
          </a:prstGeom>
          <a:solidFill>
            <a:srgbClr val="00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516CE34-DDE8-49AF-9117-7266D779D7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516CE34-DDE8-49AF-9117-7266D779D7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0001BAF-7824-4C0F-902D-347A4758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79" y="358163"/>
            <a:ext cx="9973272" cy="943053"/>
          </a:xfrm>
        </p:spPr>
        <p:txBody>
          <a:bodyPr>
            <a:normAutofit fontScale="90000"/>
          </a:bodyPr>
          <a:lstStyle/>
          <a:p>
            <a:r>
              <a:rPr lang="en-US" dirty="0"/>
              <a:t>CLSI M39: Analysis and Presentation of Cumulative </a:t>
            </a:r>
            <a:r>
              <a:rPr lang="en-US" spc="-40" dirty="0"/>
              <a:t>Antimicrobial Susceptibility Test Data</a:t>
            </a:r>
            <a:endParaRPr lang="en-US" spc="-2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B45A18-F61A-4598-BDF8-28D6C8EE79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C9CA035-21A5-46E4-95DB-4922E637F34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65D08A-92AE-4BAD-ACB6-5FB054403327}"/>
              </a:ext>
            </a:extLst>
          </p:cNvPr>
          <p:cNvSpPr txBox="1"/>
          <p:nvPr/>
        </p:nvSpPr>
        <p:spPr>
          <a:xfrm>
            <a:off x="454779" y="1645621"/>
            <a:ext cx="82914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cs typeface="Arial" panose="020B0604020202020204" pitchFamily="34" charset="0"/>
              </a:rPr>
              <a:t>Purpose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cs typeface="Arial" panose="020B0604020202020204" pitchFamily="34" charset="0"/>
              </a:rPr>
              <a:t>Guides the preparation of antibiograms by the laboratory and the use of data by clinicians for </a:t>
            </a:r>
            <a:r>
              <a:rPr lang="en-US" sz="2000" b="1" u="sng" dirty="0">
                <a:cs typeface="Arial" panose="020B0604020202020204" pitchFamily="34" charset="0"/>
              </a:rPr>
              <a:t>selecting most appropriate antimicrobial agents for empirical therapy for initial infections</a:t>
            </a:r>
            <a:r>
              <a:rPr lang="en-US" sz="2000" dirty="0">
                <a:cs typeface="Arial" panose="020B0604020202020204" pitchFamily="34" charset="0"/>
              </a:rPr>
              <a:t> when definitive AST results are not available.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EA74AD-668F-C03C-6C0B-ED5E3371A187}"/>
              </a:ext>
            </a:extLst>
          </p:cNvPr>
          <p:cNvCxnSpPr/>
          <p:nvPr/>
        </p:nvCxnSpPr>
        <p:spPr>
          <a:xfrm>
            <a:off x="0" y="1557000"/>
            <a:ext cx="12192000" cy="0"/>
          </a:xfrm>
          <a:prstGeom prst="line">
            <a:avLst/>
          </a:prstGeom>
          <a:ln w="18000">
            <a:solidFill>
              <a:srgbClr val="A7A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85DA6DD-C4C7-BB72-3685-0BA74521BCBE}"/>
              </a:ext>
            </a:extLst>
          </p:cNvPr>
          <p:cNvSpPr txBox="1"/>
          <p:nvPr/>
        </p:nvSpPr>
        <p:spPr>
          <a:xfrm>
            <a:off x="454779" y="3154109"/>
            <a:ext cx="692573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cs typeface="Arial" panose="020B0604020202020204" pitchFamily="34" charset="0"/>
              </a:rPr>
              <a:t>Guidance</a:t>
            </a:r>
          </a:p>
          <a:p>
            <a:pPr marL="174625" indent="-1746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Collection, storage, and analysis of data</a:t>
            </a:r>
          </a:p>
          <a:p>
            <a:pPr marL="174625" indent="-1746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Preparation of reports</a:t>
            </a:r>
          </a:p>
          <a:p>
            <a:pPr marL="631825" lvl="1" indent="-1746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Routine and enhanced antibiograms</a:t>
            </a:r>
          </a:p>
          <a:p>
            <a:pPr marL="631825" lvl="1" indent="-1746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Guide selection of empiric antimicrobial therapy</a:t>
            </a:r>
          </a:p>
          <a:p>
            <a:pPr marL="174625" indent="-1746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Data Presentation</a:t>
            </a:r>
          </a:p>
          <a:p>
            <a:pPr marL="631825" lvl="1" indent="-1746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Body site, hospital unit, specific patient populations</a:t>
            </a:r>
          </a:p>
          <a:p>
            <a:pPr marL="174625" indent="-17462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Example antibiogram templates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FBA07C-9AB8-1F46-4021-BAF23E08B079}"/>
              </a:ext>
            </a:extLst>
          </p:cNvPr>
          <p:cNvSpPr txBox="1"/>
          <p:nvPr/>
        </p:nvSpPr>
        <p:spPr>
          <a:xfrm>
            <a:off x="7239000" y="6356350"/>
            <a:ext cx="4413000" cy="313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6"/>
              </a:rPr>
              <a:t>https://clsi.org/standards/products/microbiology/documents/m39/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Requires purchase for use; copyright restrictions about sharing.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B8C082-3194-4858-D023-5753420D8A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17" t="1531" r="461" b="2078"/>
          <a:stretch/>
        </p:blipFill>
        <p:spPr>
          <a:xfrm>
            <a:off x="9242388" y="2375185"/>
            <a:ext cx="2388653" cy="3153368"/>
          </a:xfrm>
          <a:prstGeom prst="rect">
            <a:avLst/>
          </a:prstGeom>
          <a:effectLst>
            <a:outerShdw blurRad="127000" algn="ctr" rotWithShape="0">
              <a:prstClr val="black">
                <a:alpha val="15000"/>
              </a:prstClr>
            </a:outerShdw>
          </a:effectLst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3E7D816A-56BD-48A8-BEA6-D5C8AF6B7C9F}"/>
              </a:ext>
            </a:extLst>
          </p:cNvPr>
          <p:cNvSpPr/>
          <p:nvPr/>
        </p:nvSpPr>
        <p:spPr>
          <a:xfrm>
            <a:off x="7206343" y="5726337"/>
            <a:ext cx="326571" cy="452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17D21-7416-AB3F-24BA-A3D4805DBC8E}"/>
              </a:ext>
            </a:extLst>
          </p:cNvPr>
          <p:cNvSpPr txBox="1"/>
          <p:nvPr/>
        </p:nvSpPr>
        <p:spPr>
          <a:xfrm>
            <a:off x="9726" y="6489985"/>
            <a:ext cx="25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Jens Thomsen</a:t>
            </a:r>
          </a:p>
        </p:txBody>
      </p:sp>
    </p:spTree>
    <p:extLst>
      <p:ext uri="{BB962C8B-B14F-4D97-AF65-F5344CB8AC3E}">
        <p14:creationId xmlns:p14="http://schemas.microsoft.com/office/powerpoint/2010/main" val="133878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CLSI M39 Types of cumulative AST data reports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B8DFB-8571-CA2C-F2AD-34CDB709F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85" y="1481113"/>
            <a:ext cx="7285049" cy="47834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9D9D5-FA65-A528-9169-982C9026E11F}"/>
              </a:ext>
            </a:extLst>
          </p:cNvPr>
          <p:cNvSpPr/>
          <p:nvPr/>
        </p:nvSpPr>
        <p:spPr bwMode="auto">
          <a:xfrm>
            <a:off x="9484543" y="1121923"/>
            <a:ext cx="2062189" cy="1961744"/>
          </a:xfrm>
          <a:prstGeom prst="rect">
            <a:avLst/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115888" indent="-115888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</a:rPr>
              <a:t>Routine</a:t>
            </a:r>
          </a:p>
          <a:p>
            <a:pPr marL="115888" indent="-115888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</a:rPr>
              <a:t>Enhanced</a:t>
            </a:r>
          </a:p>
          <a:p>
            <a:pPr marL="115888" indent="-115888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</a:rPr>
              <a:t>Multi-facility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76E2C-9938-03D3-57AD-E7A1B5F88362}"/>
              </a:ext>
            </a:extLst>
          </p:cNvPr>
          <p:cNvSpPr/>
          <p:nvPr/>
        </p:nvSpPr>
        <p:spPr bwMode="auto">
          <a:xfrm>
            <a:off x="8527985" y="4377453"/>
            <a:ext cx="3641316" cy="19617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115888" indent="-11588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Quality assessment</a:t>
            </a:r>
          </a:p>
          <a:p>
            <a:pPr marL="573088" lvl="1" indent="-11588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Correct antibiotics tested?</a:t>
            </a:r>
          </a:p>
          <a:p>
            <a:pPr marL="573088" lvl="1" indent="-11588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Unexpected resistance?</a:t>
            </a:r>
          </a:p>
          <a:p>
            <a:pPr marL="573088" lvl="1" indent="-11588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Unexpected susceptibility where there should be intrinsic resistance?</a:t>
            </a:r>
          </a:p>
          <a:p>
            <a:pPr marL="573088" lvl="1" indent="-11588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</a:rPr>
              <a:t>Unexpected comparisons within a drug class?</a:t>
            </a:r>
          </a:p>
          <a:p>
            <a:pPr marL="573088" lvl="1" indent="-115888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756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CLSI M39 Key recommendations for routine antibiograms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7817E-E8DD-4F81-3741-F7CFDF59F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47" y="1826643"/>
            <a:ext cx="9612954" cy="43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3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527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CLSI M39 – New content in the fifth edition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EE3A9-7502-5D87-6BF0-5F17EBBD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27" y="1737035"/>
            <a:ext cx="8162605" cy="45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6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3FF4F91-E16C-BC55-495B-6F13D64F7CF2}"/>
              </a:ext>
            </a:extLst>
          </p:cNvPr>
          <p:cNvSpPr/>
          <p:nvPr/>
        </p:nvSpPr>
        <p:spPr>
          <a:xfrm>
            <a:off x="5114230" y="1759069"/>
            <a:ext cx="24486" cy="11369"/>
          </a:xfrm>
          <a:custGeom>
            <a:avLst/>
            <a:gdLst>
              <a:gd name="connsiteX0" fmla="*/ 12243 w 24486"/>
              <a:gd name="connsiteY0" fmla="*/ 0 h 11369"/>
              <a:gd name="connsiteX1" fmla="*/ 24486 w 24486"/>
              <a:gd name="connsiteY1" fmla="*/ 11369 h 11369"/>
              <a:gd name="connsiteX2" fmla="*/ 0 w 24486"/>
              <a:gd name="connsiteY2" fmla="*/ 11369 h 11369"/>
              <a:gd name="connsiteX3" fmla="*/ 12243 w 24486"/>
              <a:gd name="connsiteY3" fmla="*/ 0 h 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6" h="11369">
                <a:moveTo>
                  <a:pt x="12243" y="0"/>
                </a:moveTo>
                <a:lnTo>
                  <a:pt x="24486" y="11369"/>
                </a:lnTo>
                <a:lnTo>
                  <a:pt x="0" y="11369"/>
                </a:lnTo>
                <a:lnTo>
                  <a:pt x="12243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3FA8AD5-67A2-9106-1744-C9987AF6B5EF}"/>
              </a:ext>
            </a:extLst>
          </p:cNvPr>
          <p:cNvSpPr/>
          <p:nvPr/>
        </p:nvSpPr>
        <p:spPr>
          <a:xfrm>
            <a:off x="4206369" y="2564864"/>
            <a:ext cx="1840209" cy="48638"/>
          </a:xfrm>
          <a:custGeom>
            <a:avLst/>
            <a:gdLst>
              <a:gd name="connsiteX0" fmla="*/ 52376 w 1840209"/>
              <a:gd name="connsiteY0" fmla="*/ 0 h 48638"/>
              <a:gd name="connsiteX1" fmla="*/ 1787833 w 1840209"/>
              <a:gd name="connsiteY1" fmla="*/ 0 h 48638"/>
              <a:gd name="connsiteX2" fmla="*/ 1840209 w 1840209"/>
              <a:gd name="connsiteY2" fmla="*/ 48638 h 48638"/>
              <a:gd name="connsiteX3" fmla="*/ 0 w 1840209"/>
              <a:gd name="connsiteY3" fmla="*/ 48638 h 48638"/>
              <a:gd name="connsiteX4" fmla="*/ 52376 w 1840209"/>
              <a:gd name="connsiteY4" fmla="*/ 0 h 4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209" h="48638">
                <a:moveTo>
                  <a:pt x="52376" y="0"/>
                </a:moveTo>
                <a:lnTo>
                  <a:pt x="1787833" y="0"/>
                </a:lnTo>
                <a:lnTo>
                  <a:pt x="1840209" y="48638"/>
                </a:lnTo>
                <a:lnTo>
                  <a:pt x="0" y="48638"/>
                </a:lnTo>
                <a:lnTo>
                  <a:pt x="52376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42A4AA1D-0B7E-03F6-5B7F-164BE53C8100}"/>
              </a:ext>
            </a:extLst>
          </p:cNvPr>
          <p:cNvSpPr/>
          <p:nvPr/>
        </p:nvSpPr>
        <p:spPr>
          <a:xfrm>
            <a:off x="3298507" y="3407929"/>
            <a:ext cx="3655933" cy="48638"/>
          </a:xfrm>
          <a:custGeom>
            <a:avLst/>
            <a:gdLst>
              <a:gd name="connsiteX0" fmla="*/ 52376 w 3655933"/>
              <a:gd name="connsiteY0" fmla="*/ 0 h 48638"/>
              <a:gd name="connsiteX1" fmla="*/ 3603556 w 3655933"/>
              <a:gd name="connsiteY1" fmla="*/ 0 h 48638"/>
              <a:gd name="connsiteX2" fmla="*/ 3655933 w 3655933"/>
              <a:gd name="connsiteY2" fmla="*/ 48638 h 48638"/>
              <a:gd name="connsiteX3" fmla="*/ 0 w 3655933"/>
              <a:gd name="connsiteY3" fmla="*/ 48638 h 48638"/>
              <a:gd name="connsiteX4" fmla="*/ 52376 w 3655933"/>
              <a:gd name="connsiteY4" fmla="*/ 0 h 4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5933" h="48638">
                <a:moveTo>
                  <a:pt x="52376" y="0"/>
                </a:moveTo>
                <a:lnTo>
                  <a:pt x="3603556" y="0"/>
                </a:lnTo>
                <a:lnTo>
                  <a:pt x="3655933" y="48638"/>
                </a:lnTo>
                <a:lnTo>
                  <a:pt x="0" y="48638"/>
                </a:lnTo>
                <a:lnTo>
                  <a:pt x="52376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E8629AB-625C-7112-04E2-C1151D625137}"/>
              </a:ext>
            </a:extLst>
          </p:cNvPr>
          <p:cNvSpPr/>
          <p:nvPr/>
        </p:nvSpPr>
        <p:spPr>
          <a:xfrm>
            <a:off x="2390645" y="4250994"/>
            <a:ext cx="5471656" cy="48638"/>
          </a:xfrm>
          <a:custGeom>
            <a:avLst/>
            <a:gdLst>
              <a:gd name="connsiteX0" fmla="*/ 52376 w 5471656"/>
              <a:gd name="connsiteY0" fmla="*/ 0 h 48638"/>
              <a:gd name="connsiteX1" fmla="*/ 5419280 w 5471656"/>
              <a:gd name="connsiteY1" fmla="*/ 0 h 48638"/>
              <a:gd name="connsiteX2" fmla="*/ 5471656 w 5471656"/>
              <a:gd name="connsiteY2" fmla="*/ 48638 h 48638"/>
              <a:gd name="connsiteX3" fmla="*/ 0 w 5471656"/>
              <a:gd name="connsiteY3" fmla="*/ 48638 h 48638"/>
              <a:gd name="connsiteX4" fmla="*/ 52376 w 5471656"/>
              <a:gd name="connsiteY4" fmla="*/ 0 h 4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1656" h="48638">
                <a:moveTo>
                  <a:pt x="52376" y="0"/>
                </a:moveTo>
                <a:lnTo>
                  <a:pt x="5419280" y="0"/>
                </a:lnTo>
                <a:lnTo>
                  <a:pt x="5471656" y="48638"/>
                </a:lnTo>
                <a:lnTo>
                  <a:pt x="0" y="48638"/>
                </a:lnTo>
                <a:lnTo>
                  <a:pt x="52376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43C173C-BE7F-748D-8311-8E531835B8AE}"/>
              </a:ext>
            </a:extLst>
          </p:cNvPr>
          <p:cNvSpPr/>
          <p:nvPr/>
        </p:nvSpPr>
        <p:spPr>
          <a:xfrm>
            <a:off x="1482783" y="5094059"/>
            <a:ext cx="7287380" cy="48638"/>
          </a:xfrm>
          <a:custGeom>
            <a:avLst/>
            <a:gdLst>
              <a:gd name="connsiteX0" fmla="*/ 52377 w 7287380"/>
              <a:gd name="connsiteY0" fmla="*/ 0 h 48638"/>
              <a:gd name="connsiteX1" fmla="*/ 7235003 w 7287380"/>
              <a:gd name="connsiteY1" fmla="*/ 0 h 48638"/>
              <a:gd name="connsiteX2" fmla="*/ 7287380 w 7287380"/>
              <a:gd name="connsiteY2" fmla="*/ 48638 h 48638"/>
              <a:gd name="connsiteX3" fmla="*/ 0 w 7287380"/>
              <a:gd name="connsiteY3" fmla="*/ 48638 h 48638"/>
              <a:gd name="connsiteX4" fmla="*/ 52377 w 7287380"/>
              <a:gd name="connsiteY4" fmla="*/ 0 h 4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7380" h="48638">
                <a:moveTo>
                  <a:pt x="52377" y="0"/>
                </a:moveTo>
                <a:lnTo>
                  <a:pt x="7235003" y="0"/>
                </a:lnTo>
                <a:lnTo>
                  <a:pt x="7287380" y="48638"/>
                </a:lnTo>
                <a:lnTo>
                  <a:pt x="0" y="48638"/>
                </a:lnTo>
                <a:lnTo>
                  <a:pt x="52377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AD2ACF62-0660-69EC-3BC3-5E0535B0D514}"/>
              </a:ext>
            </a:extLst>
          </p:cNvPr>
          <p:cNvSpPr/>
          <p:nvPr/>
        </p:nvSpPr>
        <p:spPr>
          <a:xfrm>
            <a:off x="4258745" y="1770437"/>
            <a:ext cx="1735457" cy="794427"/>
          </a:xfrm>
          <a:custGeom>
            <a:avLst/>
            <a:gdLst>
              <a:gd name="connsiteX0" fmla="*/ 855485 w 1735457"/>
              <a:gd name="connsiteY0" fmla="*/ 0 h 794427"/>
              <a:gd name="connsiteX1" fmla="*/ 879971 w 1735457"/>
              <a:gd name="connsiteY1" fmla="*/ 0 h 794427"/>
              <a:gd name="connsiteX2" fmla="*/ 1735457 w 1735457"/>
              <a:gd name="connsiteY2" fmla="*/ 794427 h 794427"/>
              <a:gd name="connsiteX3" fmla="*/ 0 w 1735457"/>
              <a:gd name="connsiteY3" fmla="*/ 794427 h 794427"/>
              <a:gd name="connsiteX4" fmla="*/ 855485 w 1735457"/>
              <a:gd name="connsiteY4" fmla="*/ 0 h 79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5457" h="794427">
                <a:moveTo>
                  <a:pt x="855485" y="0"/>
                </a:moveTo>
                <a:lnTo>
                  <a:pt x="879971" y="0"/>
                </a:lnTo>
                <a:lnTo>
                  <a:pt x="1735457" y="794427"/>
                </a:lnTo>
                <a:lnTo>
                  <a:pt x="0" y="794427"/>
                </a:lnTo>
                <a:lnTo>
                  <a:pt x="855485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3F849B3-EFFF-733B-B2F8-9BFE7E2ED7B6}"/>
              </a:ext>
            </a:extLst>
          </p:cNvPr>
          <p:cNvSpPr/>
          <p:nvPr/>
        </p:nvSpPr>
        <p:spPr>
          <a:xfrm>
            <a:off x="6022562" y="2564864"/>
            <a:ext cx="5607939" cy="45719"/>
          </a:xfrm>
          <a:custGeom>
            <a:avLst/>
            <a:gdLst>
              <a:gd name="connsiteX0" fmla="*/ 0 w 3649148"/>
              <a:gd name="connsiteY0" fmla="*/ 0 h 48638"/>
              <a:gd name="connsiteX1" fmla="*/ 3649148 w 3649148"/>
              <a:gd name="connsiteY1" fmla="*/ 0 h 48638"/>
              <a:gd name="connsiteX2" fmla="*/ 3649148 w 3649148"/>
              <a:gd name="connsiteY2" fmla="*/ 48638 h 48638"/>
              <a:gd name="connsiteX3" fmla="*/ 52376 w 3649148"/>
              <a:gd name="connsiteY3" fmla="*/ 48638 h 48638"/>
              <a:gd name="connsiteX4" fmla="*/ 0 w 3649148"/>
              <a:gd name="connsiteY4" fmla="*/ 0 h 4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9148" h="48638">
                <a:moveTo>
                  <a:pt x="0" y="0"/>
                </a:moveTo>
                <a:lnTo>
                  <a:pt x="3649148" y="0"/>
                </a:lnTo>
                <a:lnTo>
                  <a:pt x="3649148" y="48638"/>
                </a:lnTo>
                <a:lnTo>
                  <a:pt x="52376" y="486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D626892-5A59-B460-83E0-E455D0078BB3}"/>
              </a:ext>
            </a:extLst>
          </p:cNvPr>
          <p:cNvSpPr/>
          <p:nvPr/>
        </p:nvSpPr>
        <p:spPr>
          <a:xfrm>
            <a:off x="3350883" y="2613502"/>
            <a:ext cx="3551180" cy="794427"/>
          </a:xfrm>
          <a:custGeom>
            <a:avLst/>
            <a:gdLst>
              <a:gd name="connsiteX0" fmla="*/ 855486 w 3551180"/>
              <a:gd name="connsiteY0" fmla="*/ 0 h 794427"/>
              <a:gd name="connsiteX1" fmla="*/ 2695695 w 3551180"/>
              <a:gd name="connsiteY1" fmla="*/ 0 h 794427"/>
              <a:gd name="connsiteX2" fmla="*/ 3551180 w 3551180"/>
              <a:gd name="connsiteY2" fmla="*/ 794427 h 794427"/>
              <a:gd name="connsiteX3" fmla="*/ 0 w 3551180"/>
              <a:gd name="connsiteY3" fmla="*/ 794427 h 794427"/>
              <a:gd name="connsiteX4" fmla="*/ 855486 w 3551180"/>
              <a:gd name="connsiteY4" fmla="*/ 0 h 79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1180" h="794427">
                <a:moveTo>
                  <a:pt x="855486" y="0"/>
                </a:moveTo>
                <a:lnTo>
                  <a:pt x="2695695" y="0"/>
                </a:lnTo>
                <a:lnTo>
                  <a:pt x="3551180" y="794427"/>
                </a:lnTo>
                <a:lnTo>
                  <a:pt x="0" y="794427"/>
                </a:lnTo>
                <a:lnTo>
                  <a:pt x="855486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1D41B531-426F-F33F-DBCD-C45AC31EA682}"/>
              </a:ext>
            </a:extLst>
          </p:cNvPr>
          <p:cNvSpPr/>
          <p:nvPr/>
        </p:nvSpPr>
        <p:spPr>
          <a:xfrm>
            <a:off x="6902063" y="3407929"/>
            <a:ext cx="4728438" cy="45719"/>
          </a:xfrm>
          <a:custGeom>
            <a:avLst/>
            <a:gdLst>
              <a:gd name="connsiteX0" fmla="*/ 0 w 2741287"/>
              <a:gd name="connsiteY0" fmla="*/ 0 h 48638"/>
              <a:gd name="connsiteX1" fmla="*/ 2741287 w 2741287"/>
              <a:gd name="connsiteY1" fmla="*/ 0 h 48638"/>
              <a:gd name="connsiteX2" fmla="*/ 2741287 w 2741287"/>
              <a:gd name="connsiteY2" fmla="*/ 48638 h 48638"/>
              <a:gd name="connsiteX3" fmla="*/ 52377 w 2741287"/>
              <a:gd name="connsiteY3" fmla="*/ 48638 h 48638"/>
              <a:gd name="connsiteX4" fmla="*/ 0 w 2741287"/>
              <a:gd name="connsiteY4" fmla="*/ 0 h 4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1287" h="48638">
                <a:moveTo>
                  <a:pt x="0" y="0"/>
                </a:moveTo>
                <a:lnTo>
                  <a:pt x="2741287" y="0"/>
                </a:lnTo>
                <a:lnTo>
                  <a:pt x="2741287" y="48638"/>
                </a:lnTo>
                <a:lnTo>
                  <a:pt x="52377" y="486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3C85807-91DF-F1F2-C112-E557DB32B933}"/>
              </a:ext>
            </a:extLst>
          </p:cNvPr>
          <p:cNvSpPr/>
          <p:nvPr/>
        </p:nvSpPr>
        <p:spPr>
          <a:xfrm>
            <a:off x="2443021" y="3456567"/>
            <a:ext cx="5366904" cy="794427"/>
          </a:xfrm>
          <a:custGeom>
            <a:avLst/>
            <a:gdLst>
              <a:gd name="connsiteX0" fmla="*/ 855486 w 5366904"/>
              <a:gd name="connsiteY0" fmla="*/ 0 h 794427"/>
              <a:gd name="connsiteX1" fmla="*/ 4511419 w 5366904"/>
              <a:gd name="connsiteY1" fmla="*/ 0 h 794427"/>
              <a:gd name="connsiteX2" fmla="*/ 5366904 w 5366904"/>
              <a:gd name="connsiteY2" fmla="*/ 794427 h 794427"/>
              <a:gd name="connsiteX3" fmla="*/ 0 w 5366904"/>
              <a:gd name="connsiteY3" fmla="*/ 794427 h 794427"/>
              <a:gd name="connsiteX4" fmla="*/ 855486 w 5366904"/>
              <a:gd name="connsiteY4" fmla="*/ 0 h 79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6904" h="794427">
                <a:moveTo>
                  <a:pt x="855486" y="0"/>
                </a:moveTo>
                <a:lnTo>
                  <a:pt x="4511419" y="0"/>
                </a:lnTo>
                <a:lnTo>
                  <a:pt x="5366904" y="794427"/>
                </a:lnTo>
                <a:lnTo>
                  <a:pt x="0" y="794427"/>
                </a:lnTo>
                <a:lnTo>
                  <a:pt x="855486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DDC9EC5-5B35-DDA1-CABB-2C3C12B78AE6}"/>
              </a:ext>
            </a:extLst>
          </p:cNvPr>
          <p:cNvSpPr/>
          <p:nvPr/>
        </p:nvSpPr>
        <p:spPr>
          <a:xfrm>
            <a:off x="7809925" y="4250994"/>
            <a:ext cx="3820575" cy="45719"/>
          </a:xfrm>
          <a:custGeom>
            <a:avLst/>
            <a:gdLst>
              <a:gd name="connsiteX0" fmla="*/ 0 w 1833425"/>
              <a:gd name="connsiteY0" fmla="*/ 0 h 48638"/>
              <a:gd name="connsiteX1" fmla="*/ 1833425 w 1833425"/>
              <a:gd name="connsiteY1" fmla="*/ 0 h 48638"/>
              <a:gd name="connsiteX2" fmla="*/ 1833425 w 1833425"/>
              <a:gd name="connsiteY2" fmla="*/ 48638 h 48638"/>
              <a:gd name="connsiteX3" fmla="*/ 52376 w 1833425"/>
              <a:gd name="connsiteY3" fmla="*/ 48638 h 48638"/>
              <a:gd name="connsiteX4" fmla="*/ 0 w 1833425"/>
              <a:gd name="connsiteY4" fmla="*/ 0 h 4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425" h="48638">
                <a:moveTo>
                  <a:pt x="0" y="0"/>
                </a:moveTo>
                <a:lnTo>
                  <a:pt x="1833425" y="0"/>
                </a:lnTo>
                <a:lnTo>
                  <a:pt x="1833425" y="48638"/>
                </a:lnTo>
                <a:lnTo>
                  <a:pt x="52376" y="486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8486CCD-BB17-5E4E-3C06-0E30B3F7E32E}"/>
              </a:ext>
            </a:extLst>
          </p:cNvPr>
          <p:cNvSpPr/>
          <p:nvPr/>
        </p:nvSpPr>
        <p:spPr>
          <a:xfrm>
            <a:off x="1535160" y="4299632"/>
            <a:ext cx="7182626" cy="794427"/>
          </a:xfrm>
          <a:custGeom>
            <a:avLst/>
            <a:gdLst>
              <a:gd name="connsiteX0" fmla="*/ 855485 w 7182626"/>
              <a:gd name="connsiteY0" fmla="*/ 0 h 794427"/>
              <a:gd name="connsiteX1" fmla="*/ 6327141 w 7182626"/>
              <a:gd name="connsiteY1" fmla="*/ 0 h 794427"/>
              <a:gd name="connsiteX2" fmla="*/ 7182626 w 7182626"/>
              <a:gd name="connsiteY2" fmla="*/ 794427 h 794427"/>
              <a:gd name="connsiteX3" fmla="*/ 0 w 7182626"/>
              <a:gd name="connsiteY3" fmla="*/ 794427 h 794427"/>
              <a:gd name="connsiteX4" fmla="*/ 855485 w 7182626"/>
              <a:gd name="connsiteY4" fmla="*/ 0 h 79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2626" h="794427">
                <a:moveTo>
                  <a:pt x="855485" y="0"/>
                </a:moveTo>
                <a:lnTo>
                  <a:pt x="6327141" y="0"/>
                </a:lnTo>
                <a:lnTo>
                  <a:pt x="7182626" y="794427"/>
                </a:lnTo>
                <a:lnTo>
                  <a:pt x="0" y="794427"/>
                </a:lnTo>
                <a:lnTo>
                  <a:pt x="85548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FBA39F3-C47F-03DA-8113-D5989B68E9AE}"/>
              </a:ext>
            </a:extLst>
          </p:cNvPr>
          <p:cNvSpPr/>
          <p:nvPr/>
        </p:nvSpPr>
        <p:spPr>
          <a:xfrm>
            <a:off x="8717785" y="5094059"/>
            <a:ext cx="2912715" cy="45719"/>
          </a:xfrm>
          <a:custGeom>
            <a:avLst/>
            <a:gdLst>
              <a:gd name="connsiteX0" fmla="*/ 0 w 925564"/>
              <a:gd name="connsiteY0" fmla="*/ 0 h 48638"/>
              <a:gd name="connsiteX1" fmla="*/ 925564 w 925564"/>
              <a:gd name="connsiteY1" fmla="*/ 0 h 48638"/>
              <a:gd name="connsiteX2" fmla="*/ 925564 w 925564"/>
              <a:gd name="connsiteY2" fmla="*/ 48638 h 48638"/>
              <a:gd name="connsiteX3" fmla="*/ 52377 w 925564"/>
              <a:gd name="connsiteY3" fmla="*/ 48638 h 48638"/>
              <a:gd name="connsiteX4" fmla="*/ 0 w 925564"/>
              <a:gd name="connsiteY4" fmla="*/ 0 h 4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564" h="48638">
                <a:moveTo>
                  <a:pt x="0" y="0"/>
                </a:moveTo>
                <a:lnTo>
                  <a:pt x="925564" y="0"/>
                </a:lnTo>
                <a:lnTo>
                  <a:pt x="925564" y="48638"/>
                </a:lnTo>
                <a:lnTo>
                  <a:pt x="52377" y="486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FE0463F-90B5-2122-5628-488B3B3B7698}"/>
              </a:ext>
            </a:extLst>
          </p:cNvPr>
          <p:cNvSpPr/>
          <p:nvPr/>
        </p:nvSpPr>
        <p:spPr>
          <a:xfrm>
            <a:off x="651750" y="5142697"/>
            <a:ext cx="8949446" cy="771720"/>
          </a:xfrm>
          <a:custGeom>
            <a:avLst/>
            <a:gdLst>
              <a:gd name="connsiteX0" fmla="*/ 831033 w 8949446"/>
              <a:gd name="connsiteY0" fmla="*/ 0 h 771720"/>
              <a:gd name="connsiteX1" fmla="*/ 8118413 w 8949446"/>
              <a:gd name="connsiteY1" fmla="*/ 0 h 771720"/>
              <a:gd name="connsiteX2" fmla="*/ 8949446 w 8949446"/>
              <a:gd name="connsiteY2" fmla="*/ 771720 h 771720"/>
              <a:gd name="connsiteX3" fmla="*/ 0 w 8949446"/>
              <a:gd name="connsiteY3" fmla="*/ 771720 h 771720"/>
              <a:gd name="connsiteX4" fmla="*/ 831033 w 8949446"/>
              <a:gd name="connsiteY4" fmla="*/ 0 h 77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9446" h="771720">
                <a:moveTo>
                  <a:pt x="831033" y="0"/>
                </a:moveTo>
                <a:lnTo>
                  <a:pt x="8118413" y="0"/>
                </a:lnTo>
                <a:lnTo>
                  <a:pt x="8949446" y="771720"/>
                </a:lnTo>
                <a:lnTo>
                  <a:pt x="0" y="771720"/>
                </a:lnTo>
                <a:lnTo>
                  <a:pt x="831033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B0EE6-A854-A52B-6B0F-FA7198C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298"/>
            <a:ext cx="10515600" cy="1325563"/>
          </a:xfrm>
        </p:spPr>
        <p:txBody>
          <a:bodyPr/>
          <a:lstStyle/>
          <a:p>
            <a:r>
              <a:rPr lang="en-US" dirty="0"/>
              <a:t>Sources of bias in routine diagnostic samples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402580-013B-F3BE-8D62-88DF8F7921F2}"/>
              </a:ext>
            </a:extLst>
          </p:cNvPr>
          <p:cNvSpPr txBox="1"/>
          <p:nvPr/>
        </p:nvSpPr>
        <p:spPr>
          <a:xfrm>
            <a:off x="2888681" y="5330768"/>
            <a:ext cx="447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Healthy individuals with commensal microbes</a:t>
            </a:r>
            <a:endParaRPr lang="en-US" sz="1800" i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703CBA-4962-4A2C-83DF-4BFFF31CC39C}"/>
              </a:ext>
            </a:extLst>
          </p:cNvPr>
          <p:cNvSpPr txBox="1"/>
          <p:nvPr/>
        </p:nvSpPr>
        <p:spPr>
          <a:xfrm>
            <a:off x="3903414" y="4520129"/>
            <a:ext cx="244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Patients with pathogens</a:t>
            </a:r>
            <a:endParaRPr lang="en-US" sz="18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0B8FEF-5CD0-DA24-CC4A-3ADE6F5194B0}"/>
              </a:ext>
            </a:extLst>
          </p:cNvPr>
          <p:cNvSpPr txBox="1"/>
          <p:nvPr/>
        </p:nvSpPr>
        <p:spPr>
          <a:xfrm>
            <a:off x="3252867" y="3660850"/>
            <a:ext cx="369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Patients who come to a medical clinic</a:t>
            </a:r>
            <a:endParaRPr lang="en-US" sz="18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A463C9-FBAF-238F-31A1-0733E6A4C8A1}"/>
              </a:ext>
            </a:extLst>
          </p:cNvPr>
          <p:cNvSpPr txBox="1"/>
          <p:nvPr/>
        </p:nvSpPr>
        <p:spPr>
          <a:xfrm>
            <a:off x="3378270" y="2782118"/>
            <a:ext cx="349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Patients with microbiology samples</a:t>
            </a:r>
            <a:endParaRPr lang="en-US" sz="18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BE9F13-FF0A-E424-D057-2E053CDC73DE}"/>
              </a:ext>
            </a:extLst>
          </p:cNvPr>
          <p:cNvSpPr txBox="1"/>
          <p:nvPr/>
        </p:nvSpPr>
        <p:spPr>
          <a:xfrm>
            <a:off x="3904632" y="1994175"/>
            <a:ext cx="244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Isolates with AST results</a:t>
            </a:r>
            <a:endParaRPr lang="en-US" sz="18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ACC0A2-DF4B-A2C5-1C28-732C9355C065}"/>
              </a:ext>
            </a:extLst>
          </p:cNvPr>
          <p:cNvSpPr txBox="1"/>
          <p:nvPr/>
        </p:nvSpPr>
        <p:spPr>
          <a:xfrm>
            <a:off x="9309351" y="3643016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 presentation biases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8EF548-E683-E46D-6E71-DC6466433B5A}"/>
              </a:ext>
            </a:extLst>
          </p:cNvPr>
          <p:cNvSpPr txBox="1"/>
          <p:nvPr/>
        </p:nvSpPr>
        <p:spPr>
          <a:xfrm>
            <a:off x="9309351" y="2786170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Sampling biases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53BE5A-E078-429F-2E5C-BC2B923EE535}"/>
              </a:ext>
            </a:extLst>
          </p:cNvPr>
          <p:cNvSpPr txBox="1"/>
          <p:nvPr/>
        </p:nvSpPr>
        <p:spPr>
          <a:xfrm>
            <a:off x="9309351" y="1929324"/>
            <a:ext cx="147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Testing biases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B7D17C-4CDE-C7E1-0DC1-602D7234A2AE}"/>
              </a:ext>
            </a:extLst>
          </p:cNvPr>
          <p:cNvSpPr txBox="1"/>
          <p:nvPr/>
        </p:nvSpPr>
        <p:spPr>
          <a:xfrm>
            <a:off x="9309351" y="5356708"/>
            <a:ext cx="207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Demographic biases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A99717-5CD6-A4B8-42C4-E7C914264C64}"/>
              </a:ext>
            </a:extLst>
          </p:cNvPr>
          <p:cNvSpPr txBox="1"/>
          <p:nvPr/>
        </p:nvSpPr>
        <p:spPr>
          <a:xfrm>
            <a:off x="9309351" y="4499862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 risk factors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370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1984</Words>
  <Application>Microsoft Office PowerPoint</Application>
  <PresentationFormat>Widescreen</PresentationFormat>
  <Paragraphs>313</Paragraphs>
  <Slides>36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Atkinson Hyperlegible</vt:lpstr>
      <vt:lpstr>Calibri</vt:lpstr>
      <vt:lpstr>Calibri Light</vt:lpstr>
      <vt:lpstr>Symbol</vt:lpstr>
      <vt:lpstr>1_Custom Design</vt:lpstr>
      <vt:lpstr>2_Custom Design</vt:lpstr>
      <vt:lpstr>think-cell Slide</vt:lpstr>
      <vt:lpstr>WHONET and Antibiograms</vt:lpstr>
      <vt:lpstr>WHONET Webinar series</vt:lpstr>
      <vt:lpstr>Webinar agenda</vt:lpstr>
      <vt:lpstr>Part 1:  Antibiograms – Introduction, recommendations, and examples</vt:lpstr>
      <vt:lpstr>CLSI M39: Analysis and Presentation of Cumulative Antimicrobial Susceptibility Test Data</vt:lpstr>
      <vt:lpstr>CLSI M39 Types of cumulative AST data reports </vt:lpstr>
      <vt:lpstr>CLSI M39 Key recommendations for routine antibiograms</vt:lpstr>
      <vt:lpstr>CLSI M39 – New content in the fifth edition</vt:lpstr>
      <vt:lpstr>Sources of bias in routine diagnostic samples</vt:lpstr>
      <vt:lpstr>PowerPoint Presentation</vt:lpstr>
      <vt:lpstr>PowerPoint Presentation</vt:lpstr>
      <vt:lpstr>PowerPoint Presentation</vt:lpstr>
      <vt:lpstr>PowerPoint Presentation</vt:lpstr>
      <vt:lpstr>Important difference between CLSI and EUCAST</vt:lpstr>
      <vt:lpstr> Key Elements of A Good Antibiogram</vt:lpstr>
      <vt:lpstr>Use of colors in an antibiogram to assist in treatment decisions</vt:lpstr>
      <vt:lpstr>PowerPoint Presentation</vt:lpstr>
      <vt:lpstr>PowerPoint Presentation</vt:lpstr>
      <vt:lpstr>PowerPoint Presentation</vt:lpstr>
      <vt:lpstr>PowerPoint Presentation</vt:lpstr>
      <vt:lpstr>Antibiograms - Educational Videos</vt:lpstr>
      <vt:lpstr>Antibiograms - Educational Videos</vt:lpstr>
      <vt:lpstr>PowerPoint Presentation</vt:lpstr>
      <vt:lpstr>PowerPoint Presentation</vt:lpstr>
      <vt:lpstr>One Health Programs Programs with interactive websites in green</vt:lpstr>
      <vt:lpstr>One Health initiatives – Interactive websites</vt:lpstr>
      <vt:lpstr>Useful links</vt:lpstr>
      <vt:lpstr>New WHONET Breakpoint tables</vt:lpstr>
      <vt:lpstr>Points to look out for</vt:lpstr>
      <vt:lpstr>Part 2:  Antibiogram preparation with WHONET</vt:lpstr>
      <vt:lpstr>Manual antibiogram preparation with WHONET</vt:lpstr>
      <vt:lpstr>Manual antibiogram preparation with WHONET</vt:lpstr>
      <vt:lpstr>WHONET Macros</vt:lpstr>
      <vt:lpstr>WHONET Macros</vt:lpstr>
      <vt:lpstr>WHONET Reports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ESQUILLON, Alan Siegfrid</dc:creator>
  <cp:lastModifiedBy>jstelling@whonet.org</cp:lastModifiedBy>
  <cp:revision>252</cp:revision>
  <dcterms:created xsi:type="dcterms:W3CDTF">2023-08-30T13:42:28Z</dcterms:created>
  <dcterms:modified xsi:type="dcterms:W3CDTF">2025-06-30T11:05:17Z</dcterms:modified>
</cp:coreProperties>
</file>