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73" r:id="rId5"/>
    <p:sldId id="301" r:id="rId6"/>
    <p:sldId id="302" r:id="rId7"/>
    <p:sldId id="303" r:id="rId8"/>
    <p:sldId id="305" r:id="rId9"/>
    <p:sldId id="304" r:id="rId10"/>
    <p:sldId id="306" r:id="rId11"/>
    <p:sldId id="30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80" d="100"/>
          <a:sy n="80" d="100"/>
        </p:scale>
        <p:origin x="96" y="94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8/21/2022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8/21/2022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8/21/2022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8/21/2022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8/21/2022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8/21/2022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pette dripping into a petri dish">
            <a:extLst>
              <a:ext uri="{FF2B5EF4-FFF2-40B4-BE49-F238E27FC236}">
                <a16:creationId xmlns:a16="http://schemas.microsoft.com/office/drawing/2014/main" id="{AD5EFA86-59D3-41A9-819E-C704FF32C5AD}"/>
              </a:ext>
            </a:extLst>
          </p:cNvPr>
          <p:cNvPicPr>
            <a:picLocks noChangeAspect="1"/>
          </p:cNvPicPr>
          <p:nvPr/>
        </p:nvPicPr>
        <p:blipFill rotWithShape="1">
          <a:blip r:embed="rId2">
            <a:extLst>
              <a:ext uri="{28A0092B-C50C-407E-A947-70E740481C1C}">
                <a14:useLocalDpi xmlns:a14="http://schemas.microsoft.com/office/drawing/2010/main" val="0"/>
              </a:ext>
            </a:extLst>
          </a:blip>
          <a:srcRect t="11029" b="16623"/>
          <a:stretch/>
        </p:blipFill>
        <p:spPr>
          <a:xfrm>
            <a:off x="-3047" y="10"/>
            <a:ext cx="12191999" cy="6857990"/>
          </a:xfrm>
          <a:prstGeom prst="rect">
            <a:avLst/>
          </a:prstGeom>
        </p:spPr>
      </p:pic>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643466" y="643467"/>
            <a:ext cx="10905059" cy="3330353"/>
          </a:xfrm>
          <a:effectLst>
            <a:outerShdw blurRad="50800" dist="38100" dir="2700000" algn="tl" rotWithShape="0">
              <a:prstClr val="black">
                <a:alpha val="40000"/>
              </a:prstClr>
            </a:outerShdw>
          </a:effectLst>
        </p:spPr>
        <p:txBody>
          <a:bodyPr>
            <a:normAutofit/>
          </a:bodyPr>
          <a:lstStyle/>
          <a:p>
            <a:pPr algn="ctr"/>
            <a:r>
              <a:rPr lang="en-US" dirty="0">
                <a:solidFill>
                  <a:schemeClr val="bg1"/>
                </a:solidFill>
              </a:rPr>
              <a:t>WHONET</a:t>
            </a:r>
            <a:br>
              <a:rPr lang="en-US" dirty="0">
                <a:solidFill>
                  <a:schemeClr val="bg1"/>
                </a:solidFill>
              </a:rPr>
            </a:br>
            <a:r>
              <a:rPr lang="en-US" dirty="0">
                <a:solidFill>
                  <a:schemeClr val="bg1"/>
                </a:solidFill>
              </a:rPr>
              <a:t>laboratory database software</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643466" y="4133135"/>
            <a:ext cx="10902016" cy="1454510"/>
          </a:xfrm>
          <a:effectLst>
            <a:outerShdw blurRad="50800" dist="38100" dir="2700000" algn="tl" rotWithShape="0">
              <a:prstClr val="black">
                <a:alpha val="40000"/>
              </a:prstClr>
            </a:outerShdw>
          </a:effectLst>
        </p:spPr>
        <p:txBody>
          <a:bodyPr>
            <a:normAutofit/>
          </a:bodyPr>
          <a:lstStyle/>
          <a:p>
            <a:pPr algn="ctr"/>
            <a:r>
              <a:rPr lang="en-US" sz="1800" dirty="0">
                <a:solidFill>
                  <a:schemeClr val="bg1"/>
                </a:solidFill>
              </a:rPr>
              <a:t>WHO Collaborating </a:t>
            </a:r>
            <a:r>
              <a:rPr lang="en-US" sz="1800" dirty="0" err="1">
                <a:solidFill>
                  <a:schemeClr val="bg1"/>
                </a:solidFill>
              </a:rPr>
              <a:t>centre</a:t>
            </a:r>
            <a:r>
              <a:rPr lang="en-US" sz="1800" dirty="0">
                <a:solidFill>
                  <a:schemeClr val="bg1"/>
                </a:solidFill>
              </a:rPr>
              <a:t> for surveillance of antimicrobial resistance</a:t>
            </a:r>
          </a:p>
          <a:p>
            <a:pPr algn="ctr"/>
            <a:endParaRPr lang="en-US" sz="1800" dirty="0">
              <a:solidFill>
                <a:schemeClr val="bg1"/>
              </a:solidFill>
            </a:endParaRPr>
          </a:p>
          <a:p>
            <a:pPr algn="ctr"/>
            <a:r>
              <a:rPr lang="en-US" sz="1800" dirty="0">
                <a:solidFill>
                  <a:schemeClr val="bg1"/>
                </a:solidFill>
              </a:rPr>
              <a:t>Laboratory configuration: alerts</a:t>
            </a:r>
          </a:p>
        </p:txBody>
      </p:sp>
    </p:spTree>
    <p:extLst>
      <p:ext uri="{BB962C8B-B14F-4D97-AF65-F5344CB8AC3E}">
        <p14:creationId xmlns:p14="http://schemas.microsoft.com/office/powerpoint/2010/main" val="242400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400"/>
                                        <p:tgtEl>
                                          <p:spTgt spid="3">
                                            <p:txEl>
                                              <p:pRg st="2" end="2"/>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AF38E-17A5-4E5F-A072-246DDBF5206B}"/>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Isolate alerts</a:t>
            </a:r>
            <a:endParaRPr lang="en-US" dirty="0"/>
          </a:p>
        </p:txBody>
      </p:sp>
      <p:sp>
        <p:nvSpPr>
          <p:cNvPr id="3" name="Content Placeholder 2">
            <a:extLst>
              <a:ext uri="{FF2B5EF4-FFF2-40B4-BE49-F238E27FC236}">
                <a16:creationId xmlns:a16="http://schemas.microsoft.com/office/drawing/2014/main" id="{D3CA6885-9484-40B9-9B12-2B8BC83E282F}"/>
              </a:ext>
            </a:extLst>
          </p:cNvPr>
          <p:cNvSpPr>
            <a:spLocks noGrp="1"/>
          </p:cNvSpPr>
          <p:nvPr>
            <p:ph idx="1"/>
          </p:nvPr>
        </p:nvSpPr>
        <p:spPr>
          <a:xfrm>
            <a:off x="649371" y="2337689"/>
            <a:ext cx="5514808" cy="3634486"/>
          </a:xfrm>
        </p:spPr>
        <p:txBody>
          <a:bodyPr>
            <a:normAutofit fontScale="85000" lnSpcReduction="10000"/>
          </a:bodyPr>
          <a:lstStyle/>
          <a:p>
            <a:pPr marL="0" indent="0">
              <a:buNone/>
            </a:pPr>
            <a:r>
              <a:rPr lang="en-US" sz="1800" dirty="0">
                <a:effectLst/>
                <a:latin typeface="Arial" panose="020B0604020202020204" pitchFamily="34" charset="0"/>
                <a:ea typeface="Times New Roman" panose="02020603050405020304" pitchFamily="18" charset="0"/>
              </a:rPr>
              <a:t>Figure 12.  </a:t>
            </a:r>
          </a:p>
          <a:p>
            <a:pPr marL="0" indent="0">
              <a:buNone/>
            </a:pPr>
            <a:r>
              <a:rPr lang="en-US" sz="1800" dirty="0">
                <a:effectLst/>
                <a:latin typeface="Arial" panose="020B0604020202020204" pitchFamily="34" charset="0"/>
                <a:ea typeface="Times New Roman" panose="02020603050405020304" pitchFamily="18" charset="0"/>
              </a:rPr>
              <a:t>List of microbiological alerts for your laboratory.  In addition to the pre-defined WHONET alerts, you can also define your own alerts with “New”. </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sz="1800" dirty="0">
              <a:effectLst/>
              <a:latin typeface="Arial" panose="020B0604020202020204" pitchFamily="34" charset="0"/>
              <a:ea typeface="Times New Roman" panose="02020603050405020304" pitchFamily="18" charset="0"/>
            </a:endParaRPr>
          </a:p>
          <a:p>
            <a:pPr marL="0" indent="0">
              <a:buNone/>
            </a:pPr>
            <a:r>
              <a:rPr lang="en-US" sz="1800" dirty="0">
                <a:effectLst/>
                <a:latin typeface="Arial" panose="020B0604020202020204" pitchFamily="34" charset="0"/>
                <a:ea typeface="Times New Roman" panose="02020603050405020304" pitchFamily="18" charset="0"/>
              </a:rPr>
              <a:t>From the main configuration screen, click on “Alerts”.  </a:t>
            </a:r>
          </a:p>
          <a:p>
            <a:pPr marL="0" indent="0">
              <a:buNone/>
            </a:pPr>
            <a:endParaRPr lang="en-US" sz="1800" dirty="0">
              <a:effectLst/>
              <a:latin typeface="Arial" panose="020B0604020202020204" pitchFamily="34" charset="0"/>
              <a:ea typeface="Times New Roman" panose="02020603050405020304" pitchFamily="18" charset="0"/>
            </a:endParaRPr>
          </a:p>
          <a:p>
            <a:pPr marL="0" indent="0">
              <a:buNone/>
            </a:pPr>
            <a:r>
              <a:rPr lang="en-US" sz="1800" dirty="0">
                <a:effectLst/>
                <a:latin typeface="Arial" panose="020B0604020202020204" pitchFamily="34" charset="0"/>
                <a:ea typeface="Times New Roman" panose="02020603050405020304" pitchFamily="18" charset="0"/>
              </a:rPr>
              <a:t>You will see a long list of microbiological alerts suggested by WHONET – alerts about possible laboratory errors, important results that should be confirmed at the local or national level, and findings that should be communicated to other groups, such as the infection control team. </a:t>
            </a:r>
          </a:p>
        </p:txBody>
      </p:sp>
      <p:pic>
        <p:nvPicPr>
          <p:cNvPr id="1026" name="Picture 2">
            <a:extLst>
              <a:ext uri="{FF2B5EF4-FFF2-40B4-BE49-F238E27FC236}">
                <a16:creationId xmlns:a16="http://schemas.microsoft.com/office/drawing/2014/main" id="{C8B744F4-C9A4-478C-BF3F-318D7BAAC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796" y="2337689"/>
            <a:ext cx="5230279" cy="395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933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AF38E-17A5-4E5F-A072-246DDBF5206B}"/>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Isolate alerts</a:t>
            </a:r>
            <a:endParaRPr lang="en-US" dirty="0"/>
          </a:p>
        </p:txBody>
      </p:sp>
      <p:sp>
        <p:nvSpPr>
          <p:cNvPr id="3" name="Content Placeholder 2">
            <a:extLst>
              <a:ext uri="{FF2B5EF4-FFF2-40B4-BE49-F238E27FC236}">
                <a16:creationId xmlns:a16="http://schemas.microsoft.com/office/drawing/2014/main" id="{D3CA6885-9484-40B9-9B12-2B8BC83E282F}"/>
              </a:ext>
            </a:extLst>
          </p:cNvPr>
          <p:cNvSpPr>
            <a:spLocks noGrp="1"/>
          </p:cNvSpPr>
          <p:nvPr>
            <p:ph idx="1"/>
          </p:nvPr>
        </p:nvSpPr>
        <p:spPr>
          <a:xfrm>
            <a:off x="649371" y="2337689"/>
            <a:ext cx="5514808" cy="3634486"/>
          </a:xfrm>
        </p:spPr>
        <p:txBody>
          <a:bodyPr>
            <a:normAutofit/>
          </a:bodyPr>
          <a:lstStyle/>
          <a:p>
            <a:pPr marL="0" indent="0">
              <a:buNone/>
            </a:pPr>
            <a:r>
              <a:rPr lang="en-US" sz="1800" dirty="0">
                <a:effectLst/>
                <a:latin typeface="Arial" panose="020B0604020202020204" pitchFamily="34" charset="0"/>
                <a:ea typeface="Times New Roman" panose="02020603050405020304" pitchFamily="18" charset="0"/>
              </a:rPr>
              <a:t>Figure 12.  </a:t>
            </a:r>
          </a:p>
          <a:p>
            <a:pPr marL="0" indent="0">
              <a:buNone/>
            </a:pPr>
            <a:r>
              <a:rPr lang="en-US" sz="1800" dirty="0">
                <a:effectLst/>
                <a:latin typeface="Arial" panose="020B0604020202020204" pitchFamily="34" charset="0"/>
                <a:ea typeface="Times New Roman" panose="02020603050405020304" pitchFamily="18" charset="0"/>
              </a:rPr>
              <a:t>From the main configuration screen, click on “Alerts”.  </a:t>
            </a:r>
          </a:p>
          <a:p>
            <a:pPr marL="0" indent="0">
              <a:buNone/>
            </a:pPr>
            <a:endParaRPr lang="en-US" sz="1800" dirty="0">
              <a:effectLst/>
              <a:latin typeface="Arial" panose="020B0604020202020204" pitchFamily="34" charset="0"/>
              <a:ea typeface="Times New Roman" panose="02020603050405020304" pitchFamily="18" charset="0"/>
            </a:endParaRPr>
          </a:p>
          <a:p>
            <a:pPr marL="0" indent="0">
              <a:buNone/>
            </a:pPr>
            <a:r>
              <a:rPr lang="en-US" sz="1800" dirty="0">
                <a:effectLst/>
                <a:latin typeface="Arial" panose="020B0604020202020204" pitchFamily="34" charset="0"/>
                <a:ea typeface="Times New Roman" panose="02020603050405020304" pitchFamily="18" charset="0"/>
              </a:rPr>
              <a:t>You can easily activate or deactivate the rules suggested by WHONET.</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pic>
        <p:nvPicPr>
          <p:cNvPr id="1026" name="Picture 2">
            <a:extLst>
              <a:ext uri="{FF2B5EF4-FFF2-40B4-BE49-F238E27FC236}">
                <a16:creationId xmlns:a16="http://schemas.microsoft.com/office/drawing/2014/main" id="{C8B744F4-C9A4-478C-BF3F-318D7BAAC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796" y="2337689"/>
            <a:ext cx="5230279" cy="395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247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AF38E-17A5-4E5F-A072-246DDBF5206B}"/>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Isolate alerts</a:t>
            </a:r>
            <a:endParaRPr lang="en-US" dirty="0"/>
          </a:p>
        </p:txBody>
      </p:sp>
      <p:sp>
        <p:nvSpPr>
          <p:cNvPr id="3" name="Content Placeholder 2">
            <a:extLst>
              <a:ext uri="{FF2B5EF4-FFF2-40B4-BE49-F238E27FC236}">
                <a16:creationId xmlns:a16="http://schemas.microsoft.com/office/drawing/2014/main" id="{D3CA6885-9484-40B9-9B12-2B8BC83E282F}"/>
              </a:ext>
            </a:extLst>
          </p:cNvPr>
          <p:cNvSpPr>
            <a:spLocks noGrp="1"/>
          </p:cNvSpPr>
          <p:nvPr>
            <p:ph idx="1"/>
          </p:nvPr>
        </p:nvSpPr>
        <p:spPr>
          <a:xfrm>
            <a:off x="649371" y="2490861"/>
            <a:ext cx="5514808" cy="3304078"/>
          </a:xfrm>
        </p:spPr>
        <p:txBody>
          <a:bodyPr>
            <a:normAutofit/>
          </a:bodyPr>
          <a:lstStyle/>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Figure 12.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You can also use “New rule” to define additional alerts specific to your institution or country.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latin typeface="Arial" panose="020B0604020202020204" pitchFamily="34" charset="0"/>
              <a:ea typeface="Times New Roman" panose="02020603050405020304" pitchFamily="18" charset="0"/>
            </a:endParaRPr>
          </a:p>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You can also use “New rule” to define additional alerts specific to your institution or country. </a:t>
            </a:r>
          </a:p>
        </p:txBody>
      </p:sp>
      <p:pic>
        <p:nvPicPr>
          <p:cNvPr id="1026" name="Picture 2">
            <a:extLst>
              <a:ext uri="{FF2B5EF4-FFF2-40B4-BE49-F238E27FC236}">
                <a16:creationId xmlns:a16="http://schemas.microsoft.com/office/drawing/2014/main" id="{C8B744F4-C9A4-478C-BF3F-318D7BAAC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796" y="2337689"/>
            <a:ext cx="5230279" cy="395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1307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AF38E-17A5-4E5F-A072-246DDBF5206B}"/>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Isolate alerts</a:t>
            </a:r>
            <a:endParaRPr lang="en-US" dirty="0"/>
          </a:p>
        </p:txBody>
      </p:sp>
      <p:sp>
        <p:nvSpPr>
          <p:cNvPr id="3" name="Content Placeholder 2">
            <a:extLst>
              <a:ext uri="{FF2B5EF4-FFF2-40B4-BE49-F238E27FC236}">
                <a16:creationId xmlns:a16="http://schemas.microsoft.com/office/drawing/2014/main" id="{D3CA6885-9484-40B9-9B12-2B8BC83E282F}"/>
              </a:ext>
            </a:extLst>
          </p:cNvPr>
          <p:cNvSpPr>
            <a:spLocks noGrp="1"/>
          </p:cNvSpPr>
          <p:nvPr>
            <p:ph idx="1"/>
          </p:nvPr>
        </p:nvSpPr>
        <p:spPr>
          <a:xfrm>
            <a:off x="649371" y="2337689"/>
            <a:ext cx="5514808" cy="3634486"/>
          </a:xfrm>
        </p:spPr>
        <p:txBody>
          <a:bodyPr>
            <a:normAutofit/>
          </a:bodyPr>
          <a:lstStyle/>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Figure 12.  </a:t>
            </a:r>
          </a:p>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When you finish reviewing or defining rules, click on “OK” to return to the main configuration screen.</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ffectLst/>
              <a:latin typeface="Arial" panose="020B0604020202020204" pitchFamily="34"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When you finish reviewing or defining rules, click on “OK” to return to the main configuration screen.</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pic>
        <p:nvPicPr>
          <p:cNvPr id="1026" name="Picture 2">
            <a:extLst>
              <a:ext uri="{FF2B5EF4-FFF2-40B4-BE49-F238E27FC236}">
                <a16:creationId xmlns:a16="http://schemas.microsoft.com/office/drawing/2014/main" id="{C8B744F4-C9A4-478C-BF3F-318D7BAAC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796" y="2337689"/>
            <a:ext cx="5230279" cy="395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9889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AF38E-17A5-4E5F-A072-246DDBF5206B}"/>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Isolate alerts</a:t>
            </a:r>
            <a:endParaRPr lang="en-US" dirty="0"/>
          </a:p>
        </p:txBody>
      </p:sp>
      <p:sp>
        <p:nvSpPr>
          <p:cNvPr id="3" name="Content Placeholder 2">
            <a:extLst>
              <a:ext uri="{FF2B5EF4-FFF2-40B4-BE49-F238E27FC236}">
                <a16:creationId xmlns:a16="http://schemas.microsoft.com/office/drawing/2014/main" id="{D3CA6885-9484-40B9-9B12-2B8BC83E282F}"/>
              </a:ext>
            </a:extLst>
          </p:cNvPr>
          <p:cNvSpPr>
            <a:spLocks noGrp="1"/>
          </p:cNvSpPr>
          <p:nvPr>
            <p:ph idx="1"/>
          </p:nvPr>
        </p:nvSpPr>
        <p:spPr>
          <a:xfrm>
            <a:off x="649371" y="2337689"/>
            <a:ext cx="5514808" cy="3634486"/>
          </a:xfrm>
        </p:spPr>
        <p:txBody>
          <a:bodyPr>
            <a:normAutofit/>
          </a:bodyPr>
          <a:lstStyle/>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Figure 12.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You can also use “New rule” to define additional alerts specific to your institution or country.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latin typeface="Arial" panose="020B0604020202020204" pitchFamily="34" charset="0"/>
              <a:ea typeface="Times New Roman" panose="02020603050405020304" pitchFamily="18" charset="0"/>
            </a:endParaRPr>
          </a:p>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You can also use “New rule” to define additional alerts specific to your institution or country.  </a:t>
            </a:r>
          </a:p>
        </p:txBody>
      </p:sp>
      <p:pic>
        <p:nvPicPr>
          <p:cNvPr id="1026" name="Picture 2">
            <a:extLst>
              <a:ext uri="{FF2B5EF4-FFF2-40B4-BE49-F238E27FC236}">
                <a16:creationId xmlns:a16="http://schemas.microsoft.com/office/drawing/2014/main" id="{C8B744F4-C9A4-478C-BF3F-318D7BAAC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796" y="2337689"/>
            <a:ext cx="5230279" cy="395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5490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AF38E-17A5-4E5F-A072-246DDBF5206B}"/>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Isolate alerts</a:t>
            </a:r>
            <a:endParaRPr lang="en-US" dirty="0"/>
          </a:p>
        </p:txBody>
      </p:sp>
      <p:sp>
        <p:nvSpPr>
          <p:cNvPr id="3" name="Content Placeholder 2">
            <a:extLst>
              <a:ext uri="{FF2B5EF4-FFF2-40B4-BE49-F238E27FC236}">
                <a16:creationId xmlns:a16="http://schemas.microsoft.com/office/drawing/2014/main" id="{D3CA6885-9484-40B9-9B12-2B8BC83E282F}"/>
              </a:ext>
            </a:extLst>
          </p:cNvPr>
          <p:cNvSpPr>
            <a:spLocks noGrp="1"/>
          </p:cNvSpPr>
          <p:nvPr>
            <p:ph idx="1"/>
          </p:nvPr>
        </p:nvSpPr>
        <p:spPr>
          <a:xfrm>
            <a:off x="649371" y="2337689"/>
            <a:ext cx="5514808" cy="3634486"/>
          </a:xfrm>
        </p:spPr>
        <p:txBody>
          <a:bodyPr>
            <a:normAutofit/>
          </a:bodyPr>
          <a:lstStyle/>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Figure 12.  </a:t>
            </a:r>
          </a:p>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When you finish reviewing or defining rules, click on “OK” to return to the main configuration screen.</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ffectLst/>
              <a:latin typeface="Arial" panose="020B0604020202020204" pitchFamily="34"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When you finish reviewing or defining rules, click on “OK” to return to the main configuration screen.</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pic>
        <p:nvPicPr>
          <p:cNvPr id="1026" name="Picture 2">
            <a:extLst>
              <a:ext uri="{FF2B5EF4-FFF2-40B4-BE49-F238E27FC236}">
                <a16:creationId xmlns:a16="http://schemas.microsoft.com/office/drawing/2014/main" id="{C8B744F4-C9A4-478C-BF3F-318D7BAAC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796" y="2337689"/>
            <a:ext cx="5230279" cy="395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0082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932AB-A593-487A-A84A-0BB800941093}"/>
              </a:ext>
            </a:extLst>
          </p:cNvPr>
          <p:cNvSpPr>
            <a:spLocks noGrp="1"/>
          </p:cNvSpPr>
          <p:nvPr>
            <p:ph type="title"/>
          </p:nvPr>
        </p:nvSpPr>
        <p:spPr>
          <a:xfrm>
            <a:off x="581192" y="702156"/>
            <a:ext cx="11029616" cy="1188720"/>
          </a:xfrm>
        </p:spPr>
        <p:txBody>
          <a:bodyPr>
            <a:normAutofit/>
          </a:bodyPr>
          <a:lstStyle/>
          <a:p>
            <a:r>
              <a:rPr lang="en-US"/>
              <a:t>Thank you!</a:t>
            </a:r>
            <a:endParaRPr lang="en-US" dirty="0"/>
          </a:p>
        </p:txBody>
      </p:sp>
      <p:pic>
        <p:nvPicPr>
          <p:cNvPr id="5" name="Picture 4" descr="Logo&#10;&#10;Description automatically generated">
            <a:extLst>
              <a:ext uri="{FF2B5EF4-FFF2-40B4-BE49-F238E27FC236}">
                <a16:creationId xmlns:a16="http://schemas.microsoft.com/office/drawing/2014/main" id="{4989D817-ADB7-401F-AB20-D3824E6B2203}"/>
              </a:ext>
            </a:extLst>
          </p:cNvPr>
          <p:cNvPicPr>
            <a:picLocks noChangeAspect="1"/>
          </p:cNvPicPr>
          <p:nvPr/>
        </p:nvPicPr>
        <p:blipFill rotWithShape="1">
          <a:blip r:embed="rId2"/>
          <a:srcRect t="311" r="-2" b="2149"/>
          <a:stretch/>
        </p:blipFill>
        <p:spPr>
          <a:xfrm>
            <a:off x="611392" y="2347105"/>
            <a:ext cx="5074920" cy="3712464"/>
          </a:xfrm>
          <a:prstGeom prst="rect">
            <a:avLst/>
          </a:prstGeom>
        </p:spPr>
      </p:pic>
      <p:sp>
        <p:nvSpPr>
          <p:cNvPr id="3" name="Content Placeholder 2">
            <a:extLst>
              <a:ext uri="{FF2B5EF4-FFF2-40B4-BE49-F238E27FC236}">
                <a16:creationId xmlns:a16="http://schemas.microsoft.com/office/drawing/2014/main" id="{412C48EC-CD85-41DC-9FDA-A79E7E26D8BF}"/>
              </a:ext>
            </a:extLst>
          </p:cNvPr>
          <p:cNvSpPr>
            <a:spLocks noGrp="1"/>
          </p:cNvSpPr>
          <p:nvPr>
            <p:ph idx="1"/>
          </p:nvPr>
        </p:nvSpPr>
        <p:spPr>
          <a:xfrm>
            <a:off x="6340830" y="2340864"/>
            <a:ext cx="5269977" cy="3634486"/>
          </a:xfrm>
        </p:spPr>
        <p:txBody>
          <a:bodyPr>
            <a:normAutofit/>
          </a:bodyPr>
          <a:lstStyle/>
          <a:p>
            <a:pPr marL="0" indent="0">
              <a:buNone/>
            </a:pPr>
            <a:r>
              <a:rPr lang="en-US"/>
              <a:t>On behalf of the WHONET Team, thank you for learning about the WHONET &amp; </a:t>
            </a:r>
            <a:r>
              <a:rPr lang="en-US" err="1"/>
              <a:t>BacLink</a:t>
            </a:r>
            <a:r>
              <a:rPr lang="en-US"/>
              <a:t> Software! </a:t>
            </a:r>
          </a:p>
          <a:p>
            <a:endParaRPr lang="en-US"/>
          </a:p>
          <a:p>
            <a:pPr marL="0" indent="0">
              <a:buNone/>
            </a:pPr>
            <a:endParaRPr lang="en-US"/>
          </a:p>
        </p:txBody>
      </p:sp>
    </p:spTree>
    <p:extLst>
      <p:ext uri="{BB962C8B-B14F-4D97-AF65-F5344CB8AC3E}">
        <p14:creationId xmlns:p14="http://schemas.microsoft.com/office/powerpoint/2010/main" val="3538948369"/>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3.xml><?xml version="1.0" encoding="utf-8"?>
<ds:datastoreItem xmlns:ds="http://schemas.openxmlformats.org/officeDocument/2006/customXml" ds:itemID="{FBD2D995-20F0-4C14-BF62-1248AB4B484D}">
  <ds:schemaRef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71af3243-3dd4-4a8d-8c0d-dd76da1f02a5"/>
    <ds:schemaRef ds:uri="http://purl.org/dc/term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{E20F6FE4-1967-406C-97E3-A012DDBA97BF}tf67061901_win32</Template>
  <TotalTime>1587</TotalTime>
  <Words>356</Words>
  <Application>Microsoft Office PowerPoint</Application>
  <PresentationFormat>Widescreen</PresentationFormat>
  <Paragraphs>38</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Franklin Gothic Book</vt:lpstr>
      <vt:lpstr>Franklin Gothic Demi</vt:lpstr>
      <vt:lpstr>Times New Roman</vt:lpstr>
      <vt:lpstr>Wingdings 2</vt:lpstr>
      <vt:lpstr>DividendVTI</vt:lpstr>
      <vt:lpstr>WHONET laboratory database software</vt:lpstr>
      <vt:lpstr>Part 1.  Isolate alerts</vt:lpstr>
      <vt:lpstr>Part 1.  Isolate alerts</vt:lpstr>
      <vt:lpstr>Part 1.  Isolate alerts</vt:lpstr>
      <vt:lpstr>Part 1.  Isolate alerts</vt:lpstr>
      <vt:lpstr>Part 1.  Isolate alerts</vt:lpstr>
      <vt:lpstr>Part 1.  Isolate alerts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WHONET 2022 laboratory database software</dc:title>
  <dc:creator>Peters, Robert F.</dc:creator>
  <cp:lastModifiedBy>Peters, Robert F.</cp:lastModifiedBy>
  <cp:revision>89</cp:revision>
  <dcterms:created xsi:type="dcterms:W3CDTF">2022-05-03T12:07:18Z</dcterms:created>
  <dcterms:modified xsi:type="dcterms:W3CDTF">2022-08-21T15:58:51Z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