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01" r:id="rId6"/>
    <p:sldId id="304" r:id="rId7"/>
    <p:sldId id="302" r:id="rId8"/>
    <p:sldId id="305" r:id="rId9"/>
    <p:sldId id="303" r:id="rId10"/>
    <p:sldId id="306"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0" d="100"/>
          <a:sy n="80" d="100"/>
        </p:scale>
        <p:origin x="96" y="9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a:solidFill>
                  <a:schemeClr val="bg1"/>
                </a:solidFill>
              </a:rPr>
              <a:t>WHONET</a:t>
            </a:r>
            <a:br>
              <a:rPr lang="en-US" dirty="0">
                <a:solidFill>
                  <a:schemeClr val="bg1"/>
                </a:solidFill>
              </a:rPr>
            </a:br>
            <a:r>
              <a:rPr lang="en-US" dirty="0">
                <a:solidFill>
                  <a:schemeClr val="bg1"/>
                </a:solidFill>
              </a:rPr>
              <a:t>laboratory database software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dirty="0">
                <a:solidFill>
                  <a:schemeClr val="bg1"/>
                </a:solidFill>
              </a:rPr>
              <a:t>locations</a:t>
            </a: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CEFE-7F2D-4F56-8A5A-3244A6AD0B5E}"/>
              </a:ext>
            </a:extLst>
          </p:cNvPr>
          <p:cNvSpPr>
            <a:spLocks noGrp="1"/>
          </p:cNvSpPr>
          <p:nvPr>
            <p:ph type="title"/>
          </p:nvPr>
        </p:nvSpPr>
        <p:spPr/>
        <p:txBody>
          <a:bodyPr/>
          <a:lstStyle/>
          <a:p>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Part 1.  Patient locations</a:t>
            </a:r>
            <a:endParaRPr lang="en-US" dirty="0"/>
          </a:p>
        </p:txBody>
      </p:sp>
      <p:sp>
        <p:nvSpPr>
          <p:cNvPr id="3" name="Content Placeholder 2">
            <a:extLst>
              <a:ext uri="{FF2B5EF4-FFF2-40B4-BE49-F238E27FC236}">
                <a16:creationId xmlns:a16="http://schemas.microsoft.com/office/drawing/2014/main" id="{09469CD7-144B-4143-AA70-A44C06749E85}"/>
              </a:ext>
            </a:extLst>
          </p:cNvPr>
          <p:cNvSpPr>
            <a:spLocks noGrp="1"/>
          </p:cNvSpPr>
          <p:nvPr>
            <p:ph idx="1"/>
          </p:nvPr>
        </p:nvSpPr>
        <p:spPr>
          <a:xfrm>
            <a:off x="581193" y="2340864"/>
            <a:ext cx="5514808"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If you entry data manually into WHONET, it would be useful to enter a list of the most common patient locations from which you get clinical isolates.  </a:t>
            </a:r>
            <a:endParaRPr lang="en-US" sz="18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CC6673D-D2CC-4FD2-8DD1-29CA77361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02" y="2340864"/>
            <a:ext cx="5230279"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58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CEFE-7F2D-4F56-8A5A-3244A6AD0B5E}"/>
              </a:ext>
            </a:extLst>
          </p:cNvPr>
          <p:cNvSpPr>
            <a:spLocks noGrp="1"/>
          </p:cNvSpPr>
          <p:nvPr>
            <p:ph type="title"/>
          </p:nvPr>
        </p:nvSpPr>
        <p:spPr/>
        <p:txBody>
          <a:bodyPr/>
          <a:lstStyle/>
          <a:p>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Part 1.  Patient locations</a:t>
            </a:r>
            <a:endParaRPr lang="en-US" dirty="0"/>
          </a:p>
        </p:txBody>
      </p:sp>
      <p:sp>
        <p:nvSpPr>
          <p:cNvPr id="3" name="Content Placeholder 2">
            <a:extLst>
              <a:ext uri="{FF2B5EF4-FFF2-40B4-BE49-F238E27FC236}">
                <a16:creationId xmlns:a16="http://schemas.microsoft.com/office/drawing/2014/main" id="{09469CD7-144B-4143-AA70-A44C06749E85}"/>
              </a:ext>
            </a:extLst>
          </p:cNvPr>
          <p:cNvSpPr>
            <a:spLocks noGrp="1"/>
          </p:cNvSpPr>
          <p:nvPr>
            <p:ph idx="1"/>
          </p:nvPr>
        </p:nvSpPr>
        <p:spPr>
          <a:xfrm>
            <a:off x="581193" y="2340864"/>
            <a:ext cx="5514808" cy="3634486"/>
          </a:xfrm>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If you work in a public health, veterinary, or food laboratory setting, you can use the “Location” field to refer to whatever location would be of most relevance for your work – hospital, city, farm, abattoir, restaurant, market,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You can leave the “Department” and “Institution” columns empty if they are not relevant to your work.</a:t>
            </a:r>
            <a:endParaRPr lang="en-US" sz="18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CC6673D-D2CC-4FD2-8DD1-29CA77361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02" y="2340864"/>
            <a:ext cx="5230279"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345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CEFE-7F2D-4F56-8A5A-3244A6AD0B5E}"/>
              </a:ext>
            </a:extLst>
          </p:cNvPr>
          <p:cNvSpPr>
            <a:spLocks noGrp="1"/>
          </p:cNvSpPr>
          <p:nvPr>
            <p:ph type="title"/>
          </p:nvPr>
        </p:nvSpPr>
        <p:spPr/>
        <p:txBody>
          <a:bodyPr/>
          <a:lstStyle/>
          <a:p>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Part 1.  Patient locations</a:t>
            </a:r>
            <a:endParaRPr lang="en-US" dirty="0"/>
          </a:p>
        </p:txBody>
      </p:sp>
      <p:sp>
        <p:nvSpPr>
          <p:cNvPr id="3" name="Content Placeholder 2">
            <a:extLst>
              <a:ext uri="{FF2B5EF4-FFF2-40B4-BE49-F238E27FC236}">
                <a16:creationId xmlns:a16="http://schemas.microsoft.com/office/drawing/2014/main" id="{09469CD7-144B-4143-AA70-A44C06749E85}"/>
              </a:ext>
            </a:extLst>
          </p:cNvPr>
          <p:cNvSpPr>
            <a:spLocks noGrp="1"/>
          </p:cNvSpPr>
          <p:nvPr>
            <p:ph idx="1"/>
          </p:nvPr>
        </p:nvSpPr>
        <p:spPr>
          <a:xfrm>
            <a:off x="581193" y="2340864"/>
            <a:ext cx="5514808" cy="3634486"/>
          </a:xfrm>
        </p:spPr>
        <p:txBody>
          <a:bodyPr>
            <a:normAutofit fontScale="925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Enter the following locations and values for the columns “Location”, “Code”, “Department”, “Institution”, and “Location type”.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Neurology				neuro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med		</a:t>
            </a:r>
            <a:r>
              <a:rPr lang="en-US" sz="1800" dirty="0" err="1">
                <a:effectLst/>
                <a:latin typeface="Arial" panose="020B0604020202020204" pitchFamily="34" charset="0"/>
                <a:ea typeface="Times New Roman" panose="02020603050405020304" pitchFamily="18" charset="0"/>
              </a:rPr>
              <a:t>inx</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Cardiac Surgery		</a:t>
            </a:r>
            <a:r>
              <a:rPr lang="en-US" sz="1800" dirty="0" err="1">
                <a:effectLst/>
                <a:latin typeface="Arial" panose="020B0604020202020204" pitchFamily="34" charset="0"/>
                <a:ea typeface="Times New Roman" panose="02020603050405020304" pitchFamily="18" charset="0"/>
              </a:rPr>
              <a:t>csurg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sur		</a:t>
            </a:r>
            <a:r>
              <a:rPr lang="en-US" sz="1800" dirty="0" err="1">
                <a:effectLst/>
                <a:latin typeface="Arial" panose="020B0604020202020204" pitchFamily="34" charset="0"/>
                <a:ea typeface="Times New Roman" panose="02020603050405020304" pitchFamily="18" charset="0"/>
              </a:rPr>
              <a:t>inx</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Neonatal ICU			</a:t>
            </a:r>
            <a:r>
              <a:rPr lang="en-US" sz="1800" dirty="0" err="1">
                <a:effectLst/>
                <a:latin typeface="Arial" panose="020B0604020202020204" pitchFamily="34" charset="0"/>
                <a:ea typeface="Times New Roman" panose="02020603050405020304" pitchFamily="18" charset="0"/>
              </a:rPr>
              <a:t>nicu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neo		</a:t>
            </a:r>
            <a:r>
              <a:rPr lang="en-US" sz="1800" dirty="0" err="1">
                <a:effectLst/>
                <a:latin typeface="Arial" panose="020B0604020202020204" pitchFamily="34" charset="0"/>
                <a:ea typeface="Times New Roman" panose="02020603050405020304" pitchFamily="18" charset="0"/>
              </a:rPr>
              <a:t>icu</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Diabetes clinic		</a:t>
            </a:r>
            <a:r>
              <a:rPr lang="en-US" sz="1800" dirty="0" err="1">
                <a:effectLst/>
                <a:latin typeface="Arial" panose="020B0604020202020204" pitchFamily="34" charset="0"/>
                <a:ea typeface="Times New Roman" panose="02020603050405020304" pitchFamily="18" charset="0"/>
              </a:rPr>
              <a:t>diab</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wth</a:t>
            </a:r>
            <a:r>
              <a:rPr lang="en-US" sz="1800" dirty="0">
                <a:effectLst/>
                <a:latin typeface="Arial" panose="020B0604020202020204" pitchFamily="34" charset="0"/>
                <a:ea typeface="Times New Roman" panose="02020603050405020304" pitchFamily="18" charset="0"/>
              </a:rPr>
              <a:t>		med		out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Health Center #5	hc5		</a:t>
            </a:r>
            <a:r>
              <a:rPr lang="en-US" sz="1800" dirty="0" err="1">
                <a:effectLst/>
                <a:latin typeface="Arial" panose="020B0604020202020204" pitchFamily="34" charset="0"/>
                <a:ea typeface="Times New Roman" panose="02020603050405020304" pitchFamily="18" charset="0"/>
              </a:rPr>
              <a:t>oth</a:t>
            </a:r>
            <a:r>
              <a:rPr lang="en-US" sz="1800" dirty="0">
                <a:effectLst/>
                <a:latin typeface="Arial" panose="020B0604020202020204" pitchFamily="34" charset="0"/>
                <a:ea typeface="Times New Roman" panose="02020603050405020304" pitchFamily="18" charset="0"/>
              </a:rPr>
              <a:t>		out		out</a:t>
            </a:r>
            <a:endParaRPr lang="en-US" sz="18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CC6673D-D2CC-4FD2-8DD1-29CA77361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02" y="2340864"/>
            <a:ext cx="5230279"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41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CEFE-7F2D-4F56-8A5A-3244A6AD0B5E}"/>
              </a:ext>
            </a:extLst>
          </p:cNvPr>
          <p:cNvSpPr>
            <a:spLocks noGrp="1"/>
          </p:cNvSpPr>
          <p:nvPr>
            <p:ph type="title"/>
          </p:nvPr>
        </p:nvSpPr>
        <p:spPr/>
        <p:txBody>
          <a:bodyPr/>
          <a:lstStyle/>
          <a:p>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Part 1.  Patient locations</a:t>
            </a:r>
            <a:endParaRPr lang="en-US" dirty="0"/>
          </a:p>
        </p:txBody>
      </p:sp>
      <p:sp>
        <p:nvSpPr>
          <p:cNvPr id="3" name="Content Placeholder 2">
            <a:extLst>
              <a:ext uri="{FF2B5EF4-FFF2-40B4-BE49-F238E27FC236}">
                <a16:creationId xmlns:a16="http://schemas.microsoft.com/office/drawing/2014/main" id="{09469CD7-144B-4143-AA70-A44C06749E85}"/>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“med” = medicine, “sur” = surgery, “</a:t>
            </a:r>
            <a:r>
              <a:rPr lang="en-US" sz="1800" dirty="0" err="1">
                <a:effectLst/>
                <a:latin typeface="Arial" panose="020B0604020202020204" pitchFamily="34" charset="0"/>
                <a:ea typeface="Times New Roman" panose="02020603050405020304" pitchFamily="18" charset="0"/>
              </a:rPr>
              <a:t>inx</a:t>
            </a:r>
            <a:r>
              <a:rPr lang="en-US" sz="1800" dirty="0">
                <a:effectLst/>
                <a:latin typeface="Arial" panose="020B0604020202020204" pitchFamily="34" charset="0"/>
                <a:ea typeface="Times New Roman" panose="02020603050405020304" pitchFamily="18" charset="0"/>
              </a:rPr>
              <a:t>” = Inpatient (non-ICU), ICU = </a:t>
            </a:r>
            <a:r>
              <a:rPr lang="en-US" sz="1800" dirty="0" err="1">
                <a:effectLst/>
                <a:latin typeface="Arial" panose="020B0604020202020204" pitchFamily="34" charset="0"/>
                <a:ea typeface="Times New Roman" panose="02020603050405020304" pitchFamily="18" charset="0"/>
              </a:rPr>
              <a:t>intensitve</a:t>
            </a:r>
            <a:r>
              <a:rPr lang="en-US" sz="1800" dirty="0">
                <a:effectLst/>
                <a:latin typeface="Arial" panose="020B0604020202020204" pitchFamily="34" charset="0"/>
                <a:ea typeface="Times New Roman" panose="02020603050405020304" pitchFamily="18" charset="0"/>
              </a:rPr>
              <a:t> care unit, “out” = outpatient.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026" name="Picture 2">
            <a:extLst>
              <a:ext uri="{FF2B5EF4-FFF2-40B4-BE49-F238E27FC236}">
                <a16:creationId xmlns:a16="http://schemas.microsoft.com/office/drawing/2014/main" id="{5CC6673D-D2CC-4FD2-8DD1-29CA77361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02" y="2340864"/>
            <a:ext cx="5230279"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30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CEFE-7F2D-4F56-8A5A-3244A6AD0B5E}"/>
              </a:ext>
            </a:extLst>
          </p:cNvPr>
          <p:cNvSpPr>
            <a:spLocks noGrp="1"/>
          </p:cNvSpPr>
          <p:nvPr>
            <p:ph type="title"/>
          </p:nvPr>
        </p:nvSpPr>
        <p:spPr/>
        <p:txBody>
          <a:bodyPr/>
          <a:lstStyle/>
          <a:p>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Part 1.  Patient locations</a:t>
            </a:r>
            <a:endParaRPr lang="en-US" dirty="0"/>
          </a:p>
        </p:txBody>
      </p:sp>
      <p:sp>
        <p:nvSpPr>
          <p:cNvPr id="3" name="Content Placeholder 2">
            <a:extLst>
              <a:ext uri="{FF2B5EF4-FFF2-40B4-BE49-F238E27FC236}">
                <a16:creationId xmlns:a16="http://schemas.microsoft.com/office/drawing/2014/main" id="{09469CD7-144B-4143-AA70-A44C06749E85}"/>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8.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WHONET location configuration.  Indicate the locations from which you obtain your samples.</a:t>
            </a:r>
            <a:endParaRPr lang="en-US" sz="18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CC6673D-D2CC-4FD2-8DD1-29CA77361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02" y="2340864"/>
            <a:ext cx="5230279"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08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CEFE-7F2D-4F56-8A5A-3244A6AD0B5E}"/>
              </a:ext>
            </a:extLst>
          </p:cNvPr>
          <p:cNvSpPr>
            <a:spLocks noGrp="1"/>
          </p:cNvSpPr>
          <p:nvPr>
            <p:ph type="title"/>
          </p:nvPr>
        </p:nvSpPr>
        <p:spPr/>
        <p:txBody>
          <a:bodyPr/>
          <a:lstStyle/>
          <a:p>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Part 1.  Patient locations</a:t>
            </a:r>
            <a:endParaRPr lang="en-US" dirty="0"/>
          </a:p>
        </p:txBody>
      </p:sp>
      <p:sp>
        <p:nvSpPr>
          <p:cNvPr id="3" name="Content Placeholder 2">
            <a:extLst>
              <a:ext uri="{FF2B5EF4-FFF2-40B4-BE49-F238E27FC236}">
                <a16:creationId xmlns:a16="http://schemas.microsoft.com/office/drawing/2014/main" id="{09469CD7-144B-4143-AA70-A44C06749E85}"/>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Figure 8.  </a:t>
            </a: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endParaRPr lang="en-US" sz="1800" dirty="0">
              <a:latin typeface="Arial" panose="020B0604020202020204" pitchFamily="34"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You can use the “Edit” buttons to change the list of institutions and departments to match the needs of your institution.  When you finish the configuration of your locations, click on “OK” to return to the main configuration screen.</a:t>
            </a:r>
            <a:endParaRPr lang="en-US" sz="18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5CC6673D-D2CC-4FD2-8DD1-29CA77361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02" y="2340864"/>
            <a:ext cx="5230279"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39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1585</TotalTime>
  <Words>378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Franklin Gothic Book</vt:lpstr>
      <vt:lpstr>Franklin Gothic Demi</vt:lpstr>
      <vt:lpstr>Times New Roman</vt:lpstr>
      <vt:lpstr>Wingdings 2</vt:lpstr>
      <vt:lpstr>DividendVTI</vt:lpstr>
      <vt:lpstr>WHONET laboratory database software</vt:lpstr>
      <vt:lpstr> Part 1.  Patient locations</vt:lpstr>
      <vt:lpstr> Part 1.  Patient locations</vt:lpstr>
      <vt:lpstr> Part 1.  Patient locations</vt:lpstr>
      <vt:lpstr> Part 1.  Patient locations</vt:lpstr>
      <vt:lpstr> Part 1.  Patient locations</vt:lpstr>
      <vt:lpstr> Part 1.  Patient locations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89</cp:revision>
  <dcterms:created xsi:type="dcterms:W3CDTF">2022-05-03T12:07:18Z</dcterms:created>
  <dcterms:modified xsi:type="dcterms:W3CDTF">2022-08-21T15:38:14Z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