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274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9" r:id="rId29"/>
    <p:sldId id="330" r:id="rId30"/>
    <p:sldId id="323" r:id="rId31"/>
    <p:sldId id="324" r:id="rId32"/>
    <p:sldId id="325" r:id="rId33"/>
    <p:sldId id="326" r:id="rId34"/>
    <p:sldId id="327" r:id="rId35"/>
    <p:sldId id="328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96" y="9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8/21/2022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66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WHONET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laboratory database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WHO Collaborating </a:t>
            </a:r>
            <a:r>
              <a:rPr lang="en-US" sz="1800" dirty="0" err="1">
                <a:solidFill>
                  <a:schemeClr val="bg1"/>
                </a:solidFill>
              </a:rPr>
              <a:t>centre</a:t>
            </a:r>
            <a:r>
              <a:rPr lang="en-US" sz="1800" dirty="0">
                <a:solidFill>
                  <a:schemeClr val="bg1"/>
                </a:solidFill>
              </a:rPr>
              <a:t> for surveillance of antimicrobial resistance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antibiotic list and panel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677136" cy="36344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corresponding test code for the ceftriaxone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done by CLSI (formerly NCCLS) methods would be CRO_NE.  After making these selections, you should have the following.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CDE96-D275-4604-890B-0D53E397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12" y="2306687"/>
            <a:ext cx="5368366" cy="38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18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677136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3.  Antibiotic configuration screen.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Select from the list of antibiotics shown to the left of the screen.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antibiotic tests used in your laboratory appear to the right of the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CDE96-D275-4604-890B-0D53E397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12" y="2306687"/>
            <a:ext cx="5368366" cy="38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97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677136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you would like to change the sequence of antibiotics, you can use the “Move up” and “Move down” options.  Or you can use the left arrow button “&lt;–“ to remove a drug from the list.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CDE96-D275-4604-890B-0D53E397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12" y="2306687"/>
            <a:ext cx="5368366" cy="38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51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677136" cy="36344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you complete the above steps, it is possible for you to proceed directly with data entry if you would like.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are, however, a number of additional features described in Parts 3 through 6 which may be useful.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CDE96-D275-4604-890B-0D53E397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12" y="2306687"/>
            <a:ext cx="5368366" cy="38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34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6008793" cy="3634486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following steps are not required, but may be useful to you.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breakpoints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you select antibiotic tests, WHONET automatically sets up the correct official breakpoints according to the reference body that you indicate.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most cases, there will be no need for you to change these yourself.  However, if there are no official breakpoints for the antibiotic that you selected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you disagree with the breakpoints used by WHONET, then you may wish to make some manual modifications.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CD6EF9-DCA4-4699-BE0E-FD82EE06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42" y="2340864"/>
            <a:ext cx="4763820" cy="40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4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36344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Accurate breakpoints are essential if you are entering quantitative test measurements into WHONET (for example, disk diffusion zone diameters or MIC/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values). 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the other hand, if you will only be entering test interpretations (“resistant”, “intermediate”, or “susceptible”), then WHONET does not use the breakpoint values. </a:t>
            </a: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WHONET does not require the use of test measurements, but for good quality microbiological testing and the most valuable analyses, it is strongly recommended.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CD6EF9-DCA4-4699-BE0E-FD82EE06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42" y="2340864"/>
            <a:ext cx="4763820" cy="40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59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tutorial, we will not change any of the default breakpoints, but to see the values suggested by WHONET, click on “Breakpoints”.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CD6EF9-DCA4-4699-BE0E-FD82EE06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42" y="2340864"/>
            <a:ext cx="4763820" cy="40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618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4.  Antibiotic breakpoint configuration.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can then view any of the disk diffusion or MIC/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breakpoints.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WHONET distinguishes between “General” breakpoints used for most bacterial species and “Species-specific” breakpoints for species in which the recommended breakpoint is different.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CD6EF9-DCA4-4699-BE0E-FD82EE06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42" y="2340864"/>
            <a:ext cx="4763820" cy="40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4.  Antibiotic breakpoint configuration.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reviewing the breakpoints, select “OK”, “OK” to return to the antibiotic configuration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CD6EF9-DCA4-4699-BE0E-FD82EE06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42" y="2340864"/>
            <a:ext cx="4763820" cy="40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8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4.  Antibiotic breakpoint configuration.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reviewing the breakpoints, select “OK”, “OK” to return to the antibiotic configuration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CD6EF9-DCA4-4699-BE0E-FD82EE06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42" y="2340864"/>
            <a:ext cx="4763820" cy="40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60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514808" cy="36344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only part of laboratory configuration which is required is indicating which antimicrobials you are testing in your laboratory. 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do this, click on “Antibiotics” to get the following screen.  You will see a long list of antibiotics to your left – this is the WHONET list. 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the right is the list of antibiotic tests used in your laboratory.  At the beginning this list is empty.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78C7DC-4385-4B4D-94D4-C2D021AD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97" y="2119478"/>
            <a:ext cx="5677137" cy="406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35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5.  General and species-specific antibiotic breakpoints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836B3C9-85AD-48A0-A7AD-8F86155D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23" y="2672342"/>
            <a:ext cx="5334000" cy="370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28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5.  General and species-specific antibiotic breakpoints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1188958-ADCC-49F5-9BD5-FBCFBC5D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41" y="2460737"/>
            <a:ext cx="5468503" cy="39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4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panels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you will enter results manually into WHONET, it would be useful to the data entry person if you indicate which antibiotics are tested for which organism groups.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example for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S. aureus,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software should request results from drugs used in Gram-positive infections, while for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E. coli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urine samples, a different set of antimicrobials would be appropriate.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DFE572-D729-46B6-A9D6-F312B772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2462869"/>
            <a:ext cx="5328746" cy="39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31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36344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panels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the Antibiotic configuration screen, click on “Panels”.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will see all of the antibiotics that you have selected in the rows, and a list of various organism groupings in the columns.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Place a check mark to indicate which drugs are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usually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tested for each organism.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DFE572-D729-46B6-A9D6-F312B772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2462869"/>
            <a:ext cx="5328746" cy="39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937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41441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panels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this tutorial, put check marks for the following organisms and antibiotics.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“Staphylococcus”: 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cefoxitin,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erythromycin,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penicillin,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trimethoprim/ sulfamethoxazole, and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vancomycin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DFE572-D729-46B6-A9D6-F312B772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2462869"/>
            <a:ext cx="5328746" cy="39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970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41441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panels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this tutorial, put check marks for the following organisms and antibiotics.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“S. pneumoniae”: 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erythromycin,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trimethoprim/ sulfamethoxazole,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vancomycin,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penicillin-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ceftiaxone-Etest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DFE572-D729-46B6-A9D6-F312B772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2462869"/>
            <a:ext cx="5328746" cy="39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158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41441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panels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this tutorial, put check marks for the following organisms and antibiotics.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“Gram-negative”. 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ampicillin,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ceftriaxone,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ciprofloxacin,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gentamicin,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imipenem, and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trimethoprim/sulfamethoxazole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DFE572-D729-46B6-A9D6-F312B772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2462869"/>
            <a:ext cx="5328746" cy="39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761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41441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panels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there is a drug that you test infrequently, for example imipenem for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E. coli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isolates, there is no need to include it in the panel.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user will be able to enter results for either “panel” antibiotics or “all antibiotics” at the time of data entry.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DFE572-D729-46B6-A9D6-F312B772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2462869"/>
            <a:ext cx="5328746" cy="39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85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41441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6.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panel configuration.  Indicate which antibiotics you test for each organism group.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DFE572-D729-46B6-A9D6-F312B772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2462869"/>
            <a:ext cx="5328746" cy="39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489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414415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resistance profiles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feature is used in the data analysis option called “Resistance profiles”.  In this analysis bacteria are classified according to their multi-resistance phenotype.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a very valuable analysis for infection control staff when searching for outbreaks of multi-resistant organisms in the hospital setting.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DFE572-D729-46B6-A9D6-F312B772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2462869"/>
            <a:ext cx="5328746" cy="39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95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715214"/>
            <a:ext cx="5677136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indicate the tests that you are using, you should indicate three things: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1. the reference guidelines (for example CLSI, SFM, DIN,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etc.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2. the test method (disk, MIC, or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); and 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3. the name of the antibiotic and, for disk diffusion testing, the disk potency.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78C7DC-4385-4B4D-94D4-C2D021AD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47" y="2083382"/>
            <a:ext cx="5677137" cy="406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4144154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resistance profiles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and interpretation of this feature is described in the tutorial Data Analysis 2.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1DFE572-D729-46B6-A9D6-F312B772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2462869"/>
            <a:ext cx="5328746" cy="39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029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41441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resistance profile configuration.  Indicate the drugs to be used in the study of multi-resistance patterns.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part of laboratory configuration, you can indicate which drugs should be used to construct the resistant profile.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D870A5A-D71A-4E92-A8A5-19C2426B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86" y="2947825"/>
            <a:ext cx="4756423" cy="350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86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123B-CA95-4D07-B9DD-BBC239BB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2.  Configuring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1E8-6D30-4CF3-AB2D-9F024AEC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7120"/>
            <a:ext cx="6008793" cy="41441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Antibiotic resistance profile configuration.  Indicate the drugs to be used in the study of multi-resistance patterns.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part of laboratory configuration, you can indicate which drugs should be used to construct the resistant profile.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91BB5D3-AE25-424B-9ACB-173726B5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15" y="2887827"/>
            <a:ext cx="5142182" cy="35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82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32AB-A593-487A-A84A-0BB80094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89D817-ADB7-401F-AB20-D3824E6B2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" r="-2" b="2149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48EC-CD85-41DC-9FDA-A79E7E26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340864"/>
            <a:ext cx="5269977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On behalf of the WHONET Team, thank you for learning about the WHONET &amp; </a:t>
            </a:r>
            <a:r>
              <a:rPr lang="en-US" err="1"/>
              <a:t>BacLink</a:t>
            </a:r>
            <a:r>
              <a:rPr lang="en-US"/>
              <a:t> Software!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4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31786"/>
            <a:ext cx="5677136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tutorial, indicate that the method is CLSI, and you will choose a few drugs tested by disk diffusion and a few tested by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select an antibiotic, double-click on the antibiotic to move it to the right side of the screen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single-click on the antibiotic and hit the “–&gt;” button.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78C7DC-4385-4B4D-94D4-C2D021AD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47" y="2083382"/>
            <a:ext cx="5677137" cy="406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1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677136" cy="3634486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Find the following antibiotics, and move them to the right side of the screen.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Disk diffusion, ampicillin 10ug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 diffusion, cefoxitin 30ug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Disk diffusion, ceftriaxone 30ug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Disk diffusion, ciprofloxacin 5ug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 diffusion, erythromycin 15ug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 diffusion, gentamicin 10ug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 diffusion, imipenem, 10ug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Disk diffusion, penicillin G 10units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 diffusion, trimethoprim/sulfamethoxazole 1.25ug/23.75ug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Disk diffusion, vancomycin, 30ug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78C7DC-4385-4B4D-94D4-C2D021AD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47" y="2083382"/>
            <a:ext cx="5677137" cy="406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8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677136" cy="3634486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Find the following antibiotics, and move them to the right side of the screen.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Disk diffusion, ampicillin 10ug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 diffusion, cefoxitin 30ug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Disk diffusion, ceftriaxone 30ug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Disk diffusion, ciprofloxacin 5ug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 diffusion, erythromycin 15ug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 diffusion, gentamicin 10ug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 diffusion, imipenem, 10ug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Disk diffusion, penicillin G 10units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Disk diffusion, trimethoprim/sulfamethoxazole 1.25ug/23.75ug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Disk diffusion, vancomycin, 30ug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CDE96-D275-4604-890B-0D53E397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12" y="2306687"/>
            <a:ext cx="5368366" cy="38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9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677136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WHONET assigns a code to each antibiotic test, for example AMP_ND10 indicates a test of ampicillin (“AMP”) by CLSI (“N”, formerly NCCLS) methods by disk diffusion (“D”) with a 10ug disk (“10”).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CDE96-D275-4604-890B-0D53E397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12" y="2306687"/>
            <a:ext cx="5368366" cy="38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9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677136" cy="363448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Now enter a few drugs tested by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 Click on the option labeled “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and select the following drugs.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Since the disk potency is not relevant for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it does not matter which ”ceftriaxone” you select from the WHONET list.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Etest, ceftiaxone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da-DK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Etest, penicillin 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vancomycin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CDE96-D275-4604-890B-0D53E397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12" y="2306687"/>
            <a:ext cx="5368366" cy="38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22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4514-3335-4AEC-9EB8-1F4F84A2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1.  Selecting your antibiotics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EE2A-807F-4D92-B762-4FE69761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677136" cy="36344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corresponding test code for the ceftriaxone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Etest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done by CLSI (formerly NCCLS) methods would be CRO_NE.  After making these selections, you should have the following.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8CDE96-D275-4604-890B-0D53E397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12" y="2306687"/>
            <a:ext cx="5368366" cy="38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6087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{E20F6FE4-1967-406C-97E3-A012DDBA97BF}tf67061901_win32</Template>
  <TotalTime>1614</TotalTime>
  <Words>1713</Words>
  <Application>Microsoft Office PowerPoint</Application>
  <PresentationFormat>Widescreen</PresentationFormat>
  <Paragraphs>171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Franklin Gothic Book</vt:lpstr>
      <vt:lpstr>Franklin Gothic Demi</vt:lpstr>
      <vt:lpstr>Times New Roman</vt:lpstr>
      <vt:lpstr>Wingdings 2</vt:lpstr>
      <vt:lpstr>DividendVTI</vt:lpstr>
      <vt:lpstr>WHONET laboratory database software</vt:lpstr>
      <vt:lpstr> Part 1.  Selecting your antibiotics</vt:lpstr>
      <vt:lpstr> Part 1.  Selecting your antibiotics</vt:lpstr>
      <vt:lpstr> Part 1.  Selecting your antibiotics</vt:lpstr>
      <vt:lpstr> Part 1.  Selecting your antibiotics</vt:lpstr>
      <vt:lpstr> Part 1.  Selecting your antibiotics</vt:lpstr>
      <vt:lpstr> Part 1.  Selecting your antibiotics</vt:lpstr>
      <vt:lpstr> Part 1.  Selecting your antibiotics</vt:lpstr>
      <vt:lpstr> Part 1.  Selecting your antibiotics</vt:lpstr>
      <vt:lpstr> Part 1.  Selecting your antibiotics</vt:lpstr>
      <vt:lpstr> Part 1.  Selecting your antibiotics</vt:lpstr>
      <vt:lpstr> Part 1.  Selecting your antibiotics</vt:lpstr>
      <vt:lpstr> Part 1.  Selecting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Part 2.  Configuring your antibiotics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WHONET 2022 laboratory database software</dc:title>
  <dc:creator>Peters, Robert F.</dc:creator>
  <cp:lastModifiedBy>Peters, Robert F.</cp:lastModifiedBy>
  <cp:revision>93</cp:revision>
  <dcterms:created xsi:type="dcterms:W3CDTF">2022-05-03T12:07:18Z</dcterms:created>
  <dcterms:modified xsi:type="dcterms:W3CDTF">2022-08-21T15:18:06Z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