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9" r:id="rId30"/>
    <p:sldId id="325" r:id="rId31"/>
    <p:sldId id="326" r:id="rId32"/>
    <p:sldId id="327" r:id="rId33"/>
    <p:sldId id="328" r:id="rId34"/>
    <p:sldId id="330" r:id="rId35"/>
    <p:sldId id="331" r:id="rId36"/>
    <p:sldId id="332" r:id="rId37"/>
    <p:sldId id="335" r:id="rId38"/>
    <p:sldId id="334" r:id="rId39"/>
    <p:sldId id="336" r:id="rId40"/>
    <p:sldId id="337" r:id="rId41"/>
    <p:sldId id="338" r:id="rId42"/>
    <p:sldId id="339" r:id="rId43"/>
    <p:sldId id="30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100" d="100"/>
          <a:sy n="100" d="100"/>
        </p:scale>
        <p:origin x="72" y="4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3047" y="10"/>
            <a:ext cx="12191999" cy="6857990"/>
          </a:xfrm>
          <a:prstGeom prst="rect">
            <a:avLst/>
          </a:prstGeom>
        </p:spPr>
      </p:pic>
      <p:sp>
        <p:nvSpPr>
          <p:cNvPr id="47" name="Rectangle 4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a:solidFill>
                  <a:schemeClr val="bg1"/>
                </a:solidFill>
              </a:rPr>
              <a:t>WHONET</a:t>
            </a:r>
            <a:br>
              <a:rPr lang="en-US" dirty="0">
                <a:solidFill>
                  <a:schemeClr val="bg1"/>
                </a:solidFill>
              </a:rPr>
            </a:br>
            <a:r>
              <a:rPr lang="en-US" dirty="0">
                <a:solidFill>
                  <a:schemeClr val="bg1"/>
                </a:solidFill>
              </a:rPr>
              <a:t>laboratory database software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WHO Collaborating </a:t>
            </a:r>
            <a:r>
              <a:rPr lang="en-US" sz="1800" dirty="0" err="1">
                <a:solidFill>
                  <a:schemeClr val="bg1"/>
                </a:solidFill>
              </a:rPr>
              <a:t>centre</a:t>
            </a:r>
            <a:r>
              <a:rPr lang="en-US" sz="1800" dirty="0">
                <a:solidFill>
                  <a:schemeClr val="bg1"/>
                </a:solidFill>
              </a:rPr>
              <a:t> for surveillance of antimicrobial resistance</a:t>
            </a:r>
          </a:p>
          <a:p>
            <a:pPr algn="ctr"/>
            <a:endParaRPr lang="en-US" sz="1800" dirty="0">
              <a:solidFill>
                <a:schemeClr val="bg1"/>
              </a:solidFill>
            </a:endParaRPr>
          </a:p>
          <a:p>
            <a:pPr algn="ctr"/>
            <a:r>
              <a:rPr lang="en-US" sz="1800">
                <a:solidFill>
                  <a:schemeClr val="bg1"/>
                </a:solidFill>
              </a:rPr>
              <a:t>Laboratory configuration: </a:t>
            </a:r>
            <a:r>
              <a:rPr lang="en-US" sz="1800" dirty="0">
                <a:solidFill>
                  <a:schemeClr val="bg1"/>
                </a:solidFill>
              </a:rPr>
              <a:t>introduction</a:t>
            </a:r>
          </a:p>
        </p:txBody>
      </p:sp>
      <p:cxnSp>
        <p:nvCxnSpPr>
          <p:cNvPr id="49" name="Straight Connector 4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0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D9D2-B267-426A-AD8E-C0F3869CF9DA}"/>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Selecting your antibiotics</a:t>
            </a:r>
            <a:endParaRPr lang="en-US" dirty="0"/>
          </a:p>
        </p:txBody>
      </p:sp>
      <p:sp>
        <p:nvSpPr>
          <p:cNvPr id="3" name="Content Placeholder 2">
            <a:extLst>
              <a:ext uri="{FF2B5EF4-FFF2-40B4-BE49-F238E27FC236}">
                <a16:creationId xmlns:a16="http://schemas.microsoft.com/office/drawing/2014/main" id="{BE0BC884-E0DB-4A9E-9630-D405F46BD7CC}"/>
              </a:ext>
            </a:extLst>
          </p:cNvPr>
          <p:cNvSpPr>
            <a:spLocks noGrp="1"/>
          </p:cNvSpPr>
          <p:nvPr>
            <p:ph idx="1"/>
          </p:nvPr>
        </p:nvSpPr>
        <p:spPr>
          <a:xfrm>
            <a:off x="581193" y="2340864"/>
            <a:ext cx="5235408" cy="3634486"/>
          </a:xfrm>
        </p:spPr>
        <p:txBody>
          <a:bodyPr>
            <a:normAutofit fontScale="700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Find the following antibiotics, and move them to the right side of the screen.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Disk diffusion, ampicillin 10ug</a:t>
            </a:r>
            <a:endParaRPr lang="en-US" sz="1800" dirty="0">
              <a:effectLst/>
              <a:latin typeface="Times New Roman" panose="02020603050405020304" pitchFamily="18" charset="0"/>
              <a:ea typeface="Times New Roman" panose="02020603050405020304" pitchFamily="18" charset="0"/>
            </a:endParaRPr>
          </a:p>
          <a:p>
            <a:pPr marL="22860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Disk diffusion, cefoxitin 30ug</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Disk diffusion, ceftriaxone 30ug</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Disk diffusion, ciprofloxacin 5ug</a:t>
            </a:r>
            <a:endParaRPr lang="en-US" sz="1800" dirty="0">
              <a:effectLst/>
              <a:latin typeface="Times New Roman" panose="02020603050405020304" pitchFamily="18" charset="0"/>
              <a:ea typeface="Times New Roman" panose="02020603050405020304" pitchFamily="18" charset="0"/>
            </a:endParaRPr>
          </a:p>
          <a:p>
            <a:pPr marL="22860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Disk diffusion, erythromycin 15ug</a:t>
            </a:r>
            <a:endParaRPr lang="en-US" sz="1800" dirty="0">
              <a:effectLst/>
              <a:latin typeface="Times New Roman" panose="02020603050405020304" pitchFamily="18" charset="0"/>
              <a:ea typeface="Times New Roman" panose="02020603050405020304" pitchFamily="18" charset="0"/>
            </a:endParaRPr>
          </a:p>
          <a:p>
            <a:pPr marL="22860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Disk diffusion, gentamicin 10ug</a:t>
            </a:r>
            <a:endParaRPr lang="en-US" sz="1800" dirty="0">
              <a:effectLst/>
              <a:latin typeface="Times New Roman" panose="02020603050405020304" pitchFamily="18" charset="0"/>
              <a:ea typeface="Times New Roman" panose="02020603050405020304" pitchFamily="18" charset="0"/>
            </a:endParaRPr>
          </a:p>
          <a:p>
            <a:pPr marL="22860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Disk diffusion, imipenem, 10ug</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Disk diffusion, penicillin G 10units</a:t>
            </a:r>
            <a:endParaRPr lang="en-US" sz="1800" dirty="0">
              <a:effectLst/>
              <a:latin typeface="Times New Roman" panose="02020603050405020304" pitchFamily="18" charset="0"/>
              <a:ea typeface="Times New Roman" panose="02020603050405020304" pitchFamily="18" charset="0"/>
            </a:endParaRPr>
          </a:p>
          <a:p>
            <a:pPr marL="22860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Disk diffusion, trimethoprim/sulfamethoxazole 1.25ug/23.75ug</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Disk diffusion, vancomycin, 30ug</a:t>
            </a:r>
            <a:endParaRPr lang="en-US" sz="1800" dirty="0">
              <a:effectLst/>
              <a:latin typeface="Times New Roman" panose="02020603050405020304" pitchFamily="18" charset="0"/>
              <a:ea typeface="Times New Roman" panose="02020603050405020304" pitchFamily="18" charset="0"/>
            </a:endParaRPr>
          </a:p>
          <a:p>
            <a:pPr marL="22860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WHONET assigns a code to each antibiotic test, for example AMP_ND10 indicates a test of ampicillin (“AMP”) by CLSI (“N”, formerly NCCLS) methods by disk diffusion (“D”) with a 10ug disk (“10”).</a:t>
            </a:r>
            <a:endParaRPr lang="en-US" sz="1800" dirty="0">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4DBAEB7D-E69F-4C9C-972F-47E90D852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149475"/>
            <a:ext cx="5591267" cy="400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98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D9D2-B267-426A-AD8E-C0F3869CF9DA}"/>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Selecting your antibiotics</a:t>
            </a:r>
            <a:endParaRPr lang="en-US" dirty="0"/>
          </a:p>
        </p:txBody>
      </p:sp>
      <p:sp>
        <p:nvSpPr>
          <p:cNvPr id="3" name="Content Placeholder 2">
            <a:extLst>
              <a:ext uri="{FF2B5EF4-FFF2-40B4-BE49-F238E27FC236}">
                <a16:creationId xmlns:a16="http://schemas.microsoft.com/office/drawing/2014/main" id="{BE0BC884-E0DB-4A9E-9630-D405F46BD7CC}"/>
              </a:ext>
            </a:extLst>
          </p:cNvPr>
          <p:cNvSpPr>
            <a:spLocks noGrp="1"/>
          </p:cNvSpPr>
          <p:nvPr>
            <p:ph idx="1"/>
          </p:nvPr>
        </p:nvSpPr>
        <p:spPr>
          <a:xfrm>
            <a:off x="581193" y="2340864"/>
            <a:ext cx="5235408" cy="3634486"/>
          </a:xfrm>
        </p:spPr>
        <p:txBody>
          <a:bodyPr>
            <a:normAutofit fontScale="925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Now enter a few drugs tested by </a:t>
            </a:r>
            <a:r>
              <a:rPr lang="en-US" sz="1800" dirty="0" err="1">
                <a:effectLst/>
                <a:latin typeface="Arial" panose="020B0604020202020204" pitchFamily="34" charset="0"/>
                <a:ea typeface="Times New Roman" panose="02020603050405020304" pitchFamily="18" charset="0"/>
              </a:rPr>
              <a:t>Etest</a:t>
            </a:r>
            <a:r>
              <a:rPr lang="en-US" sz="1800" dirty="0">
                <a:effectLst/>
                <a:latin typeface="Arial" panose="020B0604020202020204" pitchFamily="34" charset="0"/>
                <a:ea typeface="Times New Roman" panose="02020603050405020304" pitchFamily="18" charset="0"/>
              </a:rPr>
              <a:t>.  Click on the option labeled “</a:t>
            </a:r>
            <a:r>
              <a:rPr lang="en-US" sz="1800" dirty="0" err="1">
                <a:effectLst/>
                <a:latin typeface="Arial" panose="020B0604020202020204" pitchFamily="34" charset="0"/>
                <a:ea typeface="Times New Roman" panose="02020603050405020304" pitchFamily="18" charset="0"/>
              </a:rPr>
              <a:t>Etest</a:t>
            </a:r>
            <a:r>
              <a:rPr lang="en-US" sz="1800" dirty="0">
                <a:effectLst/>
                <a:latin typeface="Arial" panose="020B0604020202020204" pitchFamily="34" charset="0"/>
                <a:ea typeface="Times New Roman" panose="02020603050405020304" pitchFamily="18" charset="0"/>
              </a:rPr>
              <a:t>” and select the following drugs.  Since the disk potency is not relevant for </a:t>
            </a:r>
            <a:r>
              <a:rPr lang="en-US" sz="1800" dirty="0" err="1">
                <a:effectLst/>
                <a:latin typeface="Arial" panose="020B0604020202020204" pitchFamily="34" charset="0"/>
                <a:ea typeface="Times New Roman" panose="02020603050405020304" pitchFamily="18" charset="0"/>
              </a:rPr>
              <a:t>Etests</a:t>
            </a:r>
            <a:r>
              <a:rPr lang="en-US" sz="1800" dirty="0">
                <a:effectLst/>
                <a:latin typeface="Arial" panose="020B0604020202020204" pitchFamily="34" charset="0"/>
                <a:ea typeface="Times New Roman" panose="02020603050405020304" pitchFamily="18" charset="0"/>
              </a:rPr>
              <a:t>, it does not matter which ”ceftriaxone” you select from the WHONET list.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r>
              <a:rPr lang="da-DK" sz="1800" dirty="0">
                <a:effectLst/>
                <a:latin typeface="Arial" panose="020B0604020202020204" pitchFamily="34" charset="0"/>
                <a:ea typeface="Times New Roman" panose="02020603050405020304" pitchFamily="18" charset="0"/>
              </a:rPr>
              <a:t>Etest, ceftiaxone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r>
              <a:rPr lang="da-DK" sz="1800" dirty="0">
                <a:effectLst/>
                <a:latin typeface="Arial" panose="020B0604020202020204" pitchFamily="34" charset="0"/>
                <a:ea typeface="Times New Roman" panose="02020603050405020304" pitchFamily="18" charset="0"/>
              </a:rPr>
              <a:t>Etest, penicillin G</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Etest</a:t>
            </a:r>
            <a:r>
              <a:rPr lang="en-US" sz="1800" dirty="0">
                <a:effectLst/>
                <a:latin typeface="Arial" panose="020B0604020202020204" pitchFamily="34" charset="0"/>
                <a:ea typeface="Times New Roman" panose="02020603050405020304" pitchFamily="18" charset="0"/>
              </a:rPr>
              <a:t>, vancomycin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corresponding test code for the ceftriaxone </a:t>
            </a:r>
            <a:r>
              <a:rPr lang="en-US" sz="1800" dirty="0" err="1">
                <a:effectLst/>
                <a:latin typeface="Arial" panose="020B0604020202020204" pitchFamily="34" charset="0"/>
                <a:ea typeface="Times New Roman" panose="02020603050405020304" pitchFamily="18" charset="0"/>
              </a:rPr>
              <a:t>Etest</a:t>
            </a:r>
            <a:r>
              <a:rPr lang="en-US" sz="1800" dirty="0">
                <a:effectLst/>
                <a:latin typeface="Arial" panose="020B0604020202020204" pitchFamily="34" charset="0"/>
                <a:ea typeface="Times New Roman" panose="02020603050405020304" pitchFamily="18" charset="0"/>
              </a:rPr>
              <a:t> done by CLSI (formerly NCCLS) methods would be CRO_NE.  After making these selections, you should have the following.</a:t>
            </a:r>
            <a:endParaRPr lang="en-US" sz="1800" dirty="0">
              <a:effectLst/>
              <a:latin typeface="Times New Roman" panose="02020603050405020304" pitchFamily="18" charset="0"/>
              <a:ea typeface="Times New Roman" panose="02020603050405020304" pitchFamily="18" charset="0"/>
            </a:endParaRPr>
          </a:p>
        </p:txBody>
      </p:sp>
      <p:pic>
        <p:nvPicPr>
          <p:cNvPr id="4098" name="Picture 2">
            <a:extLst>
              <a:ext uri="{FF2B5EF4-FFF2-40B4-BE49-F238E27FC236}">
                <a16:creationId xmlns:a16="http://schemas.microsoft.com/office/drawing/2014/main" id="{099705EB-0E09-433F-AD80-7E6DCBC62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2362644"/>
            <a:ext cx="5721182" cy="410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98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D9D2-B267-426A-AD8E-C0F3869CF9DA}"/>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Selecting your antibiotics</a:t>
            </a:r>
            <a:endParaRPr lang="en-US" dirty="0"/>
          </a:p>
        </p:txBody>
      </p:sp>
      <p:sp>
        <p:nvSpPr>
          <p:cNvPr id="3" name="Content Placeholder 2">
            <a:extLst>
              <a:ext uri="{FF2B5EF4-FFF2-40B4-BE49-F238E27FC236}">
                <a16:creationId xmlns:a16="http://schemas.microsoft.com/office/drawing/2014/main" id="{BE0BC884-E0DB-4A9E-9630-D405F46BD7CC}"/>
              </a:ext>
            </a:extLst>
          </p:cNvPr>
          <p:cNvSpPr>
            <a:spLocks noGrp="1"/>
          </p:cNvSpPr>
          <p:nvPr>
            <p:ph idx="1"/>
          </p:nvPr>
        </p:nvSpPr>
        <p:spPr>
          <a:xfrm>
            <a:off x="581193" y="2340864"/>
            <a:ext cx="5235408" cy="3634486"/>
          </a:xfrm>
        </p:spPr>
        <p:txBody>
          <a:bodyPr>
            <a:normAutofit fontScale="925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3.  Antibiotic configuration screen.  Select from the list of antibiotics shown to the left of the screen.  The antibiotic tests used in your laboratory appear to the right of the screen.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 would like to change the sequence of antibiotics, you can use the “Move up” and “Move down” options.  Or you can use the left arrow button “&lt;–“ to remove a drug from the list.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After you complete the above steps, it is possible for you to proceed directly with data entry if you would like.  There are, however, a number of additional features described in Parts 3 through 6 which may be useful.</a:t>
            </a:r>
            <a:endParaRPr lang="en-US" sz="1800" dirty="0">
              <a:effectLst/>
              <a:latin typeface="Times New Roman" panose="02020603050405020304" pitchFamily="18" charset="0"/>
              <a:ea typeface="Times New Roman" panose="02020603050405020304" pitchFamily="18" charset="0"/>
            </a:endParaRPr>
          </a:p>
        </p:txBody>
      </p:sp>
      <p:pic>
        <p:nvPicPr>
          <p:cNvPr id="4098" name="Picture 2">
            <a:extLst>
              <a:ext uri="{FF2B5EF4-FFF2-40B4-BE49-F238E27FC236}">
                <a16:creationId xmlns:a16="http://schemas.microsoft.com/office/drawing/2014/main" id="{099705EB-0E09-433F-AD80-7E6DCBC62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2362644"/>
            <a:ext cx="5721182" cy="410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18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4F27-0528-4891-94D8-47B85A4490C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  Configuring your antibiotics</a:t>
            </a:r>
            <a:endParaRPr lang="en-US" dirty="0"/>
          </a:p>
        </p:txBody>
      </p:sp>
      <p:sp>
        <p:nvSpPr>
          <p:cNvPr id="3" name="Content Placeholder 2">
            <a:extLst>
              <a:ext uri="{FF2B5EF4-FFF2-40B4-BE49-F238E27FC236}">
                <a16:creationId xmlns:a16="http://schemas.microsoft.com/office/drawing/2014/main" id="{A6628790-18F2-4503-BD72-415DD2C9094A}"/>
              </a:ext>
            </a:extLst>
          </p:cNvPr>
          <p:cNvSpPr>
            <a:spLocks noGrp="1"/>
          </p:cNvSpPr>
          <p:nvPr>
            <p:ph idx="1"/>
          </p:nvPr>
        </p:nvSpPr>
        <p:spPr/>
        <p:txBody>
          <a:bodyPr>
            <a:normAutofit fontScale="925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following steps are not required, but may be useful to you.</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Antibiotic breakpoints</a:t>
            </a:r>
            <a:r>
              <a:rPr lang="en-US" sz="1800" dirty="0">
                <a:effectLst/>
                <a:latin typeface="Arial" panose="020B0604020202020204" pitchFamily="34" charset="0"/>
                <a:ea typeface="Times New Roman" panose="02020603050405020304" pitchFamily="18" charset="0"/>
              </a:rPr>
              <a:t>:  When you select antibiotic tests, WHONET automatically sets up the correct official breakpoints according to the reference body that you indicate.  In most cases, there will be no need for you to change these yourself.  However, if there are no official breakpoints for the antibiotic that you selected </a:t>
            </a:r>
            <a:r>
              <a:rPr lang="en-US" sz="1800" i="1" dirty="0">
                <a:effectLst/>
                <a:latin typeface="Arial" panose="020B0604020202020204" pitchFamily="34" charset="0"/>
                <a:ea typeface="Times New Roman" panose="02020603050405020304" pitchFamily="18" charset="0"/>
              </a:rPr>
              <a:t>or </a:t>
            </a:r>
            <a:r>
              <a:rPr lang="en-US" sz="1800" dirty="0">
                <a:effectLst/>
                <a:latin typeface="Arial" panose="020B0604020202020204" pitchFamily="34" charset="0"/>
                <a:ea typeface="Times New Roman" panose="02020603050405020304" pitchFamily="18" charset="0"/>
              </a:rPr>
              <a:t>if you disagree with the breakpoints used by WHONET, then you may wish to make some manual modifications.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u="sng"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Accurate breakpoints are essential if you are entering quantitative test measurements into WHONET (for example, disk diffusion zone diameters or MIC/</a:t>
            </a:r>
            <a:r>
              <a:rPr lang="en-US" sz="1800" dirty="0" err="1">
                <a:effectLst/>
                <a:latin typeface="Arial" panose="020B0604020202020204" pitchFamily="34" charset="0"/>
                <a:ea typeface="Times New Roman" panose="02020603050405020304" pitchFamily="18" charset="0"/>
              </a:rPr>
              <a:t>Etest</a:t>
            </a:r>
            <a:r>
              <a:rPr lang="en-US" sz="1800" dirty="0">
                <a:effectLst/>
                <a:latin typeface="Arial" panose="020B0604020202020204" pitchFamily="34" charset="0"/>
                <a:ea typeface="Times New Roman" panose="02020603050405020304" pitchFamily="18" charset="0"/>
              </a:rPr>
              <a:t> values).  On the other hand, if you will only be entering test interpretations (“resistant”, “intermediate”, or “susceptible”), then WHONET does not use the breakpoint values.  WHONET does not require the use of test measurements, but for good quality microbiological testing and the most valuable analyses, it is strongly recommended.</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25419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4F27-0528-4891-94D8-47B85A4490C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  Configuring your antibiotics</a:t>
            </a:r>
            <a:endParaRPr lang="en-US" dirty="0"/>
          </a:p>
        </p:txBody>
      </p:sp>
      <p:sp>
        <p:nvSpPr>
          <p:cNvPr id="3" name="Content Placeholder 2">
            <a:extLst>
              <a:ext uri="{FF2B5EF4-FFF2-40B4-BE49-F238E27FC236}">
                <a16:creationId xmlns:a16="http://schemas.microsoft.com/office/drawing/2014/main" id="{A6628790-18F2-4503-BD72-415DD2C9094A}"/>
              </a:ext>
            </a:extLst>
          </p:cNvPr>
          <p:cNvSpPr>
            <a:spLocks noGrp="1"/>
          </p:cNvSpPr>
          <p:nvPr>
            <p:ph idx="1"/>
          </p:nvPr>
        </p:nvSpPr>
        <p:spPr>
          <a:xfrm>
            <a:off x="581192" y="2340864"/>
            <a:ext cx="4838533"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In this tutorial, we will not change any of the default breakpoints, but to see the values suggested by WHONET, click on “Breakpoints”.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5122" name="Picture 2">
            <a:extLst>
              <a:ext uri="{FF2B5EF4-FFF2-40B4-BE49-F238E27FC236}">
                <a16:creationId xmlns:a16="http://schemas.microsoft.com/office/drawing/2014/main" id="{01C7704D-7431-44E5-B12E-43AF11FDF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725" y="2786063"/>
            <a:ext cx="4236400" cy="36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10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4F27-0528-4891-94D8-47B85A4490C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  Configuring your antibiotics</a:t>
            </a:r>
            <a:endParaRPr lang="en-US" dirty="0"/>
          </a:p>
        </p:txBody>
      </p:sp>
      <p:sp>
        <p:nvSpPr>
          <p:cNvPr id="3" name="Content Placeholder 2">
            <a:extLst>
              <a:ext uri="{FF2B5EF4-FFF2-40B4-BE49-F238E27FC236}">
                <a16:creationId xmlns:a16="http://schemas.microsoft.com/office/drawing/2014/main" id="{A6628790-18F2-4503-BD72-415DD2C9094A}"/>
              </a:ext>
            </a:extLst>
          </p:cNvPr>
          <p:cNvSpPr>
            <a:spLocks noGrp="1"/>
          </p:cNvSpPr>
          <p:nvPr>
            <p:ph idx="1"/>
          </p:nvPr>
        </p:nvSpPr>
        <p:spPr>
          <a:xfrm>
            <a:off x="581192" y="2826639"/>
            <a:ext cx="4838533" cy="3634486"/>
          </a:xfrm>
        </p:spPr>
        <p:txBody>
          <a:bodyPr>
            <a:normAutofit fontScale="92500" lnSpcReduction="1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4.  Antibiotic breakpoint configuration.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then view any of the disk diffusion or MIC/</a:t>
            </a:r>
            <a:r>
              <a:rPr lang="en-US" sz="1800" dirty="0" err="1">
                <a:effectLst/>
                <a:latin typeface="Arial" panose="020B0604020202020204" pitchFamily="34" charset="0"/>
                <a:ea typeface="Times New Roman" panose="02020603050405020304" pitchFamily="18" charset="0"/>
              </a:rPr>
              <a:t>Etest</a:t>
            </a:r>
            <a:r>
              <a:rPr lang="en-US" sz="1800" dirty="0">
                <a:effectLst/>
                <a:latin typeface="Arial" panose="020B0604020202020204" pitchFamily="34" charset="0"/>
                <a:ea typeface="Times New Roman" panose="02020603050405020304" pitchFamily="18" charset="0"/>
              </a:rPr>
              <a:t> breakpoints.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WHONET distinguishes between “General” breakpoints used for most bacterial species and “Species-specific” breakpoints for species in which the recommended breakpoint is different.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After reviewing the breakpoints, select “OK”, “OK” to return to the antibiotic configuration screen.</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6146" name="Picture 2">
            <a:extLst>
              <a:ext uri="{FF2B5EF4-FFF2-40B4-BE49-F238E27FC236}">
                <a16:creationId xmlns:a16="http://schemas.microsoft.com/office/drawing/2014/main" id="{2385CAB3-EC19-4FA9-870E-26DA25022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31364"/>
            <a:ext cx="5514808" cy="383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856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4F27-0528-4891-94D8-47B85A4490C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  Configuring your antibiotics</a:t>
            </a:r>
            <a:endParaRPr lang="en-US" dirty="0"/>
          </a:p>
        </p:txBody>
      </p:sp>
      <p:sp>
        <p:nvSpPr>
          <p:cNvPr id="3" name="Content Placeholder 2">
            <a:extLst>
              <a:ext uri="{FF2B5EF4-FFF2-40B4-BE49-F238E27FC236}">
                <a16:creationId xmlns:a16="http://schemas.microsoft.com/office/drawing/2014/main" id="{A6628790-18F2-4503-BD72-415DD2C9094A}"/>
              </a:ext>
            </a:extLst>
          </p:cNvPr>
          <p:cNvSpPr>
            <a:spLocks noGrp="1"/>
          </p:cNvSpPr>
          <p:nvPr>
            <p:ph idx="1"/>
          </p:nvPr>
        </p:nvSpPr>
        <p:spPr>
          <a:xfrm>
            <a:off x="581192" y="2340864"/>
            <a:ext cx="5238583"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5.  General and species-specific antibiotic breakpoints</a:t>
            </a:r>
            <a:endParaRPr lang="en-US" sz="1800" dirty="0">
              <a:effectLst/>
              <a:latin typeface="Times New Roman" panose="02020603050405020304" pitchFamily="18" charset="0"/>
              <a:ea typeface="Times New Roman" panose="02020603050405020304" pitchFamily="18" charset="0"/>
            </a:endParaRPr>
          </a:p>
        </p:txBody>
      </p:sp>
      <p:pic>
        <p:nvPicPr>
          <p:cNvPr id="7170" name="Picture 2">
            <a:extLst>
              <a:ext uri="{FF2B5EF4-FFF2-40B4-BE49-F238E27FC236}">
                <a16:creationId xmlns:a16="http://schemas.microsoft.com/office/drawing/2014/main" id="{BEF4E992-3770-4BA6-8EE0-1BF466841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021" y="2670175"/>
            <a:ext cx="5657054" cy="390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59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4F27-0528-4891-94D8-47B85A4490C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  Configuring your antibiotics</a:t>
            </a:r>
            <a:endParaRPr lang="en-US" dirty="0"/>
          </a:p>
        </p:txBody>
      </p:sp>
      <p:sp>
        <p:nvSpPr>
          <p:cNvPr id="3" name="Content Placeholder 2">
            <a:extLst>
              <a:ext uri="{FF2B5EF4-FFF2-40B4-BE49-F238E27FC236}">
                <a16:creationId xmlns:a16="http://schemas.microsoft.com/office/drawing/2014/main" id="{A6628790-18F2-4503-BD72-415DD2C9094A}"/>
              </a:ext>
            </a:extLst>
          </p:cNvPr>
          <p:cNvSpPr>
            <a:spLocks noGrp="1"/>
          </p:cNvSpPr>
          <p:nvPr>
            <p:ph idx="1"/>
          </p:nvPr>
        </p:nvSpPr>
        <p:spPr>
          <a:xfrm>
            <a:off x="581192" y="2340864"/>
            <a:ext cx="5238583"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Antibiotic panels</a:t>
            </a:r>
            <a:r>
              <a:rPr lang="en-US" sz="1800" dirty="0">
                <a:effectLst/>
                <a:latin typeface="Arial" panose="020B0604020202020204" pitchFamily="34" charset="0"/>
                <a:ea typeface="Times New Roman" panose="02020603050405020304" pitchFamily="18" charset="0"/>
              </a:rPr>
              <a:t>:  If you will enter results manually into WHONET, it would be useful to the data entry person if you indicate which antibiotics are tested for which organism groups.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 example for </a:t>
            </a:r>
            <a:r>
              <a:rPr lang="en-US" sz="1800" i="1" dirty="0">
                <a:effectLst/>
                <a:latin typeface="Arial" panose="020B0604020202020204" pitchFamily="34" charset="0"/>
                <a:ea typeface="Times New Roman" panose="02020603050405020304" pitchFamily="18" charset="0"/>
              </a:rPr>
              <a:t>S. aureus, </a:t>
            </a:r>
            <a:r>
              <a:rPr lang="en-US" sz="1800" dirty="0">
                <a:effectLst/>
                <a:latin typeface="Arial" panose="020B0604020202020204" pitchFamily="34" charset="0"/>
                <a:ea typeface="Times New Roman" panose="02020603050405020304" pitchFamily="18" charset="0"/>
              </a:rPr>
              <a:t>the software should request results from drugs used in Gram-positive infections, while for </a:t>
            </a:r>
            <a:r>
              <a:rPr lang="en-US" sz="1800" i="1" dirty="0">
                <a:effectLst/>
                <a:latin typeface="Arial" panose="020B0604020202020204" pitchFamily="34" charset="0"/>
                <a:ea typeface="Times New Roman" panose="02020603050405020304" pitchFamily="18" charset="0"/>
              </a:rPr>
              <a:t>E. coli</a:t>
            </a:r>
            <a:r>
              <a:rPr lang="en-US" sz="1800" dirty="0">
                <a:effectLst/>
                <a:latin typeface="Arial" panose="020B0604020202020204" pitchFamily="34" charset="0"/>
                <a:ea typeface="Times New Roman" panose="02020603050405020304" pitchFamily="18" charset="0"/>
              </a:rPr>
              <a:t> in urine samples, a different set of antimicrobials would be appropriate.</a:t>
            </a:r>
            <a:endParaRPr lang="en-US" sz="1800" dirty="0">
              <a:effectLst/>
              <a:latin typeface="Times New Roman" panose="02020603050405020304" pitchFamily="18" charset="0"/>
              <a:ea typeface="Times New Roman" panose="02020603050405020304" pitchFamily="18" charset="0"/>
            </a:endParaRPr>
          </a:p>
        </p:txBody>
      </p:sp>
      <p:pic>
        <p:nvPicPr>
          <p:cNvPr id="8194" name="Picture 2">
            <a:extLst>
              <a:ext uri="{FF2B5EF4-FFF2-40B4-BE49-F238E27FC236}">
                <a16:creationId xmlns:a16="http://schemas.microsoft.com/office/drawing/2014/main" id="{2903E337-83A8-4CCD-9ED3-FB9B9226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675" y="2174874"/>
            <a:ext cx="5851292"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80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4F27-0528-4891-94D8-47B85A4490C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  Configuring your antibiotics</a:t>
            </a:r>
            <a:endParaRPr lang="en-US" dirty="0"/>
          </a:p>
        </p:txBody>
      </p:sp>
      <p:sp>
        <p:nvSpPr>
          <p:cNvPr id="3" name="Content Placeholder 2">
            <a:extLst>
              <a:ext uri="{FF2B5EF4-FFF2-40B4-BE49-F238E27FC236}">
                <a16:creationId xmlns:a16="http://schemas.microsoft.com/office/drawing/2014/main" id="{A6628790-18F2-4503-BD72-415DD2C9094A}"/>
              </a:ext>
            </a:extLst>
          </p:cNvPr>
          <p:cNvSpPr>
            <a:spLocks noGrp="1"/>
          </p:cNvSpPr>
          <p:nvPr>
            <p:ph idx="1"/>
          </p:nvPr>
        </p:nvSpPr>
        <p:spPr>
          <a:xfrm>
            <a:off x="581192" y="2340864"/>
            <a:ext cx="5238583"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From the Antibiotic configuration screen, click on “Panels”.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will see all of the antibiotics that you have selected in the rows, and a list of various organism groupings in the columns.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Place a check mark to indicate which drugs are </a:t>
            </a:r>
            <a:r>
              <a:rPr lang="en-US" sz="1800" i="1" dirty="0">
                <a:effectLst/>
                <a:latin typeface="Arial" panose="020B0604020202020204" pitchFamily="34" charset="0"/>
                <a:ea typeface="Times New Roman" panose="02020603050405020304" pitchFamily="18" charset="0"/>
              </a:rPr>
              <a:t>usually</a:t>
            </a:r>
            <a:r>
              <a:rPr lang="en-US" sz="1800" dirty="0">
                <a:effectLst/>
                <a:latin typeface="Arial" panose="020B0604020202020204" pitchFamily="34" charset="0"/>
                <a:ea typeface="Times New Roman" panose="02020603050405020304" pitchFamily="18" charset="0"/>
              </a:rPr>
              <a:t> tested for each organism.</a:t>
            </a:r>
            <a:endParaRPr lang="en-US" sz="1800" dirty="0">
              <a:effectLst/>
              <a:latin typeface="Times New Roman" panose="02020603050405020304" pitchFamily="18" charset="0"/>
              <a:ea typeface="Times New Roman" panose="02020603050405020304" pitchFamily="18" charset="0"/>
            </a:endParaRPr>
          </a:p>
        </p:txBody>
      </p:sp>
      <p:pic>
        <p:nvPicPr>
          <p:cNvPr id="8194" name="Picture 2">
            <a:extLst>
              <a:ext uri="{FF2B5EF4-FFF2-40B4-BE49-F238E27FC236}">
                <a16:creationId xmlns:a16="http://schemas.microsoft.com/office/drawing/2014/main" id="{2903E337-83A8-4CCD-9ED3-FB9B9226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675" y="2174874"/>
            <a:ext cx="5851292"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29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4F27-0528-4891-94D8-47B85A4490C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  Configuring your antibiotics</a:t>
            </a:r>
            <a:endParaRPr lang="en-US" dirty="0"/>
          </a:p>
        </p:txBody>
      </p:sp>
      <p:sp>
        <p:nvSpPr>
          <p:cNvPr id="3" name="Content Placeholder 2">
            <a:extLst>
              <a:ext uri="{FF2B5EF4-FFF2-40B4-BE49-F238E27FC236}">
                <a16:creationId xmlns:a16="http://schemas.microsoft.com/office/drawing/2014/main" id="{A6628790-18F2-4503-BD72-415DD2C9094A}"/>
              </a:ext>
            </a:extLst>
          </p:cNvPr>
          <p:cNvSpPr>
            <a:spLocks noGrp="1"/>
          </p:cNvSpPr>
          <p:nvPr>
            <p:ph idx="1"/>
          </p:nvPr>
        </p:nvSpPr>
        <p:spPr>
          <a:xfrm>
            <a:off x="581192" y="2340864"/>
            <a:ext cx="5238583" cy="3634486"/>
          </a:xfrm>
        </p:spPr>
        <p:txBody>
          <a:bodyPr>
            <a:normAutofit/>
          </a:bodyPr>
          <a:lstStyle/>
          <a:p>
            <a:pPr marL="22860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6.  Antibiotic panel configuration.  Indicate which antibiotics you test for each organism group.</a:t>
            </a:r>
            <a:endParaRPr lang="en-US" sz="1800" dirty="0">
              <a:effectLst/>
              <a:latin typeface="Times New Roman" panose="02020603050405020304" pitchFamily="18" charset="0"/>
              <a:ea typeface="Times New Roman" panose="02020603050405020304" pitchFamily="18" charset="0"/>
            </a:endParaRPr>
          </a:p>
        </p:txBody>
      </p:sp>
      <p:pic>
        <p:nvPicPr>
          <p:cNvPr id="8194" name="Picture 2">
            <a:extLst>
              <a:ext uri="{FF2B5EF4-FFF2-40B4-BE49-F238E27FC236}">
                <a16:creationId xmlns:a16="http://schemas.microsoft.com/office/drawing/2014/main" id="{2903E337-83A8-4CCD-9ED3-FB9B9226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675" y="2174874"/>
            <a:ext cx="5851292"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22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6D31-6067-4345-93F3-000F37E110F9}"/>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WHONET Tutorial – Laboratory Configuration</a:t>
            </a:r>
            <a:endParaRPr lang="en-US" dirty="0"/>
          </a:p>
        </p:txBody>
      </p:sp>
      <p:sp>
        <p:nvSpPr>
          <p:cNvPr id="3" name="Content Placeholder 2">
            <a:extLst>
              <a:ext uri="{FF2B5EF4-FFF2-40B4-BE49-F238E27FC236}">
                <a16:creationId xmlns:a16="http://schemas.microsoft.com/office/drawing/2014/main" id="{D934405E-B68D-4543-834F-EB903DCE84A7}"/>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This tutorial includes the following sections.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1.  Describing your laboratory</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2.  Selecting your antibiotics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3.	  Configuring your antibiotics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4.	  Patient locations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5.  Data fields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6.  Isolate alerts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7.  Finishing laboratory configuration</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5638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4F27-0528-4891-94D8-47B85A4490C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  Configuring your antibiotics</a:t>
            </a:r>
            <a:endParaRPr lang="en-US" dirty="0"/>
          </a:p>
        </p:txBody>
      </p:sp>
      <p:sp>
        <p:nvSpPr>
          <p:cNvPr id="3" name="Content Placeholder 2">
            <a:extLst>
              <a:ext uri="{FF2B5EF4-FFF2-40B4-BE49-F238E27FC236}">
                <a16:creationId xmlns:a16="http://schemas.microsoft.com/office/drawing/2014/main" id="{A6628790-18F2-4503-BD72-415DD2C9094A}"/>
              </a:ext>
            </a:extLst>
          </p:cNvPr>
          <p:cNvSpPr>
            <a:spLocks noGrp="1"/>
          </p:cNvSpPr>
          <p:nvPr>
            <p:ph idx="1"/>
          </p:nvPr>
        </p:nvSpPr>
        <p:spPr>
          <a:xfrm>
            <a:off x="581192" y="2340864"/>
            <a:ext cx="5238583"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7.  Antibiotic resistance profile configuration.  Indicate the drugs to be used in the study of multi-resistance patterns.</a:t>
            </a:r>
            <a:endParaRPr lang="en-US" sz="1800" dirty="0">
              <a:effectLst/>
              <a:latin typeface="Times New Roman" panose="02020603050405020304" pitchFamily="18" charset="0"/>
              <a:ea typeface="Times New Roman" panose="02020603050405020304" pitchFamily="18" charset="0"/>
            </a:endParaRPr>
          </a:p>
        </p:txBody>
      </p:sp>
      <p:pic>
        <p:nvPicPr>
          <p:cNvPr id="9218" name="Picture 2">
            <a:extLst>
              <a:ext uri="{FF2B5EF4-FFF2-40B4-BE49-F238E27FC236}">
                <a16:creationId xmlns:a16="http://schemas.microsoft.com/office/drawing/2014/main" id="{24C08A0E-6F87-49DC-A787-9638B2AEA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067" y="2689084"/>
            <a:ext cx="5238583" cy="38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804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4F27-0528-4891-94D8-47B85A4490C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3.  Configuring your antibiotics</a:t>
            </a:r>
            <a:endParaRPr lang="en-US" dirty="0"/>
          </a:p>
        </p:txBody>
      </p:sp>
      <p:sp>
        <p:nvSpPr>
          <p:cNvPr id="3" name="Content Placeholder 2">
            <a:extLst>
              <a:ext uri="{FF2B5EF4-FFF2-40B4-BE49-F238E27FC236}">
                <a16:creationId xmlns:a16="http://schemas.microsoft.com/office/drawing/2014/main" id="{A6628790-18F2-4503-BD72-415DD2C9094A}"/>
              </a:ext>
            </a:extLst>
          </p:cNvPr>
          <p:cNvSpPr>
            <a:spLocks noGrp="1"/>
          </p:cNvSpPr>
          <p:nvPr>
            <p:ph idx="1"/>
          </p:nvPr>
        </p:nvSpPr>
        <p:spPr>
          <a:xfrm>
            <a:off x="581192" y="2340864"/>
            <a:ext cx="5238583"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7.  Antibiotic resistance profile configuration.  Indicate the drugs to be used in the study of multi-resistance patterns.</a:t>
            </a:r>
            <a:endParaRPr lang="en-US" sz="1800" dirty="0">
              <a:effectLst/>
              <a:latin typeface="Times New Roman" panose="02020603050405020304" pitchFamily="18" charset="0"/>
              <a:ea typeface="Times New Roman" panose="02020603050405020304" pitchFamily="18" charset="0"/>
            </a:endParaRPr>
          </a:p>
        </p:txBody>
      </p:sp>
      <p:pic>
        <p:nvPicPr>
          <p:cNvPr id="10242" name="Picture 2">
            <a:extLst>
              <a:ext uri="{FF2B5EF4-FFF2-40B4-BE49-F238E27FC236}">
                <a16:creationId xmlns:a16="http://schemas.microsoft.com/office/drawing/2014/main" id="{5E57371C-F4F4-4251-A7B4-4105401D1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2657125"/>
            <a:ext cx="5381625" cy="373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382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F64E-6CB0-45D1-968C-B77CAC0A7636}"/>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4.  Patient locations</a:t>
            </a:r>
            <a:endParaRPr lang="en-US" dirty="0"/>
          </a:p>
        </p:txBody>
      </p:sp>
      <p:sp>
        <p:nvSpPr>
          <p:cNvPr id="3" name="Content Placeholder 2">
            <a:extLst>
              <a:ext uri="{FF2B5EF4-FFF2-40B4-BE49-F238E27FC236}">
                <a16:creationId xmlns:a16="http://schemas.microsoft.com/office/drawing/2014/main" id="{099DB433-D6F8-49A9-86D2-62884352F5AC}"/>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 enter data manually into WHONET, it would be useful to enter a list of the most common patient locations from which you get clinical isolates.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u="sng"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If you work in a public health, veterinary, or food laboratory setting, you can use the “Location” field to refer to whatever location would be of most relevance for your work – hospital, city, farm, abattoir, restaurant, market, </a:t>
            </a:r>
            <a:r>
              <a:rPr lang="en-US" sz="1800" i="1" dirty="0">
                <a:effectLst/>
                <a:latin typeface="Arial" panose="020B0604020202020204" pitchFamily="34" charset="0"/>
                <a:ea typeface="Times New Roman" panose="02020603050405020304" pitchFamily="18" charset="0"/>
              </a:rPr>
              <a:t>etc.</a:t>
            </a:r>
            <a:r>
              <a:rPr lang="en-US" sz="1800" dirty="0">
                <a:effectLst/>
                <a:latin typeface="Arial" panose="020B0604020202020204" pitchFamily="34" charset="0"/>
                <a:ea typeface="Times New Roman" panose="02020603050405020304" pitchFamily="18" charset="0"/>
              </a:rPr>
              <a:t>  You can leave the “Department” and “Institution” columns empty if they are not relevant to your work.</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8635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F64E-6CB0-45D1-968C-B77CAC0A7636}"/>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4.  Patient locations</a:t>
            </a:r>
            <a:endParaRPr lang="en-US" dirty="0"/>
          </a:p>
        </p:txBody>
      </p:sp>
      <p:sp>
        <p:nvSpPr>
          <p:cNvPr id="3" name="Content Placeholder 2">
            <a:extLst>
              <a:ext uri="{FF2B5EF4-FFF2-40B4-BE49-F238E27FC236}">
                <a16:creationId xmlns:a16="http://schemas.microsoft.com/office/drawing/2014/main" id="{099DB433-D6F8-49A9-86D2-62884352F5AC}"/>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Enter the following locations and values for the columns “Location”, “Code”, “Department”, “Institution”, and “Location type”.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Neurology					neuro	</a:t>
            </a:r>
            <a:r>
              <a:rPr lang="en-US" sz="1800" dirty="0" err="1">
                <a:effectLst/>
                <a:latin typeface="Arial" panose="020B0604020202020204" pitchFamily="34" charset="0"/>
                <a:ea typeface="Times New Roman" panose="02020603050405020304" pitchFamily="18" charset="0"/>
              </a:rPr>
              <a:t>wth</a:t>
            </a:r>
            <a:r>
              <a:rPr lang="en-US" sz="1800" dirty="0">
                <a:effectLst/>
                <a:latin typeface="Arial" panose="020B0604020202020204" pitchFamily="34" charset="0"/>
                <a:ea typeface="Times New Roman" panose="02020603050405020304" pitchFamily="18" charset="0"/>
              </a:rPr>
              <a:t>		med		</a:t>
            </a:r>
            <a:r>
              <a:rPr lang="en-US" sz="1800" dirty="0" err="1">
                <a:effectLst/>
                <a:latin typeface="Arial" panose="020B0604020202020204" pitchFamily="34" charset="0"/>
                <a:ea typeface="Times New Roman" panose="02020603050405020304" pitchFamily="18" charset="0"/>
              </a:rPr>
              <a:t>inx</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Cardiac Surgery		</a:t>
            </a:r>
            <a:r>
              <a:rPr lang="en-US" sz="1800" dirty="0" err="1">
                <a:effectLst/>
                <a:latin typeface="Arial" panose="020B0604020202020204" pitchFamily="34" charset="0"/>
                <a:ea typeface="Times New Roman" panose="02020603050405020304" pitchFamily="18" charset="0"/>
              </a:rPr>
              <a:t>csurg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wth</a:t>
            </a:r>
            <a:r>
              <a:rPr lang="en-US" sz="1800" dirty="0">
                <a:effectLst/>
                <a:latin typeface="Arial" panose="020B0604020202020204" pitchFamily="34" charset="0"/>
                <a:ea typeface="Times New Roman" panose="02020603050405020304" pitchFamily="18" charset="0"/>
              </a:rPr>
              <a:t>		sur		</a:t>
            </a:r>
            <a:r>
              <a:rPr lang="en-US" sz="1800" dirty="0" err="1">
                <a:effectLst/>
                <a:latin typeface="Arial" panose="020B0604020202020204" pitchFamily="34" charset="0"/>
                <a:ea typeface="Times New Roman" panose="02020603050405020304" pitchFamily="18" charset="0"/>
              </a:rPr>
              <a:t>inx</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Neonatal ICU			</a:t>
            </a:r>
            <a:r>
              <a:rPr lang="en-US" sz="1800" dirty="0" err="1">
                <a:effectLst/>
                <a:latin typeface="Arial" panose="020B0604020202020204" pitchFamily="34" charset="0"/>
                <a:ea typeface="Times New Roman" panose="02020603050405020304" pitchFamily="18" charset="0"/>
              </a:rPr>
              <a:t>nicu</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wth</a:t>
            </a:r>
            <a:r>
              <a:rPr lang="en-US" sz="1800" dirty="0">
                <a:effectLst/>
                <a:latin typeface="Arial" panose="020B0604020202020204" pitchFamily="34" charset="0"/>
                <a:ea typeface="Times New Roman" panose="02020603050405020304" pitchFamily="18" charset="0"/>
              </a:rPr>
              <a:t>		neo		</a:t>
            </a:r>
            <a:r>
              <a:rPr lang="en-US" sz="1800" dirty="0" err="1">
                <a:effectLst/>
                <a:latin typeface="Arial" panose="020B0604020202020204" pitchFamily="34" charset="0"/>
                <a:ea typeface="Times New Roman" panose="02020603050405020304" pitchFamily="18" charset="0"/>
              </a:rPr>
              <a:t>icu</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Diabetes clinic			</a:t>
            </a:r>
            <a:r>
              <a:rPr lang="en-US" sz="1800" dirty="0" err="1">
                <a:effectLst/>
                <a:latin typeface="Arial" panose="020B0604020202020204" pitchFamily="34" charset="0"/>
                <a:ea typeface="Times New Roman" panose="02020603050405020304" pitchFamily="18" charset="0"/>
              </a:rPr>
              <a:t>diab</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wth</a:t>
            </a:r>
            <a:r>
              <a:rPr lang="en-US" sz="1800" dirty="0">
                <a:effectLst/>
                <a:latin typeface="Arial" panose="020B0604020202020204" pitchFamily="34" charset="0"/>
                <a:ea typeface="Times New Roman" panose="02020603050405020304" pitchFamily="18" charset="0"/>
              </a:rPr>
              <a:t>		med		out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Health Center #5		hc5		</a:t>
            </a:r>
            <a:r>
              <a:rPr lang="en-US" sz="1800" dirty="0" err="1">
                <a:effectLst/>
                <a:latin typeface="Arial" panose="020B0604020202020204" pitchFamily="34" charset="0"/>
                <a:ea typeface="Times New Roman" panose="02020603050405020304" pitchFamily="18" charset="0"/>
              </a:rPr>
              <a:t>oth</a:t>
            </a:r>
            <a:r>
              <a:rPr lang="en-US" sz="1800" dirty="0">
                <a:effectLst/>
                <a:latin typeface="Arial" panose="020B0604020202020204" pitchFamily="34" charset="0"/>
                <a:ea typeface="Times New Roman" panose="02020603050405020304" pitchFamily="18" charset="0"/>
              </a:rPr>
              <a:t>		out		out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u="sng"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“med” = medicine, “sur” = surgery, “</a:t>
            </a:r>
            <a:r>
              <a:rPr lang="en-US" sz="1800" dirty="0" err="1">
                <a:effectLst/>
                <a:latin typeface="Arial" panose="020B0604020202020204" pitchFamily="34" charset="0"/>
                <a:ea typeface="Times New Roman" panose="02020603050405020304" pitchFamily="18" charset="0"/>
              </a:rPr>
              <a:t>inx</a:t>
            </a:r>
            <a:r>
              <a:rPr lang="en-US" sz="1800" dirty="0">
                <a:effectLst/>
                <a:latin typeface="Arial" panose="020B0604020202020204" pitchFamily="34" charset="0"/>
                <a:ea typeface="Times New Roman" panose="02020603050405020304" pitchFamily="18" charset="0"/>
              </a:rPr>
              <a:t>” = Inpatient (non-ICU), ICU = </a:t>
            </a:r>
            <a:r>
              <a:rPr lang="en-US" sz="1800" dirty="0" err="1">
                <a:effectLst/>
                <a:latin typeface="Arial" panose="020B0604020202020204" pitchFamily="34" charset="0"/>
                <a:ea typeface="Times New Roman" panose="02020603050405020304" pitchFamily="18" charset="0"/>
              </a:rPr>
              <a:t>intensitve</a:t>
            </a:r>
            <a:r>
              <a:rPr lang="en-US" sz="1800" dirty="0">
                <a:effectLst/>
                <a:latin typeface="Arial" panose="020B0604020202020204" pitchFamily="34" charset="0"/>
                <a:ea typeface="Times New Roman" panose="02020603050405020304" pitchFamily="18" charset="0"/>
              </a:rPr>
              <a:t> care unit, “out” = outpatient.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621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F64E-6CB0-45D1-968C-B77CAC0A7636}"/>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4.  Patient locations</a:t>
            </a:r>
            <a:endParaRPr lang="en-US" dirty="0"/>
          </a:p>
        </p:txBody>
      </p:sp>
      <p:sp>
        <p:nvSpPr>
          <p:cNvPr id="3" name="Content Placeholder 2">
            <a:extLst>
              <a:ext uri="{FF2B5EF4-FFF2-40B4-BE49-F238E27FC236}">
                <a16:creationId xmlns:a16="http://schemas.microsoft.com/office/drawing/2014/main" id="{099DB433-D6F8-49A9-86D2-62884352F5AC}"/>
              </a:ext>
            </a:extLst>
          </p:cNvPr>
          <p:cNvSpPr>
            <a:spLocks noGrp="1"/>
          </p:cNvSpPr>
          <p:nvPr>
            <p:ph idx="1"/>
          </p:nvPr>
        </p:nvSpPr>
        <p:spPr>
          <a:xfrm>
            <a:off x="581193" y="2340864"/>
            <a:ext cx="5514808" cy="3634486"/>
          </a:xfrm>
        </p:spPr>
        <p:txBody>
          <a:bodyPr>
            <a:normAutofit/>
          </a:bodyPr>
          <a:lstStyle/>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8.  WHONET location configuration.  Indicate the locations from which you obtain your samples.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use the “Edit” buttons to change the list of institutions and departments to match the needs of your institution.  When you finish the configuration of your locations, click on “OK” to return to the main configuration screen.</a:t>
            </a:r>
            <a:endParaRPr lang="en-US" sz="1800" dirty="0">
              <a:effectLst/>
              <a:latin typeface="Times New Roman" panose="02020603050405020304" pitchFamily="18" charset="0"/>
              <a:ea typeface="Times New Roman" panose="02020603050405020304" pitchFamily="18" charset="0"/>
            </a:endParaRPr>
          </a:p>
        </p:txBody>
      </p:sp>
      <p:pic>
        <p:nvPicPr>
          <p:cNvPr id="11266" name="Picture 2">
            <a:extLst>
              <a:ext uri="{FF2B5EF4-FFF2-40B4-BE49-F238E27FC236}">
                <a16:creationId xmlns:a16="http://schemas.microsoft.com/office/drawing/2014/main" id="{95FA0C96-D9D5-47E5-8E02-10659A130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305" y="2686050"/>
            <a:ext cx="5523977"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124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AAC-9B12-4393-A0CB-5C34294230F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5.  Data fields</a:t>
            </a:r>
            <a:endParaRPr lang="en-US" dirty="0"/>
          </a:p>
        </p:txBody>
      </p:sp>
      <p:sp>
        <p:nvSpPr>
          <p:cNvPr id="3" name="Content Placeholder 2">
            <a:extLst>
              <a:ext uri="{FF2B5EF4-FFF2-40B4-BE49-F238E27FC236}">
                <a16:creationId xmlns:a16="http://schemas.microsoft.com/office/drawing/2014/main" id="{9AF455FF-4CF3-49AA-BE4F-F03BF8370864}"/>
              </a:ext>
            </a:extLst>
          </p:cNvPr>
          <p:cNvSpPr>
            <a:spLocks noGrp="1"/>
          </p:cNvSpPr>
          <p:nvPr>
            <p:ph idx="1"/>
          </p:nvPr>
        </p:nvSpPr>
        <p:spPr>
          <a:xfrm>
            <a:off x="581193" y="2340864"/>
            <a:ext cx="5514808"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9.  WHONET data field configuration.  Indicate and modify the data fields that you want to use in WHONET.  From the main configuration screen, click on “Data fields”.  You will see the default list of WHONET data fields.  </a:t>
            </a:r>
          </a:p>
        </p:txBody>
      </p:sp>
      <p:pic>
        <p:nvPicPr>
          <p:cNvPr id="12290" name="Picture 2">
            <a:extLst>
              <a:ext uri="{FF2B5EF4-FFF2-40B4-BE49-F238E27FC236}">
                <a16:creationId xmlns:a16="http://schemas.microsoft.com/office/drawing/2014/main" id="{B0E8F8C9-DC8B-4A69-ADEF-1C0F04212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2562225"/>
            <a:ext cx="5514808" cy="383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745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AAC-9B12-4393-A0CB-5C34294230F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5.  Data fields</a:t>
            </a:r>
            <a:endParaRPr lang="en-US" dirty="0"/>
          </a:p>
        </p:txBody>
      </p:sp>
      <p:sp>
        <p:nvSpPr>
          <p:cNvPr id="3" name="Content Placeholder 2">
            <a:extLst>
              <a:ext uri="{FF2B5EF4-FFF2-40B4-BE49-F238E27FC236}">
                <a16:creationId xmlns:a16="http://schemas.microsoft.com/office/drawing/2014/main" id="{9AF455FF-4CF3-49AA-BE4F-F03BF8370864}"/>
              </a:ext>
            </a:extLst>
          </p:cNvPr>
          <p:cNvSpPr>
            <a:spLocks noGrp="1"/>
          </p:cNvSpPr>
          <p:nvPr>
            <p:ph idx="1"/>
          </p:nvPr>
        </p:nvSpPr>
        <p:spPr>
          <a:xfrm>
            <a:off x="581193" y="2340864"/>
            <a:ext cx="5514808" cy="3634486"/>
          </a:xfrm>
        </p:spPr>
        <p:txBody>
          <a:bodyPr>
            <a:normAutofit fontScale="77500" lnSpcReduction="20000"/>
          </a:bodyPr>
          <a:lstStyle/>
          <a:p>
            <a:pPr marL="0" indent="0">
              <a:buNone/>
            </a:pPr>
            <a:r>
              <a:rPr lang="en-US" sz="1800" dirty="0">
                <a:effectLst/>
                <a:latin typeface="Arial" panose="020B0604020202020204" pitchFamily="34" charset="0"/>
                <a:ea typeface="Times New Roman" panose="02020603050405020304" pitchFamily="18" charset="0"/>
              </a:rPr>
              <a:t>This list includes questions about the patient :</a:t>
            </a:r>
          </a:p>
          <a:p>
            <a:pPr marL="0" indent="0">
              <a:buNone/>
            </a:pPr>
            <a:r>
              <a:rPr lang="en-US" sz="1800" dirty="0">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identification number</a:t>
            </a:r>
            <a:br>
              <a:rPr lang="en-US" sz="1800" dirty="0">
                <a:effectLst/>
                <a:latin typeface="Arial" panose="020B0604020202020204" pitchFamily="34" charset="0"/>
                <a:ea typeface="Times New Roman" panose="02020603050405020304" pitchFamily="18" charset="0"/>
              </a:rPr>
            </a:br>
            <a:r>
              <a:rPr lang="en-US" sz="1800" dirty="0">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age</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date of birth</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sex</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patient location</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location</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department</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institution</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location type</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specimen number</a:t>
            </a:r>
            <a:br>
              <a:rPr lang="en-US" sz="1800" dirty="0">
                <a:effectLst/>
                <a:latin typeface="Arial" panose="020B0604020202020204" pitchFamily="34" charset="0"/>
                <a:ea typeface="Times New Roman" panose="02020603050405020304" pitchFamily="18" charset="0"/>
              </a:rPr>
            </a:br>
            <a:r>
              <a:rPr lang="en-US" sz="1800" dirty="0">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specimen date</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specimen type</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organism</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serotype</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beta-lactamase</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	ESBL</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12290" name="Picture 2">
            <a:extLst>
              <a:ext uri="{FF2B5EF4-FFF2-40B4-BE49-F238E27FC236}">
                <a16:creationId xmlns:a16="http://schemas.microsoft.com/office/drawing/2014/main" id="{B0E8F8C9-DC8B-4A69-ADEF-1C0F04212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2562225"/>
            <a:ext cx="5514808" cy="383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857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AAC-9B12-4393-A0CB-5C34294230F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5.  Data fields</a:t>
            </a:r>
            <a:endParaRPr lang="en-US" dirty="0"/>
          </a:p>
        </p:txBody>
      </p:sp>
      <p:sp>
        <p:nvSpPr>
          <p:cNvPr id="3" name="Content Placeholder 2">
            <a:extLst>
              <a:ext uri="{FF2B5EF4-FFF2-40B4-BE49-F238E27FC236}">
                <a16:creationId xmlns:a16="http://schemas.microsoft.com/office/drawing/2014/main" id="{9AF455FF-4CF3-49AA-BE4F-F03BF8370864}"/>
              </a:ext>
            </a:extLst>
          </p:cNvPr>
          <p:cNvSpPr>
            <a:spLocks noGrp="1"/>
          </p:cNvSpPr>
          <p:nvPr>
            <p:ph idx="1"/>
          </p:nvPr>
        </p:nvSpPr>
        <p:spPr>
          <a:xfrm>
            <a:off x="581193" y="2340864"/>
            <a:ext cx="5514808"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 most laboratories, this list is adequate for routine surveillance purposes and does not need to be edited.  However for many laboratories, modifications to this list can be very useful. </a:t>
            </a:r>
            <a:endParaRPr lang="en-US" sz="1800" dirty="0">
              <a:effectLst/>
              <a:latin typeface="Times New Roman" panose="02020603050405020304" pitchFamily="18" charset="0"/>
              <a:ea typeface="Times New Roman" panose="02020603050405020304" pitchFamily="18" charset="0"/>
            </a:endParaRPr>
          </a:p>
        </p:txBody>
      </p:sp>
      <p:pic>
        <p:nvPicPr>
          <p:cNvPr id="12290" name="Picture 2">
            <a:extLst>
              <a:ext uri="{FF2B5EF4-FFF2-40B4-BE49-F238E27FC236}">
                <a16:creationId xmlns:a16="http://schemas.microsoft.com/office/drawing/2014/main" id="{B0E8F8C9-DC8B-4A69-ADEF-1C0F04212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2562225"/>
            <a:ext cx="5514808" cy="383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159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AAC-9B12-4393-A0CB-5C34294230F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5.  Data fields</a:t>
            </a:r>
            <a:endParaRPr lang="en-US" dirty="0"/>
          </a:p>
        </p:txBody>
      </p:sp>
      <p:sp>
        <p:nvSpPr>
          <p:cNvPr id="3" name="Content Placeholder 2">
            <a:extLst>
              <a:ext uri="{FF2B5EF4-FFF2-40B4-BE49-F238E27FC236}">
                <a16:creationId xmlns:a16="http://schemas.microsoft.com/office/drawing/2014/main" id="{9AF455FF-4CF3-49AA-BE4F-F03BF8370864}"/>
              </a:ext>
            </a:extLst>
          </p:cNvPr>
          <p:cNvSpPr>
            <a:spLocks noGrp="1"/>
          </p:cNvSpPr>
          <p:nvPr>
            <p:ph idx="1"/>
          </p:nvPr>
        </p:nvSpPr>
        <p:spPr>
          <a:xfrm>
            <a:off x="581192" y="2340864"/>
            <a:ext cx="5514808"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Adding or removing fields</a:t>
            </a:r>
            <a:r>
              <a:rPr lang="en-US" sz="18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add additional fields to the list or remove fields that you do not need for your work.  Click on “Modify list”.  On the left, you will see various categories of questions and suggested fields from you to choose from.  If you cannot find the field that you need, you may define a “User-defined field”.</a:t>
            </a:r>
            <a:endParaRPr lang="en-US" sz="1800" dirty="0">
              <a:effectLst/>
              <a:latin typeface="Times New Roman" panose="02020603050405020304" pitchFamily="18" charset="0"/>
              <a:ea typeface="Times New Roman" panose="02020603050405020304" pitchFamily="18" charset="0"/>
            </a:endParaRPr>
          </a:p>
        </p:txBody>
      </p:sp>
      <p:pic>
        <p:nvPicPr>
          <p:cNvPr id="13314" name="Picture 2">
            <a:extLst>
              <a:ext uri="{FF2B5EF4-FFF2-40B4-BE49-F238E27FC236}">
                <a16:creationId xmlns:a16="http://schemas.microsoft.com/office/drawing/2014/main" id="{E6B16B2E-42A6-40FE-9613-CCA02FD60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08682"/>
            <a:ext cx="5514808" cy="412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094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AAC-9B12-4393-A0CB-5C34294230F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5.  Data fields</a:t>
            </a:r>
            <a:endParaRPr lang="en-US" dirty="0"/>
          </a:p>
        </p:txBody>
      </p:sp>
      <p:sp>
        <p:nvSpPr>
          <p:cNvPr id="3" name="Content Placeholder 2">
            <a:extLst>
              <a:ext uri="{FF2B5EF4-FFF2-40B4-BE49-F238E27FC236}">
                <a16:creationId xmlns:a16="http://schemas.microsoft.com/office/drawing/2014/main" id="{9AF455FF-4CF3-49AA-BE4F-F03BF8370864}"/>
              </a:ext>
            </a:extLst>
          </p:cNvPr>
          <p:cNvSpPr>
            <a:spLocks noGrp="1"/>
          </p:cNvSpPr>
          <p:nvPr>
            <p:ph idx="1"/>
          </p:nvPr>
        </p:nvSpPr>
        <p:spPr>
          <a:xfrm>
            <a:off x="581192" y="2340864"/>
            <a:ext cx="5514808"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Adding or removing fields</a:t>
            </a:r>
            <a:r>
              <a:rPr lang="en-US" sz="18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 this tutorial, click on “Clinical information” as the data category and “Diagnosis” in the “Data fields” list.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Use the right-arrow key to pass “Diagnosis” to your laboratory’s field list.</a:t>
            </a:r>
            <a:endParaRPr lang="en-US" sz="1800" dirty="0">
              <a:effectLst/>
              <a:latin typeface="Times New Roman" panose="02020603050405020304" pitchFamily="18" charset="0"/>
              <a:ea typeface="Times New Roman" panose="02020603050405020304" pitchFamily="18" charset="0"/>
            </a:endParaRPr>
          </a:p>
        </p:txBody>
      </p:sp>
      <p:pic>
        <p:nvPicPr>
          <p:cNvPr id="4" name="Picture 2">
            <a:extLst>
              <a:ext uri="{FF2B5EF4-FFF2-40B4-BE49-F238E27FC236}">
                <a16:creationId xmlns:a16="http://schemas.microsoft.com/office/drawing/2014/main" id="{34EBDC6E-5617-471D-BA5E-FC7D9987A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08682"/>
            <a:ext cx="5514808" cy="412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64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6D31-6067-4345-93F3-000F37E110F9}"/>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WHONET Tutorial – Laboratory Configuration</a:t>
            </a:r>
            <a:endParaRPr lang="en-US" dirty="0"/>
          </a:p>
        </p:txBody>
      </p:sp>
      <p:sp>
        <p:nvSpPr>
          <p:cNvPr id="3" name="Content Placeholder 2">
            <a:extLst>
              <a:ext uri="{FF2B5EF4-FFF2-40B4-BE49-F238E27FC236}">
                <a16:creationId xmlns:a16="http://schemas.microsoft.com/office/drawing/2014/main" id="{D934405E-B68D-4543-834F-EB903DCE84A7}"/>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purpose of laboratory configuration is to describe to WHONET details about your institution and your laboratory test practices.  This tutorial describes how to create a “new laboratory” from the very beginning.</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u="sng"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If you will be using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there is a short-cut to accomplish most of the following steps.  See the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tutorials for more information.  The short-cut feature is called “Create a laboratory from a data file”, and can be found under the WHONET “File” menu option.</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1039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AAC-9B12-4393-A0CB-5C34294230F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5.  Data fields</a:t>
            </a:r>
            <a:endParaRPr lang="en-US" dirty="0"/>
          </a:p>
        </p:txBody>
      </p:sp>
      <p:sp>
        <p:nvSpPr>
          <p:cNvPr id="3" name="Content Placeholder 2">
            <a:extLst>
              <a:ext uri="{FF2B5EF4-FFF2-40B4-BE49-F238E27FC236}">
                <a16:creationId xmlns:a16="http://schemas.microsoft.com/office/drawing/2014/main" id="{9AF455FF-4CF3-49AA-BE4F-F03BF8370864}"/>
              </a:ext>
            </a:extLst>
          </p:cNvPr>
          <p:cNvSpPr>
            <a:spLocks noGrp="1"/>
          </p:cNvSpPr>
          <p:nvPr>
            <p:ph idx="1"/>
          </p:nvPr>
        </p:nvSpPr>
        <p:spPr>
          <a:xfrm>
            <a:off x="581192" y="2340864"/>
            <a:ext cx="5514808"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Adding or removing fields</a:t>
            </a:r>
            <a:r>
              <a:rPr lang="en-US" sz="18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Now click on “Microbiology” as the data category, and double-click on “D-Test (ERY, CLI)” to add this test to your list.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Then click “OK” to return to the previous screen.</a:t>
            </a:r>
            <a:endParaRPr lang="en-US" sz="1800" dirty="0">
              <a:effectLst/>
              <a:latin typeface="Times New Roman" panose="02020603050405020304" pitchFamily="18" charset="0"/>
              <a:ea typeface="Times New Roman" panose="02020603050405020304" pitchFamily="18" charset="0"/>
            </a:endParaRPr>
          </a:p>
        </p:txBody>
      </p:sp>
      <p:pic>
        <p:nvPicPr>
          <p:cNvPr id="4" name="Picture 2">
            <a:extLst>
              <a:ext uri="{FF2B5EF4-FFF2-40B4-BE49-F238E27FC236}">
                <a16:creationId xmlns:a16="http://schemas.microsoft.com/office/drawing/2014/main" id="{27532FF8-6AA6-48DC-9A7A-4AA776022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08682"/>
            <a:ext cx="5514808" cy="412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141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AAC-9B12-4393-A0CB-5C34294230F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5.  Data fields</a:t>
            </a:r>
            <a:endParaRPr lang="en-US" dirty="0"/>
          </a:p>
        </p:txBody>
      </p:sp>
      <p:sp>
        <p:nvSpPr>
          <p:cNvPr id="3" name="Content Placeholder 2">
            <a:extLst>
              <a:ext uri="{FF2B5EF4-FFF2-40B4-BE49-F238E27FC236}">
                <a16:creationId xmlns:a16="http://schemas.microsoft.com/office/drawing/2014/main" id="{9AF455FF-4CF3-49AA-BE4F-F03BF8370864}"/>
              </a:ext>
            </a:extLst>
          </p:cNvPr>
          <p:cNvSpPr>
            <a:spLocks noGrp="1"/>
          </p:cNvSpPr>
          <p:nvPr>
            <p:ph idx="1"/>
          </p:nvPr>
        </p:nvSpPr>
        <p:spPr>
          <a:xfrm>
            <a:off x="581192" y="2340864"/>
            <a:ext cx="5514808" cy="3634486"/>
          </a:xfrm>
        </p:spPr>
        <p:txBody>
          <a:bodyPr>
            <a:normAutofit/>
          </a:bodyPr>
          <a:lstStyle/>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10.  </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Add additional fields or remove fields from the list of fields for your laboratory.  </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In this figure, you can see a number of additional microbiological questions from which to choose.  </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also select “User-defined” if the field you would like does not appear in the WHONET lists.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p:txBody>
      </p:sp>
      <p:pic>
        <p:nvPicPr>
          <p:cNvPr id="14338" name="Picture 2">
            <a:extLst>
              <a:ext uri="{FF2B5EF4-FFF2-40B4-BE49-F238E27FC236}">
                <a16:creationId xmlns:a16="http://schemas.microsoft.com/office/drawing/2014/main" id="{08D37CD5-6A09-48E2-92CE-6C6A67E9A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2340863"/>
            <a:ext cx="5644983" cy="422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779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AAC-9B12-4393-A0CB-5C34294230F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5.  Data fields</a:t>
            </a:r>
            <a:endParaRPr lang="en-US" dirty="0"/>
          </a:p>
        </p:txBody>
      </p:sp>
      <p:sp>
        <p:nvSpPr>
          <p:cNvPr id="3" name="Content Placeholder 2">
            <a:extLst>
              <a:ext uri="{FF2B5EF4-FFF2-40B4-BE49-F238E27FC236}">
                <a16:creationId xmlns:a16="http://schemas.microsoft.com/office/drawing/2014/main" id="{9AF455FF-4CF3-49AA-BE4F-F03BF8370864}"/>
              </a:ext>
            </a:extLst>
          </p:cNvPr>
          <p:cNvSpPr>
            <a:spLocks noGrp="1"/>
          </p:cNvSpPr>
          <p:nvPr>
            <p:ph idx="1"/>
          </p:nvPr>
        </p:nvSpPr>
        <p:spPr>
          <a:xfrm>
            <a:off x="581192" y="2340864"/>
            <a:ext cx="5514808" cy="3634486"/>
          </a:xfrm>
        </p:spPr>
        <p:txBody>
          <a:bodyPr>
            <a:normAutofit fontScale="85000" lnSpcReduction="10000"/>
          </a:bodyPr>
          <a:lstStyle/>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Changing field lengths</a:t>
            </a:r>
            <a:r>
              <a:rPr lang="en-US" sz="1800" dirty="0">
                <a:effectLst/>
                <a:latin typeface="Arial" panose="020B0604020202020204" pitchFamily="34" charset="0"/>
                <a:ea typeface="Times New Roman" panose="02020603050405020304" pitchFamily="18" charset="0"/>
              </a:rPr>
              <a:t>:  </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WHONET assigns a default length for each data field, but the length of most fields can be changed by the user.  </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 example, the location code by default is at most six characters in length.  However, for many laboratories, six letters may not be sufficient.  </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To change the length, click on “Location”, and change the length on the right side of the screen from 6 to a larger value, for example 20.  </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 this tutorial, you can leave these settings unchanged.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p:txBody>
      </p:sp>
      <p:pic>
        <p:nvPicPr>
          <p:cNvPr id="14338" name="Picture 2">
            <a:extLst>
              <a:ext uri="{FF2B5EF4-FFF2-40B4-BE49-F238E27FC236}">
                <a16:creationId xmlns:a16="http://schemas.microsoft.com/office/drawing/2014/main" id="{08D37CD5-6A09-48E2-92CE-6C6A67E9A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2340863"/>
            <a:ext cx="5644983" cy="422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069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AAC-9B12-4393-A0CB-5C34294230F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5.  Data fields</a:t>
            </a:r>
            <a:endParaRPr lang="en-US" dirty="0"/>
          </a:p>
        </p:txBody>
      </p:sp>
      <p:sp>
        <p:nvSpPr>
          <p:cNvPr id="3" name="Content Placeholder 2">
            <a:extLst>
              <a:ext uri="{FF2B5EF4-FFF2-40B4-BE49-F238E27FC236}">
                <a16:creationId xmlns:a16="http://schemas.microsoft.com/office/drawing/2014/main" id="{9AF455FF-4CF3-49AA-BE4F-F03BF8370864}"/>
              </a:ext>
            </a:extLst>
          </p:cNvPr>
          <p:cNvSpPr>
            <a:spLocks noGrp="1"/>
          </p:cNvSpPr>
          <p:nvPr>
            <p:ph idx="1"/>
          </p:nvPr>
        </p:nvSpPr>
        <p:spPr>
          <a:xfrm>
            <a:off x="581192" y="2340864"/>
            <a:ext cx="5514808" cy="3634486"/>
          </a:xfrm>
        </p:spPr>
        <p:txBody>
          <a:bodyPr>
            <a:normAutofit/>
          </a:bodyPr>
          <a:lstStyle/>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600" i="1" dirty="0">
                <a:effectLst/>
                <a:latin typeface="Arial" panose="020B0604020202020204" pitchFamily="34" charset="0"/>
                <a:ea typeface="Times New Roman" panose="02020603050405020304" pitchFamily="18" charset="0"/>
              </a:rPr>
              <a:t>Appearance of the data entry screen and isolate listings</a:t>
            </a:r>
            <a:r>
              <a:rPr lang="en-US" sz="1600" dirty="0">
                <a:effectLst/>
                <a:latin typeface="Arial" panose="020B0604020202020204" pitchFamily="34" charset="0"/>
                <a:ea typeface="Times New Roman" panose="02020603050405020304" pitchFamily="18" charset="0"/>
              </a:rPr>
              <a:t>:  </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use “Move up” and “Move down” to change the order of the questions appearing on the data entry screen.  </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indicate whether a question applies to humans, animals, food, or environment samples.  </a:t>
            </a:r>
          </a:p>
        </p:txBody>
      </p:sp>
      <p:pic>
        <p:nvPicPr>
          <p:cNvPr id="14338" name="Picture 2">
            <a:extLst>
              <a:ext uri="{FF2B5EF4-FFF2-40B4-BE49-F238E27FC236}">
                <a16:creationId xmlns:a16="http://schemas.microsoft.com/office/drawing/2014/main" id="{08D37CD5-6A09-48E2-92CE-6C6A67E9A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2340863"/>
            <a:ext cx="5644983" cy="422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612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AAC-9B12-4393-A0CB-5C34294230F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5.  Data fields</a:t>
            </a:r>
            <a:endParaRPr lang="en-US" dirty="0"/>
          </a:p>
        </p:txBody>
      </p:sp>
      <p:sp>
        <p:nvSpPr>
          <p:cNvPr id="3" name="Content Placeholder 2">
            <a:extLst>
              <a:ext uri="{FF2B5EF4-FFF2-40B4-BE49-F238E27FC236}">
                <a16:creationId xmlns:a16="http://schemas.microsoft.com/office/drawing/2014/main" id="{9AF455FF-4CF3-49AA-BE4F-F03BF8370864}"/>
              </a:ext>
            </a:extLst>
          </p:cNvPr>
          <p:cNvSpPr>
            <a:spLocks noGrp="1"/>
          </p:cNvSpPr>
          <p:nvPr>
            <p:ph idx="1"/>
          </p:nvPr>
        </p:nvSpPr>
        <p:spPr>
          <a:xfrm>
            <a:off x="581192" y="2340864"/>
            <a:ext cx="5514808" cy="3634486"/>
          </a:xfrm>
        </p:spPr>
        <p:txBody>
          <a:bodyPr>
            <a:normAutofit fontScale="850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dirty="0">
                <a:effectLst/>
                <a:latin typeface="Arial" panose="020B0604020202020204" pitchFamily="34" charset="0"/>
                <a:ea typeface="Times New Roman" panose="02020603050405020304" pitchFamily="18" charset="0"/>
              </a:rPr>
              <a:t>Code lists</a:t>
            </a:r>
            <a:r>
              <a:rPr lang="en-US" sz="18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 add some additional fields to your list, you may also wish to create a list of codes to use for these fields.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For this tutorial, click on the item “Diagnosis” that you added above.  Now click on “Code list”.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To enter a list of valid codes, click on “Use codes from the table below”.  Then put in the following entries under the “Description” and “Code” columns: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“pneumonia”=”</a:t>
            </a:r>
            <a:r>
              <a:rPr lang="en-US" sz="1800" dirty="0" err="1">
                <a:effectLst/>
                <a:latin typeface="Arial" panose="020B0604020202020204" pitchFamily="34" charset="0"/>
                <a:ea typeface="Times New Roman" panose="02020603050405020304" pitchFamily="18" charset="0"/>
              </a:rPr>
              <a:t>pneumo</a:t>
            </a:r>
            <a:r>
              <a:rPr lang="en-US" sz="1800" dirty="0">
                <a:effectLst/>
                <a:latin typeface="Arial" panose="020B0604020202020204" pitchFamily="34" charset="0"/>
                <a:ea typeface="Times New Roman" panose="02020603050405020304" pitchFamily="18" charset="0"/>
              </a:rPr>
              <a:t>”,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“urinary tract infection”=”</a:t>
            </a:r>
            <a:r>
              <a:rPr lang="en-US" sz="1800" dirty="0" err="1">
                <a:effectLst/>
                <a:latin typeface="Arial" panose="020B0604020202020204" pitchFamily="34" charset="0"/>
                <a:ea typeface="Times New Roman" panose="02020603050405020304" pitchFamily="18" charset="0"/>
              </a:rPr>
              <a:t>uti</a:t>
            </a:r>
            <a:r>
              <a:rPr lang="en-US" sz="1800" dirty="0">
                <a:effectLst/>
                <a:latin typeface="Arial" panose="020B0604020202020204" pitchFamily="34" charset="0"/>
                <a:ea typeface="Times New Roman" panose="02020603050405020304" pitchFamily="18" charset="0"/>
              </a:rPr>
              <a:t>”,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“meningitis”=”</a:t>
            </a:r>
            <a:r>
              <a:rPr lang="en-US" sz="1800" dirty="0" err="1">
                <a:effectLst/>
                <a:latin typeface="Arial" panose="020B0604020202020204" pitchFamily="34" charset="0"/>
                <a:ea typeface="Times New Roman" panose="02020603050405020304" pitchFamily="18" charset="0"/>
              </a:rPr>
              <a:t>mening</a:t>
            </a:r>
            <a:r>
              <a:rPr lang="en-US" sz="1800" dirty="0">
                <a:effectLst/>
                <a:latin typeface="Arial" panose="020B0604020202020204" pitchFamily="34" charset="0"/>
                <a:ea typeface="Times New Roman" panose="02020603050405020304" pitchFamily="18" charset="0"/>
              </a:rPr>
              <a:t>”.  </a:t>
            </a:r>
            <a:br>
              <a:rPr lang="en-US" sz="1800" dirty="0">
                <a:effectLst/>
                <a:latin typeface="Arial" panose="020B0604020202020204" pitchFamily="34" charset="0"/>
                <a:ea typeface="Times New Roman" panose="02020603050405020304" pitchFamily="18" charset="0"/>
              </a:rPr>
            </a:br>
            <a:endParaRPr lang="en-US" sz="1800" dirty="0">
              <a:effectLst/>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When you finish, click “OK” to return to the previous screen.</a:t>
            </a: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p:txBody>
      </p:sp>
      <p:pic>
        <p:nvPicPr>
          <p:cNvPr id="14338" name="Picture 2">
            <a:extLst>
              <a:ext uri="{FF2B5EF4-FFF2-40B4-BE49-F238E27FC236}">
                <a16:creationId xmlns:a16="http://schemas.microsoft.com/office/drawing/2014/main" id="{08D37CD5-6A09-48E2-92CE-6C6A67E9A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0" y="2283713"/>
            <a:ext cx="5644983" cy="422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594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1AAC-9B12-4393-A0CB-5C34294230F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5.  Data fields</a:t>
            </a:r>
            <a:endParaRPr lang="en-US" dirty="0"/>
          </a:p>
        </p:txBody>
      </p:sp>
      <p:sp>
        <p:nvSpPr>
          <p:cNvPr id="3" name="Content Placeholder 2">
            <a:extLst>
              <a:ext uri="{FF2B5EF4-FFF2-40B4-BE49-F238E27FC236}">
                <a16:creationId xmlns:a16="http://schemas.microsoft.com/office/drawing/2014/main" id="{9AF455FF-4CF3-49AA-BE4F-F03BF8370864}"/>
              </a:ext>
            </a:extLst>
          </p:cNvPr>
          <p:cNvSpPr>
            <a:spLocks noGrp="1"/>
          </p:cNvSpPr>
          <p:nvPr>
            <p:ph idx="1"/>
          </p:nvPr>
        </p:nvSpPr>
        <p:spPr>
          <a:xfrm>
            <a:off x="581192" y="2340864"/>
            <a:ext cx="5514808" cy="3634486"/>
          </a:xfrm>
        </p:spPr>
        <p:txBody>
          <a:bodyPr>
            <a:normAutofit/>
          </a:bodyPr>
          <a:lstStyle/>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11.  Defining a list of valid responses for the Diagnosis field.</a:t>
            </a: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do not need to enter an exhaustive list.  Just indicate the most common or important responses for purposes of standardizing data entry.</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effectLst/>
              <a:latin typeface="Times New Roman" panose="02020603050405020304" pitchFamily="18" charset="0"/>
              <a:ea typeface="Times New Roman" panose="02020603050405020304" pitchFamily="18" charset="0"/>
            </a:endParaRPr>
          </a:p>
        </p:txBody>
      </p:sp>
      <p:pic>
        <p:nvPicPr>
          <p:cNvPr id="15362" name="Picture 2">
            <a:extLst>
              <a:ext uri="{FF2B5EF4-FFF2-40B4-BE49-F238E27FC236}">
                <a16:creationId xmlns:a16="http://schemas.microsoft.com/office/drawing/2014/main" id="{A29B2BA7-A846-4F9A-AA40-B895FAFFB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98725"/>
            <a:ext cx="5643315" cy="392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1997-A328-44E2-8E76-419A45D27AD6}"/>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6.  Isolate alerts</a:t>
            </a:r>
            <a:endParaRPr lang="en-US" dirty="0"/>
          </a:p>
        </p:txBody>
      </p:sp>
      <p:sp>
        <p:nvSpPr>
          <p:cNvPr id="3" name="Content Placeholder 2">
            <a:extLst>
              <a:ext uri="{FF2B5EF4-FFF2-40B4-BE49-F238E27FC236}">
                <a16:creationId xmlns:a16="http://schemas.microsoft.com/office/drawing/2014/main" id="{9ED05D60-2C31-4BE4-A387-C26697575191}"/>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From the main configuration screen, click on “Alerts”.  You will see a long list of microbiological alerts suggested by WHONET – alerts about possible laboratory errors, important results that should be confirmed at the local or national level, and findings that should be communicated to other groups, such as the infection control team.  You can easily activate or deactivate the rules suggested by WHONET.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also use “New rule” to define additional alerts specific to your institution or country.  When you finish reviewing or defining rules, click on “OK” to return to the main configuration screen.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These features are described in greater detail in the tutorial “Expert System”.</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099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0E45F-1768-4B69-84B1-4CEE7AA7AF19}"/>
              </a:ext>
            </a:extLst>
          </p:cNvPr>
          <p:cNvSpPr>
            <a:spLocks noGrp="1"/>
          </p:cNvSpPr>
          <p:nvPr>
            <p:ph type="title"/>
          </p:nvPr>
        </p:nvSpPr>
        <p:spPr/>
        <p:txBody>
          <a:bodyPr>
            <a:normAutofit/>
          </a:bodyPr>
          <a:lstStyle/>
          <a:p>
            <a:r>
              <a:rPr lang="en-US" sz="1800" b="1" dirty="0">
                <a:effectLst/>
                <a:latin typeface="Arial" panose="020B0604020202020204" pitchFamily="34" charset="0"/>
                <a:ea typeface="Times New Roman" panose="02020603050405020304" pitchFamily="18" charset="0"/>
              </a:rPr>
              <a:t>Part 6.  Isolate alerts</a:t>
            </a:r>
            <a:endParaRPr lang="en-US" sz="1800" dirty="0"/>
          </a:p>
        </p:txBody>
      </p:sp>
      <p:sp>
        <p:nvSpPr>
          <p:cNvPr id="3" name="Content Placeholder 2">
            <a:extLst>
              <a:ext uri="{FF2B5EF4-FFF2-40B4-BE49-F238E27FC236}">
                <a16:creationId xmlns:a16="http://schemas.microsoft.com/office/drawing/2014/main" id="{CF66A5F9-E50B-4A5E-94ED-5574C594805A}"/>
              </a:ext>
            </a:extLst>
          </p:cNvPr>
          <p:cNvSpPr>
            <a:spLocks noGrp="1"/>
          </p:cNvSpPr>
          <p:nvPr>
            <p:ph idx="1"/>
          </p:nvPr>
        </p:nvSpPr>
        <p:spPr>
          <a:xfrm>
            <a:off x="581193" y="2340864"/>
            <a:ext cx="5514808" cy="3634486"/>
          </a:xfrm>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12.  List of microbiological alerts for your laboratory.  In addition to the pre-defined WHONET alerts, you can also define your own alerts with “New”. </a:t>
            </a:r>
            <a:endParaRPr lang="en-US" sz="1800" dirty="0">
              <a:effectLst/>
              <a:latin typeface="Times New Roman" panose="02020603050405020304" pitchFamily="18" charset="0"/>
              <a:ea typeface="Times New Roman" panose="02020603050405020304" pitchFamily="18" charset="0"/>
            </a:endParaRPr>
          </a:p>
        </p:txBody>
      </p:sp>
      <p:pic>
        <p:nvPicPr>
          <p:cNvPr id="16386" name="Picture 2">
            <a:extLst>
              <a:ext uri="{FF2B5EF4-FFF2-40B4-BE49-F238E27FC236}">
                <a16:creationId xmlns:a16="http://schemas.microsoft.com/office/drawing/2014/main" id="{16B2F5AB-D090-4A23-9587-1B1F997EB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32075"/>
            <a:ext cx="5458770" cy="379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522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BE72-883F-4503-8CEF-BE14B63D156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7.  Finishing laboratory configuration</a:t>
            </a:r>
            <a:endParaRPr lang="en-US" dirty="0"/>
          </a:p>
        </p:txBody>
      </p:sp>
      <p:sp>
        <p:nvSpPr>
          <p:cNvPr id="3" name="Content Placeholder 2">
            <a:extLst>
              <a:ext uri="{FF2B5EF4-FFF2-40B4-BE49-F238E27FC236}">
                <a16:creationId xmlns:a16="http://schemas.microsoft.com/office/drawing/2014/main" id="{E41EC252-454C-4843-90CC-54A459F9FF49}"/>
              </a:ext>
            </a:extLst>
          </p:cNvPr>
          <p:cNvSpPr>
            <a:spLocks noGrp="1"/>
          </p:cNvSpPr>
          <p:nvPr>
            <p:ph idx="1"/>
          </p:nvPr>
        </p:nvSpPr>
        <p:spPr>
          <a:xfrm>
            <a:off x="552618" y="2559939"/>
            <a:ext cx="5514808" cy="3634486"/>
          </a:xfrm>
        </p:spPr>
        <p:txBody>
          <a:bodyPr>
            <a:normAutofit fontScale="92500" lnSpcReduction="20000"/>
          </a:bodyPr>
          <a:lstStyle/>
          <a:p>
            <a:pPr marL="0" indent="0">
              <a:buNone/>
            </a:pPr>
            <a:r>
              <a:rPr lang="en-US" sz="1800" dirty="0">
                <a:effectLst/>
                <a:latin typeface="Arial" panose="020B0604020202020204" pitchFamily="34" charset="0"/>
                <a:ea typeface="Times New Roman" panose="02020603050405020304" pitchFamily="18" charset="0"/>
              </a:rPr>
              <a:t>You have now finished your laboratory configuration.  </a:t>
            </a:r>
          </a:p>
          <a:p>
            <a:pPr marL="0" indent="0">
              <a:buNone/>
            </a:pPr>
            <a:endParaRPr lang="en-US" sz="1800" dirty="0">
              <a:latin typeface="Arial" panose="020B0604020202020204" pitchFamily="34" charset="0"/>
              <a:ea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rPr>
              <a:t>Click on “Save” to save all of the laboratory details into a “laboratory configuration file.  </a:t>
            </a:r>
          </a:p>
          <a:p>
            <a:pPr marL="0" indent="0">
              <a:buNone/>
            </a:pPr>
            <a:endParaRPr lang="en-US" sz="1800" dirty="0">
              <a:latin typeface="Arial" panose="020B0604020202020204" pitchFamily="34" charset="0"/>
              <a:ea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rPr>
              <a:t>The name of the file has the form “</a:t>
            </a:r>
            <a:r>
              <a:rPr lang="en-US" sz="1800" dirty="0" err="1">
                <a:effectLst/>
                <a:latin typeface="Arial" panose="020B0604020202020204" pitchFamily="34" charset="0"/>
                <a:ea typeface="Times New Roman" panose="02020603050405020304" pitchFamily="18" charset="0"/>
              </a:rPr>
              <a:t>labxxx.yyy</a:t>
            </a:r>
            <a:r>
              <a:rPr lang="en-US" sz="1800" dirty="0">
                <a:effectLst/>
                <a:latin typeface="Arial" panose="020B0604020202020204" pitchFamily="34" charset="0"/>
                <a:ea typeface="Times New Roman" panose="02020603050405020304" pitchFamily="18" charset="0"/>
              </a:rPr>
              <a:t>” where “xxx” refers to the country code and “</a:t>
            </a:r>
            <a:r>
              <a:rPr lang="en-US" sz="1800" dirty="0" err="1">
                <a:effectLst/>
                <a:latin typeface="Arial" panose="020B0604020202020204" pitchFamily="34" charset="0"/>
                <a:ea typeface="Times New Roman" panose="02020603050405020304" pitchFamily="18" charset="0"/>
              </a:rPr>
              <a:t>yyy</a:t>
            </a:r>
            <a:r>
              <a:rPr lang="en-US" sz="1800" dirty="0">
                <a:effectLst/>
                <a:latin typeface="Arial" panose="020B0604020202020204" pitchFamily="34" charset="0"/>
                <a:ea typeface="Times New Roman" panose="02020603050405020304" pitchFamily="18" charset="0"/>
              </a:rPr>
              <a:t>” refers to the laboratory code.  </a:t>
            </a:r>
          </a:p>
          <a:p>
            <a:pPr marL="0" indent="0">
              <a:buNone/>
            </a:pPr>
            <a:endParaRPr lang="en-US" sz="1800" dirty="0">
              <a:latin typeface="Arial" panose="020B0604020202020204" pitchFamily="34" charset="0"/>
              <a:ea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rPr>
              <a:t>For example, in this tutorial, the laboratory configuration will have the name “</a:t>
            </a:r>
            <a:r>
              <a:rPr lang="en-US" sz="1800" dirty="0" err="1">
                <a:effectLst/>
                <a:latin typeface="Arial" panose="020B0604020202020204" pitchFamily="34" charset="0"/>
                <a:ea typeface="Times New Roman" panose="02020603050405020304" pitchFamily="18" charset="0"/>
              </a:rPr>
              <a:t>labwho.wth</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17410" name="Picture 2">
            <a:extLst>
              <a:ext uri="{FF2B5EF4-FFF2-40B4-BE49-F238E27FC236}">
                <a16:creationId xmlns:a16="http://schemas.microsoft.com/office/drawing/2014/main" id="{8FF4B9F1-2CE0-49F9-A66C-708F47A00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687" y="2414588"/>
            <a:ext cx="5489039"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417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BE72-883F-4503-8CEF-BE14B63D156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7.  Finishing laboratory configuration</a:t>
            </a:r>
            <a:endParaRPr lang="en-US" dirty="0"/>
          </a:p>
        </p:txBody>
      </p:sp>
      <p:sp>
        <p:nvSpPr>
          <p:cNvPr id="3" name="Content Placeholder 2">
            <a:extLst>
              <a:ext uri="{FF2B5EF4-FFF2-40B4-BE49-F238E27FC236}">
                <a16:creationId xmlns:a16="http://schemas.microsoft.com/office/drawing/2014/main" id="{E41EC252-454C-4843-90CC-54A459F9FF49}"/>
              </a:ext>
            </a:extLst>
          </p:cNvPr>
          <p:cNvSpPr>
            <a:spLocks noGrp="1"/>
          </p:cNvSpPr>
          <p:nvPr>
            <p:ph idx="1"/>
          </p:nvPr>
        </p:nvSpPr>
        <p:spPr>
          <a:xfrm>
            <a:off x="581193" y="2340864"/>
            <a:ext cx="5514808" cy="3634486"/>
          </a:xfrm>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return to laboratory configuration to make additional changes at any time by selecting “Modify laboratory”.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Now that you have finished configuration of your laboratory, you can now continue with the tutorial on Data Entry.</a:t>
            </a:r>
            <a:endParaRPr lang="en-US" sz="1800" dirty="0">
              <a:effectLst/>
              <a:latin typeface="Times New Roman" panose="02020603050405020304" pitchFamily="18" charset="0"/>
              <a:ea typeface="Times New Roman" panose="02020603050405020304" pitchFamily="18" charset="0"/>
            </a:endParaRPr>
          </a:p>
        </p:txBody>
      </p:sp>
      <p:pic>
        <p:nvPicPr>
          <p:cNvPr id="17410" name="Picture 2">
            <a:extLst>
              <a:ext uri="{FF2B5EF4-FFF2-40B4-BE49-F238E27FC236}">
                <a16:creationId xmlns:a16="http://schemas.microsoft.com/office/drawing/2014/main" id="{8FF4B9F1-2CE0-49F9-A66C-708F47A00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687" y="2414588"/>
            <a:ext cx="5489039"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557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3537-8000-4D2F-BD20-E9506AD37004}"/>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Describing your laboratory</a:t>
            </a:r>
            <a:endParaRPr lang="en-US" dirty="0"/>
          </a:p>
        </p:txBody>
      </p:sp>
      <p:sp>
        <p:nvSpPr>
          <p:cNvPr id="3" name="Content Placeholder 2">
            <a:extLst>
              <a:ext uri="{FF2B5EF4-FFF2-40B4-BE49-F238E27FC236}">
                <a16:creationId xmlns:a16="http://schemas.microsoft.com/office/drawing/2014/main" id="{7F9D1D27-6310-426C-8E89-64A9862EAD0F}"/>
              </a:ext>
            </a:extLst>
          </p:cNvPr>
          <p:cNvSpPr>
            <a:spLocks noGrp="1"/>
          </p:cNvSpPr>
          <p:nvPr>
            <p:ph idx="1"/>
          </p:nvPr>
        </p:nvSpPr>
        <p:spPr>
          <a:xfrm>
            <a:off x="581193" y="2340864"/>
            <a:ext cx="5514808" cy="3634486"/>
          </a:xfrm>
        </p:spPr>
        <p:txBody>
          <a:bodyPr/>
          <a:lstStyle/>
          <a:p>
            <a:pPr marL="0" indent="0">
              <a:buNone/>
            </a:pPr>
            <a:r>
              <a:rPr lang="en-US" sz="1800" dirty="0">
                <a:effectLst/>
                <a:latin typeface="Arial" panose="020B0604020202020204" pitchFamily="34" charset="0"/>
                <a:ea typeface="Times New Roman" panose="02020603050405020304" pitchFamily="18" charset="0"/>
              </a:rPr>
              <a:t>Double-click on the WHONET icon on your desktop to begin WHONET.  You will see a list of laboratory configurations currently defined on your computer.  Click on “New Laboratory” to begin.</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1026" name="Picture 2">
            <a:extLst>
              <a:ext uri="{FF2B5EF4-FFF2-40B4-BE49-F238E27FC236}">
                <a16:creationId xmlns:a16="http://schemas.microsoft.com/office/drawing/2014/main" id="{4A3A2BDB-FF1B-406B-8402-8E0709AA1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183" y="2697792"/>
            <a:ext cx="4976805" cy="345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9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a:xfrm>
            <a:off x="581192" y="702156"/>
            <a:ext cx="11029616" cy="1188720"/>
          </a:xfrm>
        </p:spPr>
        <p:txBody>
          <a:bodyPr>
            <a:normAutofit/>
          </a:bodyPr>
          <a:lstStyle/>
          <a:p>
            <a:r>
              <a:rPr lang="en-US"/>
              <a:t>Thank you!</a:t>
            </a:r>
            <a:endParaRPr lang="en-US" dirty="0"/>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rotWithShape="1">
          <a:blip r:embed="rId2"/>
          <a:srcRect t="311" r="-2" b="2149"/>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6340830" y="2340864"/>
            <a:ext cx="5269977" cy="3634486"/>
          </a:xfrm>
        </p:spPr>
        <p:txBody>
          <a:bodyPr>
            <a:normAutofit/>
          </a:bodyPr>
          <a:lstStyle/>
          <a:p>
            <a:pPr marL="0" indent="0">
              <a:buNone/>
            </a:pPr>
            <a:r>
              <a:rPr lang="en-US"/>
              <a:t>On behalf of the WHONET Team, thank you for learning about the WHONET &amp; </a:t>
            </a:r>
            <a:r>
              <a:rPr lang="en-US" err="1"/>
              <a:t>BacLink</a:t>
            </a:r>
            <a:r>
              <a:rPr lang="en-US"/>
              <a:t> Software! </a:t>
            </a:r>
          </a:p>
          <a:p>
            <a:endParaRPr lang="en-US"/>
          </a:p>
          <a:p>
            <a:pPr marL="0" indent="0">
              <a:buNone/>
            </a:pPr>
            <a:endParaRPr lang="en-US"/>
          </a:p>
        </p:txBody>
      </p:sp>
    </p:spTree>
    <p:extLst>
      <p:ext uri="{BB962C8B-B14F-4D97-AF65-F5344CB8AC3E}">
        <p14:creationId xmlns:p14="http://schemas.microsoft.com/office/powerpoint/2010/main" val="353894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3537-8000-4D2F-BD20-E9506AD37004}"/>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Describing your laboratory</a:t>
            </a:r>
            <a:endParaRPr lang="en-US" dirty="0"/>
          </a:p>
        </p:txBody>
      </p:sp>
      <p:sp>
        <p:nvSpPr>
          <p:cNvPr id="3" name="Content Placeholder 2">
            <a:extLst>
              <a:ext uri="{FF2B5EF4-FFF2-40B4-BE49-F238E27FC236}">
                <a16:creationId xmlns:a16="http://schemas.microsoft.com/office/drawing/2014/main" id="{7F9D1D27-6310-426C-8E89-64A9862EAD0F}"/>
              </a:ext>
            </a:extLst>
          </p:cNvPr>
          <p:cNvSpPr>
            <a:spLocks noGrp="1"/>
          </p:cNvSpPr>
          <p:nvPr>
            <p:ph idx="1"/>
          </p:nvPr>
        </p:nvSpPr>
        <p:spPr>
          <a:xfrm>
            <a:off x="581193" y="2340864"/>
            <a:ext cx="5514808" cy="3634486"/>
          </a:xfrm>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1.  List of WHONET laboratory configurations.  Select “New laboratory”.</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In this tutorial, you will create an institution in the special “country” World Health Organization called “WHONET Tutorial Hospital”.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So for country, select “World Health Organization”, and for the laboratory name, type “WHONET Tutorial Hospital”.  For the laboratory code, put “WTH”.  Your screen should look like the below.</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2050" name="Picture 2">
            <a:extLst>
              <a:ext uri="{FF2B5EF4-FFF2-40B4-BE49-F238E27FC236}">
                <a16:creationId xmlns:a16="http://schemas.microsoft.com/office/drawing/2014/main" id="{CF875A0E-2F38-4023-82B2-5D064907F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214" y="2282137"/>
            <a:ext cx="5363487" cy="384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55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3537-8000-4D2F-BD20-E9506AD37004}"/>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Describing your laboratory</a:t>
            </a:r>
            <a:endParaRPr lang="en-US" dirty="0"/>
          </a:p>
        </p:txBody>
      </p:sp>
      <p:sp>
        <p:nvSpPr>
          <p:cNvPr id="3" name="Content Placeholder 2">
            <a:extLst>
              <a:ext uri="{FF2B5EF4-FFF2-40B4-BE49-F238E27FC236}">
                <a16:creationId xmlns:a16="http://schemas.microsoft.com/office/drawing/2014/main" id="{7F9D1D27-6310-426C-8E89-64A9862EAD0F}"/>
              </a:ext>
            </a:extLst>
          </p:cNvPr>
          <p:cNvSpPr>
            <a:spLocks noGrp="1"/>
          </p:cNvSpPr>
          <p:nvPr>
            <p:ph idx="1"/>
          </p:nvPr>
        </p:nvSpPr>
        <p:spPr>
          <a:xfrm>
            <a:off x="581193" y="2340864"/>
            <a:ext cx="5514808" cy="3634486"/>
          </a:xfrm>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2.  WHONET laboratory configuration screen.  Enter the country, name, and code of your laboratory.</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2050" name="Picture 2">
            <a:extLst>
              <a:ext uri="{FF2B5EF4-FFF2-40B4-BE49-F238E27FC236}">
                <a16:creationId xmlns:a16="http://schemas.microsoft.com/office/drawing/2014/main" id="{CF875A0E-2F38-4023-82B2-5D064907F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214" y="2282137"/>
            <a:ext cx="5363487" cy="384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43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D9D2-B267-426A-AD8E-C0F3869CF9DA}"/>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Selecting your antibiotics</a:t>
            </a:r>
            <a:endParaRPr lang="en-US" dirty="0"/>
          </a:p>
        </p:txBody>
      </p:sp>
      <p:sp>
        <p:nvSpPr>
          <p:cNvPr id="3" name="Content Placeholder 2">
            <a:extLst>
              <a:ext uri="{FF2B5EF4-FFF2-40B4-BE49-F238E27FC236}">
                <a16:creationId xmlns:a16="http://schemas.microsoft.com/office/drawing/2014/main" id="{BE0BC884-E0DB-4A9E-9630-D405F46BD7CC}"/>
              </a:ext>
            </a:extLst>
          </p:cNvPr>
          <p:cNvSpPr>
            <a:spLocks noGrp="1"/>
          </p:cNvSpPr>
          <p:nvPr>
            <p:ph idx="1"/>
          </p:nvPr>
        </p:nvSpPr>
        <p:spPr>
          <a:xfrm>
            <a:off x="581193" y="2340864"/>
            <a:ext cx="5235408" cy="3634486"/>
          </a:xfrm>
        </p:spPr>
        <p:txBody>
          <a:bodyPr/>
          <a:lstStyle/>
          <a:p>
            <a:pPr marL="0" indent="0">
              <a:buNone/>
            </a:pPr>
            <a:r>
              <a:rPr lang="en-US" sz="1800" dirty="0">
                <a:effectLst/>
                <a:latin typeface="Arial" panose="020B0604020202020204" pitchFamily="34" charset="0"/>
                <a:ea typeface="Times New Roman" panose="02020603050405020304" pitchFamily="18" charset="0"/>
              </a:rPr>
              <a:t>The only part of laboratory configuration which is required is indicating which antimicrobials you are testing in your laboratory.  </a:t>
            </a:r>
            <a:endParaRPr lang="en-US" sz="1800" dirty="0">
              <a:latin typeface="Arial" panose="020B0604020202020204" pitchFamily="34" charset="0"/>
              <a:ea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rPr>
              <a:t>To do this, click on “Antibiotics” to get the following screen.  You will see a long list of antibiotics to your left – this is the WHONET list.  </a:t>
            </a:r>
          </a:p>
          <a:p>
            <a:pPr marL="0" indent="0">
              <a:buNone/>
            </a:pPr>
            <a:r>
              <a:rPr lang="en-US" sz="1800" dirty="0">
                <a:effectLst/>
                <a:latin typeface="Arial" panose="020B0604020202020204" pitchFamily="34" charset="0"/>
                <a:ea typeface="Times New Roman" panose="02020603050405020304" pitchFamily="18" charset="0"/>
              </a:rPr>
              <a:t>On the right is the list of antibiotic tests used in your laboratory.  At the beginning this list is empty.</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3074" name="Picture 2">
            <a:extLst>
              <a:ext uri="{FF2B5EF4-FFF2-40B4-BE49-F238E27FC236}">
                <a16:creationId xmlns:a16="http://schemas.microsoft.com/office/drawing/2014/main" id="{4DBAEB7D-E69F-4C9C-972F-47E90D852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149475"/>
            <a:ext cx="5591267" cy="400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83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D9D2-B267-426A-AD8E-C0F3869CF9DA}"/>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Selecting your antibiotics</a:t>
            </a:r>
            <a:endParaRPr lang="en-US" dirty="0"/>
          </a:p>
        </p:txBody>
      </p:sp>
      <p:sp>
        <p:nvSpPr>
          <p:cNvPr id="3" name="Content Placeholder 2">
            <a:extLst>
              <a:ext uri="{FF2B5EF4-FFF2-40B4-BE49-F238E27FC236}">
                <a16:creationId xmlns:a16="http://schemas.microsoft.com/office/drawing/2014/main" id="{BE0BC884-E0DB-4A9E-9630-D405F46BD7CC}"/>
              </a:ext>
            </a:extLst>
          </p:cNvPr>
          <p:cNvSpPr>
            <a:spLocks noGrp="1"/>
          </p:cNvSpPr>
          <p:nvPr>
            <p:ph idx="1"/>
          </p:nvPr>
        </p:nvSpPr>
        <p:spPr>
          <a:xfrm>
            <a:off x="581193" y="2340864"/>
            <a:ext cx="5235408"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To indicate the tests that you are using, you should indicate three things: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1. the reference guidelines (for example CLSI, SFM, DIN, </a:t>
            </a:r>
            <a:r>
              <a:rPr lang="en-US" sz="1800" i="1" dirty="0">
                <a:effectLst/>
                <a:latin typeface="Arial" panose="020B0604020202020204" pitchFamily="34" charset="0"/>
                <a:ea typeface="Times New Roman" panose="02020603050405020304" pitchFamily="18" charset="0"/>
              </a:rPr>
              <a:t>etc.</a:t>
            </a:r>
            <a:r>
              <a:rPr lang="en-US" sz="18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2. the test method (disk, MIC, or </a:t>
            </a:r>
            <a:r>
              <a:rPr lang="en-US" sz="1800" dirty="0" err="1">
                <a:effectLst/>
                <a:latin typeface="Arial" panose="020B0604020202020204" pitchFamily="34" charset="0"/>
                <a:ea typeface="Times New Roman" panose="02020603050405020304" pitchFamily="18" charset="0"/>
              </a:rPr>
              <a:t>Etest</a:t>
            </a:r>
            <a:r>
              <a:rPr lang="en-US" sz="1800" dirty="0">
                <a:effectLst/>
                <a:latin typeface="Arial" panose="020B0604020202020204" pitchFamily="34" charset="0"/>
                <a:ea typeface="Times New Roman" panose="02020603050405020304" pitchFamily="18" charset="0"/>
              </a:rPr>
              <a:t>); and 3. the name of the antibiotic and, for disk diffusion testing, the disk potency.</a:t>
            </a:r>
            <a:endParaRPr lang="en-US" sz="1800" dirty="0">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4DBAEB7D-E69F-4C9C-972F-47E90D852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149475"/>
            <a:ext cx="5591267" cy="400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32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D9D2-B267-426A-AD8E-C0F3869CF9DA}"/>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Selecting your antibiotics</a:t>
            </a:r>
            <a:endParaRPr lang="en-US" dirty="0"/>
          </a:p>
        </p:txBody>
      </p:sp>
      <p:sp>
        <p:nvSpPr>
          <p:cNvPr id="3" name="Content Placeholder 2">
            <a:extLst>
              <a:ext uri="{FF2B5EF4-FFF2-40B4-BE49-F238E27FC236}">
                <a16:creationId xmlns:a16="http://schemas.microsoft.com/office/drawing/2014/main" id="{BE0BC884-E0DB-4A9E-9630-D405F46BD7CC}"/>
              </a:ext>
            </a:extLst>
          </p:cNvPr>
          <p:cNvSpPr>
            <a:spLocks noGrp="1"/>
          </p:cNvSpPr>
          <p:nvPr>
            <p:ph idx="1"/>
          </p:nvPr>
        </p:nvSpPr>
        <p:spPr>
          <a:xfrm>
            <a:off x="581193" y="2340864"/>
            <a:ext cx="5235408"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In this tutorial, indicate that the method is CLSI, and you will choose a few drugs tested by disk diffusion and a few tested by </a:t>
            </a:r>
            <a:r>
              <a:rPr lang="en-US" sz="1800" dirty="0" err="1">
                <a:effectLst/>
                <a:latin typeface="Arial" panose="020B0604020202020204" pitchFamily="34" charset="0"/>
                <a:ea typeface="Times New Roman" panose="02020603050405020304" pitchFamily="18" charset="0"/>
              </a:rPr>
              <a:t>Etest</a:t>
            </a:r>
            <a:r>
              <a:rPr lang="en-US" sz="18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To select an antibiotic, double-click on the antibiotic to move it to the right side of the screen </a:t>
            </a:r>
            <a:r>
              <a:rPr lang="en-US" sz="1800" i="1" dirty="0">
                <a:effectLst/>
                <a:latin typeface="Arial" panose="020B0604020202020204" pitchFamily="34" charset="0"/>
                <a:ea typeface="Times New Roman" panose="02020603050405020304" pitchFamily="18" charset="0"/>
              </a:rPr>
              <a:t>or</a:t>
            </a:r>
            <a:r>
              <a:rPr lang="en-US" sz="1800" dirty="0">
                <a:effectLst/>
                <a:latin typeface="Arial" panose="020B0604020202020204" pitchFamily="34" charset="0"/>
                <a:ea typeface="Times New Roman" panose="02020603050405020304" pitchFamily="18" charset="0"/>
              </a:rPr>
              <a:t> single-click on the antibiotic and hit the “–&gt;” button.</a:t>
            </a:r>
            <a:endParaRPr lang="en-US" sz="1800" dirty="0">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4DBAEB7D-E69F-4C9C-972F-47E90D852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149475"/>
            <a:ext cx="5591267" cy="400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66738"/>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2D995-20F0-4C14-BF62-1248AB4B484D}">
  <ds:schemaRef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71af3243-3dd4-4a8d-8c0d-dd76da1f02a5"/>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1659</TotalTime>
  <Words>2804</Words>
  <Application>Microsoft Office PowerPoint</Application>
  <PresentationFormat>Widescreen</PresentationFormat>
  <Paragraphs>205</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Franklin Gothic Book</vt:lpstr>
      <vt:lpstr>Franklin Gothic Demi</vt:lpstr>
      <vt:lpstr>Times New Roman</vt:lpstr>
      <vt:lpstr>Wingdings 2</vt:lpstr>
      <vt:lpstr>DividendVTI</vt:lpstr>
      <vt:lpstr>WHONET laboratory database software</vt:lpstr>
      <vt:lpstr>WHONET Tutorial – Laboratory Configuration</vt:lpstr>
      <vt:lpstr>WHONET Tutorial – Laboratory Configuration</vt:lpstr>
      <vt:lpstr>Part 1.  Describing your laboratory</vt:lpstr>
      <vt:lpstr>Part 1.  Describing your laboratory</vt:lpstr>
      <vt:lpstr>Part 1.  Describing your laboratory</vt:lpstr>
      <vt:lpstr>Part 2.  Selecting your antibiotics</vt:lpstr>
      <vt:lpstr>Part 2.  Selecting your antibiotics</vt:lpstr>
      <vt:lpstr>Part 2.  Selecting your antibiotics</vt:lpstr>
      <vt:lpstr>Part 2.  Selecting your antibiotics</vt:lpstr>
      <vt:lpstr>Part 2.  Selecting your antibiotics</vt:lpstr>
      <vt:lpstr>Part 2.  Selecting your antibiotics</vt:lpstr>
      <vt:lpstr>Part 3.  Configuring your antibiotics</vt:lpstr>
      <vt:lpstr>Part 3.  Configuring your antibiotics</vt:lpstr>
      <vt:lpstr>Part 3.  Configuring your antibiotics</vt:lpstr>
      <vt:lpstr>Part 3.  Configuring your antibiotics</vt:lpstr>
      <vt:lpstr>Part 3.  Configuring your antibiotics</vt:lpstr>
      <vt:lpstr>Part 3.  Configuring your antibiotics</vt:lpstr>
      <vt:lpstr>Part 3.  Configuring your antibiotics</vt:lpstr>
      <vt:lpstr>Part 3.  Configuring your antibiotics</vt:lpstr>
      <vt:lpstr>Part 3.  Configuring your antibiotics</vt:lpstr>
      <vt:lpstr>Part 4.  Patient locations</vt:lpstr>
      <vt:lpstr>Part 4.  Patient locations</vt:lpstr>
      <vt:lpstr>Part 4.  Patient locations</vt:lpstr>
      <vt:lpstr>Part 5.  Data fields</vt:lpstr>
      <vt:lpstr>Part 5.  Data fields</vt:lpstr>
      <vt:lpstr>Part 5.  Data fields</vt:lpstr>
      <vt:lpstr>Part 5.  Data fields</vt:lpstr>
      <vt:lpstr>Part 5.  Data fields</vt:lpstr>
      <vt:lpstr>Part 5.  Data fields</vt:lpstr>
      <vt:lpstr>Part 5.  Data fields</vt:lpstr>
      <vt:lpstr>Part 5.  Data fields</vt:lpstr>
      <vt:lpstr>Part 5.  Data fields</vt:lpstr>
      <vt:lpstr>Part 5.  Data fields</vt:lpstr>
      <vt:lpstr>Part 5.  Data fields</vt:lpstr>
      <vt:lpstr>Part 6.  Isolate alerts</vt:lpstr>
      <vt:lpstr>Part 6.  Isolate alerts</vt:lpstr>
      <vt:lpstr>Part 7.  Finishing laboratory configuration</vt:lpstr>
      <vt:lpstr>Part 7.  Finishing laboratory configuration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104</cp:revision>
  <dcterms:created xsi:type="dcterms:W3CDTF">2022-05-03T12:07:18Z</dcterms:created>
  <dcterms:modified xsi:type="dcterms:W3CDTF">2022-08-21T14:41:32Z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