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17"/>
  </p:notesMasterIdLst>
  <p:sldIdLst>
    <p:sldId id="512" r:id="rId3"/>
    <p:sldId id="513" r:id="rId4"/>
    <p:sldId id="263" r:id="rId5"/>
    <p:sldId id="264" r:id="rId6"/>
    <p:sldId id="265" r:id="rId7"/>
    <p:sldId id="269" r:id="rId8"/>
    <p:sldId id="266" r:id="rId9"/>
    <p:sldId id="262" r:id="rId10"/>
    <p:sldId id="267" r:id="rId11"/>
    <p:sldId id="260" r:id="rId12"/>
    <p:sldId id="2147375931" r:id="rId13"/>
    <p:sldId id="2147375932" r:id="rId14"/>
    <p:sldId id="2147375933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A3B8C-5CF8-43B8-A5A3-78694FA77B29}" v="113" dt="2023-09-27T09:17:50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B1710-4D0F-42FB-8C16-741FECAC6B0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F95F6-852F-4DC2-93DD-4156080FD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3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741181E-7137-40BE-8739-8B1B2A5704A6}" type="slidenum">
              <a:rPr lang="en-GB" altLang="en-US"/>
              <a:pPr algn="r" eaLnBrk="1" hangingPunct="1"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108A05-E785-ACCC-9E32-4A39A1A6A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2DE49F-D2DB-1730-59BB-8165CC32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0FAD1-14C2-9CEF-4D73-F2255D98F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1CCDE-79F0-909F-4CE6-5ACFD1D1B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12416-7968-7D95-D238-15C722234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27C74-41CD-F356-4688-42255CB1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6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3209-EE5B-4212-7C93-1FF560FF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198CB-BA39-CB30-8AFE-4112C6E7A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4D995-F1B6-A8A7-396D-634124C10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B4D0F-14E7-4F8E-760D-DCF9BD2A0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EB7E4-7955-0F24-C2A6-502F2E74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8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4B81BF-32E1-BFBD-2454-99717FA26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A7DA94-C224-B8D6-A236-E9693800E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3C58F-7500-8BE9-6AE1-8430C8616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C6DC5-6D29-D84A-8FDF-8E229024F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0395F-DFB5-68BD-6312-3903C4E6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24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AC1F-6A42-4092-7097-6C0D2F5C0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89770-24BD-7B32-26FE-2A2F90E88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D9C85-8B1A-5533-0F79-EBE1F36E1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1C7CD-E165-9D0F-C3C9-7BD8E546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1B980-9C9A-0DBD-D39B-26A95F6C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83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B473B-9A62-234F-855C-01BF2ABD4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93F52-D147-E3FB-049E-A4E4D0AED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3091C-77EC-48BD-71B6-38D307C3C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59135-9379-65C7-B6CB-0D007FC7B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2C8A0-B708-FA84-899A-0B894916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37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DD7AC-A6E4-472B-E3B6-3CD65FC0B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7B431-63AC-4191-1DB1-2BBD17801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4E9DD-7A30-7A4B-57A9-B5458ACE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4AF8F-8C24-F56C-D19F-E0B5779F3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4EB1D-F553-7ED5-23B6-7DE4448A0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94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4350-1BB2-B78F-5D17-49EB6769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11334-5864-494D-0FBE-88154B632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52E14-B349-0ED6-2A89-A7373852E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3D2A3-5305-B24E-AA9D-EE7A37C4D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C79C9-664C-BC15-21B0-6850EF4A4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A178C-602D-EBC6-5FCA-445327DAB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89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CED1A-997B-B169-9A8B-ED94492B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5DF65-191D-5152-0FBA-5131AE822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FC714-B9F9-0A99-9D59-735F9E9B4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DDA03-475D-DC00-26DB-B528C25B7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5511C5-7056-EC71-CB1D-7A58704BE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2F02BE-929D-8E8E-AFFF-3C741668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5ADEA2-7DE0-3C40-9D81-1FFF78ED1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FBA379-2F61-1CFC-22C8-4E19D209F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1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D71D9-F858-44C2-E87C-5897BD095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E7E633-9E4A-AD8B-D204-8BF3D67F8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9E987-5F05-9E89-6166-EF8EE4F25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65867-8FCD-EA25-4D7D-1CB8B0B33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62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72E1F9-D120-12DA-8D1F-210D6E09B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73AC3-9C5B-EB5B-A9D2-FAF64F575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5F45F-21FC-A846-82E0-29331CFA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09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B5A97-BCFF-810C-9EC7-A2E5CA66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B9C0-0AF0-F01C-9FFC-1030E0153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3665A-90E2-DE05-A0BB-AB1CC20AE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E9A77-BA68-6CA6-F75D-703E7E737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06E08-F26D-9DC6-E77C-C895F4C5A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B67A7-3314-CB17-4275-E4A117FE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3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FC60A08-6F8D-7201-4504-A5348EA1A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793E6-1843-5A1C-A2A9-EAE2AB5B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63670-74BF-D72B-F5BD-609BB5677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0BD3E-3D5B-A116-029F-58DDD9D4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DF66C-5EAB-C4BA-F76F-F3E28628B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09457-F9C9-C9C9-9687-7B60008A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61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E8884-AFF6-9B3F-6087-CA893F42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DFF682-443B-F0A4-C7C2-A096CBE94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96829-E0D2-0D59-0EEB-0CC9991D7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833A7-00B9-AFCC-F219-58C1FEB19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6A739-E3CA-6383-8EE3-AC1F4AF5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85966-57C5-4034-DF90-45FF241F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6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828AA-AABD-0708-3B2E-75308C74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13A345-DF40-0199-01F9-CC2DC54FB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DDF78-F0CD-1377-5BB4-176F0CFD2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38ACB-EEF1-49B9-362D-1E0BACF5E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1F3B4-5425-4A46-9E45-BF9BF483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09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0DB2DD-5CE4-CD9E-FFEB-826BC02B79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C8368-DB14-72D5-FC12-4176BD645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18666-BF6F-DBF5-B8F1-0A6B21377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13938-437D-46C7-1DBD-73B6E2EE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48495-A088-CB0D-1F7D-EC35398F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6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A2523-EBF7-9616-D7CE-63E279BE6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FF80A-AA17-5528-3CAF-547FFB76C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D014C-F852-2238-21B2-12E33477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180E3-55D1-3236-CB99-BA0BC8058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D0728-9E76-8F3B-183D-2F1B07C9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0B35-A1E7-F38E-798E-565EA0FBA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AEF2A-A861-8176-DC33-153105A80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055F9-1B10-8D03-86DE-4E034E844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A3FAA-7A82-E48B-B3A4-E91419FF5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2DE65-E583-E43D-605F-32FA0749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1C77A-DCDA-E9B5-624E-40CA6EBB0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7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F0E0-DDC1-5084-9D7A-A709F5044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15DEC-1835-7A64-D7F5-39359AD11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8BE9E-03EE-7DBA-3160-28E6D7359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7F7686-2D21-7734-0406-DEED8C2F9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3B258-8E26-0BAF-7D15-4ABABA978A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E0988B-E0B1-AEE8-40D0-09F2611F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A1B570-C127-33E9-C64A-6184AAAEA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C191D7-7DAE-FE1D-5555-724BEDE4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0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D23C-BD08-74E8-BB0F-A0BAFE599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1C122-6F05-BEC9-7655-6FB5F711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A3F04-8C13-957E-CD9E-10CC00F7D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22867-DC8F-12D4-2A82-733DF33A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A2BE2C-2315-2D9A-4318-83F3ADFB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D2782-ED6D-93EF-324F-9768EEDA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00E0F-3A6A-0DF1-CDCE-AF553D99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1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A627B-3126-3D7F-4C33-6D9E50BB3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2CE60-7F33-09BB-860C-B14CE63B1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9F44E-7BA2-57CD-C152-1A2F55B09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83C28-7757-3593-D23B-E6187D335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30523-5114-05C9-0351-C2C18AC36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47AF2-0642-1CFA-682A-D115BAC7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6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1971-BC1C-7BA9-6C03-5DC20FF0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C5788-22FE-40C5-7309-AB235A649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32D27-10B6-9F86-7480-8FDA666A8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006CE-D784-B866-6DD2-E97CF5E7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2D543-85E9-B3D1-5A9B-1B3FC19F1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320FC-84B0-3CF8-70A6-A8F0203B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4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D8B622-C656-4160-6819-64315D264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06A3B-A4DD-6E93-2282-9A766853A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10049-F7CF-2FF2-4A14-31019DA70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B4BA0-C2A3-498F-8DD4-ABB21F708F2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EE413-2339-691C-8CFA-9A4FAC1A0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3694A-CF48-ABCE-13C2-2E0E688F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6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C801F-E6FD-4F2F-75C9-B131EF5E9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17E53-3588-6781-D4C8-35992CC61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7D08E-6084-5F29-F8E9-179B49F3D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97E5C-A779-4D8A-BFDE-E072C8E0586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6D888-3987-F2B4-38D7-2C2EBB677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802CC-3C68-7A1B-51ED-17AB0A5D0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stelling@whonet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583661"/>
            <a:ext cx="9144000" cy="183852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WHONET 2023 and WHO GLASS 2.0</a:t>
            </a: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September 27, 2023</a:t>
            </a: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5189576"/>
            <a:ext cx="81534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000" dirty="0"/>
              <a:t>John Stelling, MD, MPH, </a:t>
            </a:r>
            <a:r>
              <a:rPr lang="en-GB" altLang="en-US" sz="2000" u="sng" dirty="0">
                <a:hlinkClick r:id="rId3"/>
              </a:rPr>
              <a:t>jstelling@whonet.org</a:t>
            </a:r>
            <a:endParaRPr lang="en-GB" altLang="en-US" sz="2000" u="sng" dirty="0"/>
          </a:p>
          <a:p>
            <a:pPr>
              <a:lnSpc>
                <a:spcPct val="80000"/>
              </a:lnSpc>
            </a:pPr>
            <a:r>
              <a:rPr lang="en-GB" altLang="en-US" sz="2000" dirty="0"/>
              <a:t>Brigham and Women’s Hospital, Harvard Medical School, Boston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/>
              <a:t>WHO Collaborating Centre for Surveillance of Antimicrobial Resistance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endParaRPr lang="en-GB" altLang="en-US" sz="2000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CF2D5D6D-F825-C708-0380-C5819469A9BC}"/>
              </a:ext>
            </a:extLst>
          </p:cNvPr>
          <p:cNvSpPr/>
          <p:nvPr/>
        </p:nvSpPr>
        <p:spPr>
          <a:xfrm>
            <a:off x="9963037" y="4926928"/>
            <a:ext cx="2228963" cy="1931072"/>
          </a:xfrm>
          <a:custGeom>
            <a:avLst/>
            <a:gdLst/>
            <a:ahLst/>
            <a:cxnLst/>
            <a:rect l="l" t="t" r="r" b="b"/>
            <a:pathLst>
              <a:path w="6320158" h="6320158">
                <a:moveTo>
                  <a:pt x="0" y="0"/>
                </a:moveTo>
                <a:lnTo>
                  <a:pt x="6320158" y="0"/>
                </a:lnTo>
                <a:lnTo>
                  <a:pt x="6320158" y="6320158"/>
                </a:lnTo>
                <a:lnTo>
                  <a:pt x="0" y="63201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8C55-D903-E8F0-0F97-5CCC6212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79" y="52306"/>
            <a:ext cx="10515600" cy="1325563"/>
          </a:xfrm>
        </p:spPr>
        <p:txBody>
          <a:bodyPr/>
          <a:lstStyle/>
          <a:p>
            <a:r>
              <a:rPr lang="en-GB" dirty="0"/>
              <a:t>WHONET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88446-89AA-A011-2F50-9ADBFF26A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15" y="1400512"/>
            <a:ext cx="11189447" cy="4351338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Current projects support by WHONET</a:t>
            </a:r>
          </a:p>
          <a:p>
            <a:pPr lvl="1"/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Fleming Fund activities:  Lao PDR, Papua New Guinea, Viet Nam. 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CAPTURA, RADAAR, WHONET Strategic Alignment Grant</a:t>
            </a:r>
          </a:p>
          <a:p>
            <a:pPr lvl="1"/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COMBAT-AMR:  Fiji, Papua New Guinea, Samoa, Solomon Islands.  Project ended.  Phase 2?</a:t>
            </a:r>
          </a:p>
          <a:p>
            <a:pPr lvl="1"/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American Society of Microbiology – CDC Pertussis project:  Brazil, Mexico</a:t>
            </a:r>
          </a:p>
          <a:p>
            <a:pPr lvl="1"/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EARS-Net, 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PATH, CRDF Global (Japan), MSF, </a:t>
            </a:r>
            <a:r>
              <a:rPr lang="en-GB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Wellcome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dirty="0"/>
              <a:t>WHONET Training Centre – Development of an </a:t>
            </a:r>
            <a:r>
              <a:rPr lang="en-GB" dirty="0" err="1"/>
              <a:t>OpenWHO</a:t>
            </a:r>
            <a:r>
              <a:rPr lang="en-GB" dirty="0"/>
              <a:t> course</a:t>
            </a:r>
          </a:p>
          <a:p>
            <a:r>
              <a:rPr lang="en-GB" dirty="0"/>
              <a:t>WHONET Discussion Forum</a:t>
            </a:r>
          </a:p>
          <a:p>
            <a:r>
              <a:rPr lang="en-GB" dirty="0"/>
              <a:t>WHONET User Survey</a:t>
            </a:r>
          </a:p>
        </p:txBody>
      </p:sp>
    </p:spTree>
    <p:extLst>
      <p:ext uri="{BB962C8B-B14F-4D97-AF65-F5344CB8AC3E}">
        <p14:creationId xmlns:p14="http://schemas.microsoft.com/office/powerpoint/2010/main" val="128992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ACB8-A310-1F6B-246B-0082930A8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95" y="189689"/>
            <a:ext cx="11277600" cy="1004888"/>
          </a:xfrm>
        </p:spPr>
        <p:txBody>
          <a:bodyPr>
            <a:normAutofit fontScale="90000"/>
          </a:bodyPr>
          <a:lstStyle/>
          <a:p>
            <a:r>
              <a:rPr lang="en-US" dirty="0"/>
              <a:t>Changes to RIS and Sample files in GLASS-AMR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D675F-C449-6718-64EF-DEA4CD81E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6518"/>
            <a:ext cx="11277600" cy="3884295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RIS file</a:t>
            </a:r>
          </a:p>
          <a:p>
            <a:pPr lvl="1"/>
            <a:r>
              <a:rPr lang="en-US" sz="2400" dirty="0"/>
              <a:t>Additional specimen types, organisms, and antibiotics</a:t>
            </a:r>
          </a:p>
          <a:p>
            <a:pPr lvl="1"/>
            <a:r>
              <a:rPr lang="en-US" sz="2400" dirty="0"/>
              <a:t>Removal of ATC categories, e.g. Carbapenems = J01DH</a:t>
            </a:r>
          </a:p>
          <a:p>
            <a:pPr lvl="1"/>
            <a:r>
              <a:rPr lang="en-US" sz="2400" dirty="0"/>
              <a:t>Refinement of “GENITAL” to “UROGENITAL”, “ANOGENITAL”, and “PHARYNGEAL”</a:t>
            </a:r>
          </a:p>
          <a:p>
            <a:pPr lvl="1"/>
            <a:endParaRPr lang="en-US" sz="2400" dirty="0"/>
          </a:p>
          <a:p>
            <a:r>
              <a:rPr lang="en-US" sz="2400" dirty="0"/>
              <a:t>Samples file</a:t>
            </a:r>
          </a:p>
          <a:p>
            <a:pPr lvl="1"/>
            <a:r>
              <a:rPr lang="en-US" sz="2400" dirty="0"/>
              <a:t>Additional specimen types</a:t>
            </a:r>
          </a:p>
          <a:p>
            <a:pPr lvl="1"/>
            <a:r>
              <a:rPr lang="en-US" sz="2400" dirty="0"/>
              <a:t>NUMINFECTED = Number of patients infected with a GLASS pathogen</a:t>
            </a:r>
          </a:p>
          <a:p>
            <a:pPr lvl="1"/>
            <a:endParaRPr lang="en-US" sz="2400" dirty="0"/>
          </a:p>
          <a:p>
            <a:r>
              <a:rPr lang="en-US" sz="2400" dirty="0"/>
              <a:t>If you try to submit GLASS 1.0 files to the GLASS 2.0 platform, you will receive “Blocking errors”</a:t>
            </a:r>
          </a:p>
          <a:p>
            <a:pPr lvl="1"/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E7C85-1FC4-A396-3BC8-0D4E892C2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1E7A7ACE-22F3-016D-0083-2667F02A0A16}"/>
              </a:ext>
            </a:extLst>
          </p:cNvPr>
          <p:cNvSpPr/>
          <p:nvPr/>
        </p:nvSpPr>
        <p:spPr>
          <a:xfrm>
            <a:off x="108917" y="5737851"/>
            <a:ext cx="1029218" cy="1013143"/>
          </a:xfrm>
          <a:custGeom>
            <a:avLst/>
            <a:gdLst/>
            <a:ahLst/>
            <a:cxnLst/>
            <a:rect l="l" t="t" r="r" b="b"/>
            <a:pathLst>
              <a:path w="6320158" h="6320158">
                <a:moveTo>
                  <a:pt x="0" y="0"/>
                </a:moveTo>
                <a:lnTo>
                  <a:pt x="6320158" y="0"/>
                </a:lnTo>
                <a:lnTo>
                  <a:pt x="6320158" y="6320158"/>
                </a:lnTo>
                <a:lnTo>
                  <a:pt x="0" y="6320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19689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ACB8-A310-1F6B-246B-0082930A8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95" y="455398"/>
            <a:ext cx="11277600" cy="1004888"/>
          </a:xfrm>
        </p:spPr>
        <p:txBody>
          <a:bodyPr/>
          <a:lstStyle/>
          <a:p>
            <a:r>
              <a:rPr lang="en-US" dirty="0"/>
              <a:t>Use of the RIS and Samples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D675F-C449-6718-64EF-DEA4CD81E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6318"/>
            <a:ext cx="11277600" cy="4617149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RIS file</a:t>
            </a:r>
          </a:p>
          <a:p>
            <a:pPr lvl="1"/>
            <a:r>
              <a:rPr lang="en-US" sz="2400" dirty="0"/>
              <a:t>Epidemiology of antimicrobial resistance for key specimen type, organism, antimicrobial combinations stratified by priority variables</a:t>
            </a:r>
          </a:p>
          <a:p>
            <a:pPr lvl="1"/>
            <a:endParaRPr lang="en-US" sz="2400" dirty="0"/>
          </a:p>
          <a:p>
            <a:r>
              <a:rPr lang="en-US" sz="2400" dirty="0"/>
              <a:t>Samples file</a:t>
            </a:r>
          </a:p>
          <a:p>
            <a:pPr lvl="1"/>
            <a:r>
              <a:rPr lang="en-US" sz="2400" dirty="0"/>
              <a:t>Quantifying the amount of testing performed by the laboratory, e.g. “Number of blood cultures”, including:  1) specimens with GLASS pathogens; 2) specimens with non-GLASS pathogens; and 3) negative samples, such as “No growth” and “Normal flora”.</a:t>
            </a:r>
          </a:p>
          <a:p>
            <a:pPr lvl="1"/>
            <a:r>
              <a:rPr lang="en-US" sz="2400" dirty="0"/>
              <a:t>This is of value for tracking the amount of testing that is performed by the laboratory – “Diagnostic stewardship”</a:t>
            </a:r>
          </a:p>
          <a:p>
            <a:pPr lvl="1"/>
            <a:r>
              <a:rPr lang="en-US" sz="2400" dirty="0"/>
              <a:t>It can also be used to track metrics such as “%Positivity”</a:t>
            </a:r>
          </a:p>
          <a:p>
            <a:pPr lvl="1"/>
            <a:r>
              <a:rPr lang="en-US" sz="2400" dirty="0"/>
              <a:t>The Samples file has little value if you do not include statistics from all positive and negative samples – and there is no need to upload it to the WHO GLASS IT platform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E7C85-1FC4-A396-3BC8-0D4E892C2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1E7A7ACE-22F3-016D-0083-2667F02A0A16}"/>
              </a:ext>
            </a:extLst>
          </p:cNvPr>
          <p:cNvSpPr/>
          <p:nvPr/>
        </p:nvSpPr>
        <p:spPr>
          <a:xfrm>
            <a:off x="108917" y="5747579"/>
            <a:ext cx="1029218" cy="1013143"/>
          </a:xfrm>
          <a:custGeom>
            <a:avLst/>
            <a:gdLst/>
            <a:ahLst/>
            <a:cxnLst/>
            <a:rect l="l" t="t" r="r" b="b"/>
            <a:pathLst>
              <a:path w="6320158" h="6320158">
                <a:moveTo>
                  <a:pt x="0" y="0"/>
                </a:moveTo>
                <a:lnTo>
                  <a:pt x="6320158" y="0"/>
                </a:lnTo>
                <a:lnTo>
                  <a:pt x="6320158" y="6320158"/>
                </a:lnTo>
                <a:lnTo>
                  <a:pt x="0" y="6320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45669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EB073-7FA6-5B36-D959-04D0D2744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731"/>
            <a:ext cx="11277600" cy="1004888"/>
          </a:xfrm>
        </p:spPr>
        <p:txBody>
          <a:bodyPr/>
          <a:lstStyle/>
          <a:p>
            <a:r>
              <a:rPr lang="en-US" dirty="0"/>
              <a:t>WHO GLASS-AMR Variable – Infection origin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FF3A9-C2B4-949E-8A81-0BAA8E503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9556"/>
            <a:ext cx="11277600" cy="5159376"/>
          </a:xfrm>
        </p:spPr>
        <p:txBody>
          <a:bodyPr>
            <a:normAutofit/>
          </a:bodyPr>
          <a:lstStyle/>
          <a:p>
            <a:r>
              <a:rPr lang="en-US" sz="2000" dirty="0"/>
              <a:t>Epidemiologically, it is useful to distinguish statistics from infections of hospital origin (HO) from infections of community origin (CO).</a:t>
            </a:r>
          </a:p>
          <a:p>
            <a:pPr lvl="1"/>
            <a:r>
              <a:rPr lang="en-US" sz="2000" dirty="0"/>
              <a:t>One approach is to do individual patient review of all samples to make a decision.  But this is impractical, time-consuming, and subject to significant variability between individuals.</a:t>
            </a:r>
          </a:p>
          <a:p>
            <a:pPr lvl="1"/>
            <a:r>
              <a:rPr lang="en-US" sz="2000" dirty="0"/>
              <a:t>A simpler “proxy” approach is much more practical and standardized.</a:t>
            </a:r>
          </a:p>
          <a:p>
            <a:pPr lvl="2"/>
            <a:r>
              <a:rPr lang="en-US" sz="2000" dirty="0"/>
              <a:t>If a sample is collected in the outpatient setting, we will call it a CO infection.</a:t>
            </a:r>
          </a:p>
          <a:p>
            <a:pPr lvl="2"/>
            <a:r>
              <a:rPr lang="en-US" sz="2000" dirty="0"/>
              <a:t>If a sample is collected inside a hospital location:</a:t>
            </a:r>
          </a:p>
          <a:p>
            <a:pPr lvl="3"/>
            <a:r>
              <a:rPr lang="en-US" sz="2000" dirty="0"/>
              <a:t>If the sample is collected on Hospital Day 1 or 2, then we consider this to be a CO infection requiring hospitalization.</a:t>
            </a:r>
          </a:p>
          <a:p>
            <a:pPr lvl="3"/>
            <a:r>
              <a:rPr lang="en-US" sz="2000" dirty="0"/>
              <a:t>If the sample is </a:t>
            </a:r>
            <a:r>
              <a:rPr lang="en-US" sz="2000" dirty="0" err="1"/>
              <a:t>collectyed</a:t>
            </a:r>
            <a:r>
              <a:rPr lang="en-US" sz="2000" dirty="0"/>
              <a:t> on Hospital Day 3 or later, then we consider this to be a HO infection.</a:t>
            </a:r>
          </a:p>
          <a:p>
            <a:r>
              <a:rPr lang="en-US" sz="2000" dirty="0"/>
              <a:t>This definition is not perfect and is not always correct on a case-by-case basis, but it has practical value for statistical purposes.</a:t>
            </a:r>
          </a:p>
          <a:p>
            <a:pPr lvl="1"/>
            <a:r>
              <a:rPr lang="en-US" sz="2000" dirty="0"/>
              <a:t>It does require the “Date of admission”, which often is not available in laboratory databases.  Without the date of admission, WHONET will consider the origin of hospital isolates to be “Unknown = UNK”.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9DFFE-2E05-CED1-9286-DF3FC6026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0AD9B-0BE1-6EF3-B40F-154795BD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DAD3105A-A801-27F5-ACA6-0837B4EC3897}"/>
              </a:ext>
            </a:extLst>
          </p:cNvPr>
          <p:cNvSpPr/>
          <p:nvPr/>
        </p:nvSpPr>
        <p:spPr>
          <a:xfrm>
            <a:off x="108917" y="5718395"/>
            <a:ext cx="1029218" cy="1013143"/>
          </a:xfrm>
          <a:custGeom>
            <a:avLst/>
            <a:gdLst/>
            <a:ahLst/>
            <a:cxnLst/>
            <a:rect l="l" t="t" r="r" b="b"/>
            <a:pathLst>
              <a:path w="6320158" h="6320158">
                <a:moveTo>
                  <a:pt x="0" y="0"/>
                </a:moveTo>
                <a:lnTo>
                  <a:pt x="6320158" y="0"/>
                </a:lnTo>
                <a:lnTo>
                  <a:pt x="6320158" y="6320158"/>
                </a:lnTo>
                <a:lnTo>
                  <a:pt x="0" y="6320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8636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C78C-D68E-8D17-82AF-E909D0B6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1967"/>
            <a:ext cx="10515600" cy="1325563"/>
          </a:xfrm>
        </p:spPr>
        <p:txBody>
          <a:bodyPr/>
          <a:lstStyle/>
          <a:p>
            <a:r>
              <a:rPr lang="en-US" dirty="0"/>
              <a:t>Possible topics for future 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0C672-117F-7EA0-CF4E-2E1ED0E2F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9987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WHONET 2024 release </a:t>
            </a:r>
          </a:p>
          <a:p>
            <a:r>
              <a:rPr lang="en-US" dirty="0"/>
              <a:t>WHONET analysis and reporting features</a:t>
            </a:r>
          </a:p>
          <a:p>
            <a:pPr lvl="1"/>
            <a:r>
              <a:rPr lang="en-US" dirty="0"/>
              <a:t>WHONET isolate and outbreak alerts</a:t>
            </a:r>
          </a:p>
          <a:p>
            <a:pPr lvl="1"/>
            <a:r>
              <a:rPr lang="en-US" dirty="0"/>
              <a:t>WHONET Quick analysis reports</a:t>
            </a:r>
          </a:p>
          <a:p>
            <a:pPr lvl="1"/>
            <a:r>
              <a:rPr lang="en-US" dirty="0"/>
              <a:t>WHONET DHIS2-AMR module</a:t>
            </a:r>
          </a:p>
          <a:p>
            <a:pPr lvl="1"/>
            <a:r>
              <a:rPr lang="en-US" dirty="0"/>
              <a:t>WHONET Automation Tool</a:t>
            </a:r>
          </a:p>
          <a:p>
            <a:pPr lvl="1"/>
            <a:r>
              <a:rPr lang="en-US" dirty="0"/>
              <a:t>WHONET AST interpretation engine</a:t>
            </a:r>
          </a:p>
          <a:p>
            <a:r>
              <a:rPr lang="en-US" dirty="0"/>
              <a:t>WHONET Community</a:t>
            </a:r>
          </a:p>
          <a:p>
            <a:pPr lvl="1"/>
            <a:r>
              <a:rPr lang="en-US" dirty="0"/>
              <a:t>WHONET Training Center</a:t>
            </a:r>
          </a:p>
          <a:p>
            <a:pPr lvl="1"/>
            <a:r>
              <a:rPr lang="en-US" dirty="0"/>
              <a:t>WHONET Discussion Forum</a:t>
            </a:r>
          </a:p>
          <a:p>
            <a:r>
              <a:rPr lang="en-US" dirty="0"/>
              <a:t>One Health features of WHONET – FAO and </a:t>
            </a:r>
            <a:r>
              <a:rPr lang="en-US" dirty="0" err="1"/>
              <a:t>InFARM</a:t>
            </a:r>
            <a:endParaRPr lang="en-US" dirty="0"/>
          </a:p>
          <a:p>
            <a:r>
              <a:rPr lang="en-US" dirty="0"/>
              <a:t>Country-, region-, and/or language-specific sessions</a:t>
            </a:r>
          </a:p>
        </p:txBody>
      </p:sp>
    </p:spTree>
    <p:extLst>
      <p:ext uri="{BB962C8B-B14F-4D97-AF65-F5344CB8AC3E}">
        <p14:creationId xmlns:p14="http://schemas.microsoft.com/office/powerpoint/2010/main" val="15234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C78C-D68E-8D17-82AF-E909D0B6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1967"/>
            <a:ext cx="10515600" cy="1325563"/>
          </a:xfrm>
        </p:spPr>
        <p:txBody>
          <a:bodyPr/>
          <a:lstStyle/>
          <a:p>
            <a:r>
              <a:rPr lang="en-US" dirty="0"/>
              <a:t>Webinar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0C672-117F-7EA0-CF4E-2E1ED0E2F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998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WHONET Updates</a:t>
            </a:r>
          </a:p>
          <a:p>
            <a:r>
              <a:rPr lang="en-US" dirty="0"/>
              <a:t>Demonstration of GLASS-AMR export from WHONET 2023</a:t>
            </a:r>
          </a:p>
          <a:p>
            <a:r>
              <a:rPr lang="en-US" dirty="0"/>
              <a:t>Demonstration of GLASS-AMR import into WHO GLASS DHIS</a:t>
            </a:r>
          </a:p>
          <a:p>
            <a:r>
              <a:rPr lang="en-US" dirty="0"/>
              <a:t>Possible topics for future webinars</a:t>
            </a:r>
          </a:p>
          <a:p>
            <a:r>
              <a:rPr lang="en-US" dirty="0"/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46927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09E2C9-3FB5-55B7-C855-52D0D04DC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52" y="1589189"/>
            <a:ext cx="6358647" cy="2387600"/>
          </a:xfrm>
        </p:spPr>
        <p:txBody>
          <a:bodyPr/>
          <a:lstStyle/>
          <a:p>
            <a:r>
              <a:rPr lang="en-US" dirty="0"/>
              <a:t>Updates on WHONET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5B6DFF6-91A2-C2F5-C1F2-120D2FEA9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51" y="4075011"/>
            <a:ext cx="6358648" cy="16557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John Stelling, MD, MPH</a:t>
            </a:r>
          </a:p>
          <a:p>
            <a:r>
              <a:rPr lang="en-US" dirty="0"/>
              <a:t>Brigham and Women’s Hospital</a:t>
            </a:r>
          </a:p>
          <a:p>
            <a:r>
              <a:rPr lang="en-US" dirty="0"/>
              <a:t>WHO Collaborating Centre for Surveillance of Antimicrobial Resistance</a:t>
            </a:r>
          </a:p>
          <a:p>
            <a:r>
              <a:rPr lang="en-US" dirty="0"/>
              <a:t>Manila 18 September, 2023</a:t>
            </a:r>
          </a:p>
        </p:txBody>
      </p:sp>
    </p:spTree>
    <p:extLst>
      <p:ext uri="{BB962C8B-B14F-4D97-AF65-F5344CB8AC3E}">
        <p14:creationId xmlns:p14="http://schemas.microsoft.com/office/powerpoint/2010/main" val="3134317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5B55E-450D-8A8B-AB59-989FB617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43"/>
            <a:ext cx="10515600" cy="1325563"/>
          </a:xfrm>
        </p:spPr>
        <p:txBody>
          <a:bodyPr/>
          <a:lstStyle/>
          <a:p>
            <a:r>
              <a:rPr lang="en-US" dirty="0"/>
              <a:t>Overview of WHONET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EB3DF-3A7B-C1CA-03C8-F7515EBC0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220" y="1312281"/>
            <a:ext cx="1100889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WHONET is a free software for the management, analysis, interpretation and reporting of microbiology laboratory data with a particular focus on antimicrobial resistance.</a:t>
            </a:r>
          </a:p>
          <a:p>
            <a:r>
              <a:rPr lang="en-US" dirty="0"/>
              <a:t>WHONET is used in over 130 countries for human, animal, food, and environmental samples.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While the data come from microbiology laboratories, users of the software include laboratory, pharmacy, infection control, and infectious disease staff, epidemiologists, policymakers, and researchers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251A07-F630-090A-0A2E-6A3663699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779" y="2835752"/>
            <a:ext cx="275427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06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4FB42-5666-E084-77E5-9275165B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WHONET analysis and reporting features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CE53A5C-DAAB-8504-A859-C502110B247F}"/>
              </a:ext>
            </a:extLst>
          </p:cNvPr>
          <p:cNvGrpSpPr/>
          <p:nvPr/>
        </p:nvGrpSpPr>
        <p:grpSpPr>
          <a:xfrm>
            <a:off x="2822552" y="3984450"/>
            <a:ext cx="2883215" cy="1981200"/>
            <a:chOff x="6032185" y="2971800"/>
            <a:chExt cx="2883215" cy="1981200"/>
          </a:xfrm>
        </p:grpSpPr>
        <p:pic>
          <p:nvPicPr>
            <p:cNvPr id="63" name="Picture 6">
              <a:extLst>
                <a:ext uri="{FF2B5EF4-FFF2-40B4-BE49-F238E27FC236}">
                  <a16:creationId xmlns:a16="http://schemas.microsoft.com/office/drawing/2014/main" id="{529CB261-372C-30CB-107A-A8175A07D7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185" y="3213104"/>
              <a:ext cx="2883215" cy="1739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7F87B46-AB6D-0AEE-ED6B-E925B21BBC6A}"/>
                </a:ext>
              </a:extLst>
            </p:cNvPr>
            <p:cNvSpPr txBox="1"/>
            <p:nvPr/>
          </p:nvSpPr>
          <p:spPr>
            <a:xfrm>
              <a:off x="6172200" y="2971800"/>
              <a:ext cx="2322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/>
                <a:t>Outbreak detection</a:t>
              </a:r>
              <a:endParaRPr lang="en-US" sz="1200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654F1E-EAF7-AC09-DC58-BA00B3D1457A}"/>
              </a:ext>
            </a:extLst>
          </p:cNvPr>
          <p:cNvGrpSpPr/>
          <p:nvPr/>
        </p:nvGrpSpPr>
        <p:grpSpPr>
          <a:xfrm>
            <a:off x="199010" y="2070104"/>
            <a:ext cx="2783107" cy="1600200"/>
            <a:chOff x="152400" y="1066800"/>
            <a:chExt cx="2783107" cy="1600200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4ED8C557-B89F-2BAF-A2A0-7812F9A3C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635" y="1481568"/>
              <a:ext cx="2773872" cy="1185432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898FEE2-01DC-CD44-CB0D-4E558D80D589}"/>
                </a:ext>
              </a:extLst>
            </p:cNvPr>
            <p:cNvSpPr txBox="1"/>
            <p:nvPr/>
          </p:nvSpPr>
          <p:spPr>
            <a:xfrm>
              <a:off x="152400" y="1066800"/>
              <a:ext cx="2322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/>
                <a:t>Clinical reports</a:t>
              </a:r>
              <a:endParaRPr lang="en-US" sz="1200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FBC3543-4D20-278F-0DE8-4A8C8C48C24B}"/>
              </a:ext>
            </a:extLst>
          </p:cNvPr>
          <p:cNvGrpSpPr/>
          <p:nvPr/>
        </p:nvGrpSpPr>
        <p:grpSpPr>
          <a:xfrm>
            <a:off x="3038964" y="1846876"/>
            <a:ext cx="2936210" cy="2057400"/>
            <a:chOff x="3083590" y="1066800"/>
            <a:chExt cx="2936210" cy="205740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A82F004-FAF9-CDFA-6C24-8A5E7F648F7F}"/>
                </a:ext>
              </a:extLst>
            </p:cNvPr>
            <p:cNvGrpSpPr/>
            <p:nvPr/>
          </p:nvGrpSpPr>
          <p:grpSpPr>
            <a:xfrm>
              <a:off x="3146153" y="1382115"/>
              <a:ext cx="2873647" cy="1742085"/>
              <a:chOff x="1028439" y="1295400"/>
              <a:chExt cx="6926262" cy="5194300"/>
            </a:xfrm>
          </p:grpSpPr>
          <p:pic>
            <p:nvPicPr>
              <p:cNvPr id="71" name="Picture 2">
                <a:extLst>
                  <a:ext uri="{FF2B5EF4-FFF2-40B4-BE49-F238E27FC236}">
                    <a16:creationId xmlns:a16="http://schemas.microsoft.com/office/drawing/2014/main" id="{A70C2CAF-5483-615A-461D-767DF3C7BA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8439" y="1295400"/>
                <a:ext cx="6926262" cy="519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2" name="Group 3">
                <a:extLst>
                  <a:ext uri="{FF2B5EF4-FFF2-40B4-BE49-F238E27FC236}">
                    <a16:creationId xmlns:a16="http://schemas.microsoft.com/office/drawing/2014/main" id="{BA53BEC2-72E2-53FE-F28E-1C52693E10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8813" y="1828800"/>
                <a:ext cx="5310187" cy="2514600"/>
                <a:chOff x="1128" y="946"/>
                <a:chExt cx="4412" cy="1728"/>
              </a:xfrm>
            </p:grpSpPr>
            <p:sp>
              <p:nvSpPr>
                <p:cNvPr id="73" name="Oval 4">
                  <a:extLst>
                    <a:ext uri="{FF2B5EF4-FFF2-40B4-BE49-F238E27FC236}">
                      <a16:creationId xmlns:a16="http://schemas.microsoft.com/office/drawing/2014/main" id="{2E3F6F93-4891-9B02-058A-4A119B4352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8" y="953"/>
                  <a:ext cx="600" cy="1598"/>
                </a:xfrm>
                <a:prstGeom prst="ellipse">
                  <a:avLst/>
                </a:prstGeom>
                <a:noFill/>
                <a:ln w="381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rgbClr val="000066"/>
                      </a:solidFill>
                      <a:latin typeface="Tahoma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rgbClr val="000066"/>
                      </a:solidFill>
                      <a:latin typeface="Tahoma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000066"/>
                      </a:solidFill>
                      <a:latin typeface="Tahoma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210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74" name="Oval 5">
                  <a:extLst>
                    <a:ext uri="{FF2B5EF4-FFF2-40B4-BE49-F238E27FC236}">
                      <a16:creationId xmlns:a16="http://schemas.microsoft.com/office/drawing/2014/main" id="{5F967DD0-CD40-121B-3E61-22FD9ACB8B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5" y="999"/>
                  <a:ext cx="601" cy="1598"/>
                </a:xfrm>
                <a:prstGeom prst="ellipse">
                  <a:avLst/>
                </a:prstGeom>
                <a:noFill/>
                <a:ln w="381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rgbClr val="000066"/>
                      </a:solidFill>
                      <a:latin typeface="Tahoma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rgbClr val="000066"/>
                      </a:solidFill>
                      <a:latin typeface="Tahoma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000066"/>
                      </a:solidFill>
                      <a:latin typeface="Tahoma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210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75" name="Oval 6">
                  <a:extLst>
                    <a:ext uri="{FF2B5EF4-FFF2-40B4-BE49-F238E27FC236}">
                      <a16:creationId xmlns:a16="http://schemas.microsoft.com/office/drawing/2014/main" id="{DBCC3D53-22B3-F51E-64B4-4A3A234D66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7" y="946"/>
                  <a:ext cx="1823" cy="1728"/>
                </a:xfrm>
                <a:prstGeom prst="ellipse">
                  <a:avLst/>
                </a:prstGeom>
                <a:noFill/>
                <a:ln w="38100">
                  <a:solidFill>
                    <a:srgbClr val="FF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rgbClr val="000066"/>
                      </a:solidFill>
                      <a:latin typeface="Tahoma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rgbClr val="000066"/>
                      </a:solidFill>
                      <a:latin typeface="Tahoma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000066"/>
                      </a:solidFill>
                      <a:latin typeface="Tahoma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210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DCC83CF-1184-7CD2-25D3-67B5D50BB620}"/>
                </a:ext>
              </a:extLst>
            </p:cNvPr>
            <p:cNvSpPr txBox="1"/>
            <p:nvPr/>
          </p:nvSpPr>
          <p:spPr>
            <a:xfrm>
              <a:off x="3083590" y="1066800"/>
              <a:ext cx="25552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/>
                <a:t>%RIS and histograms</a:t>
              </a:r>
              <a:endParaRPr lang="en-US" sz="1200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67495B5-1765-465C-7F20-46F31D24FAE3}"/>
              </a:ext>
            </a:extLst>
          </p:cNvPr>
          <p:cNvGrpSpPr/>
          <p:nvPr/>
        </p:nvGrpSpPr>
        <p:grpSpPr>
          <a:xfrm>
            <a:off x="5970027" y="1933337"/>
            <a:ext cx="2991479" cy="1925897"/>
            <a:chOff x="6076321" y="926068"/>
            <a:chExt cx="2991479" cy="1925897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54C979F1-45A5-563A-16CF-C7A93A105FE2}"/>
                </a:ext>
              </a:extLst>
            </p:cNvPr>
            <p:cNvGrpSpPr/>
            <p:nvPr/>
          </p:nvGrpSpPr>
          <p:grpSpPr>
            <a:xfrm>
              <a:off x="6076321" y="1143000"/>
              <a:ext cx="2991479" cy="1708965"/>
              <a:chOff x="0" y="3940965"/>
              <a:chExt cx="5099498" cy="2677641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6F2445C2-8752-8C37-AE3E-29F805BE707A}"/>
                  </a:ext>
                </a:extLst>
              </p:cNvPr>
              <p:cNvGrpSpPr/>
              <p:nvPr/>
            </p:nvGrpSpPr>
            <p:grpSpPr>
              <a:xfrm>
                <a:off x="0" y="3940965"/>
                <a:ext cx="2787516" cy="2677641"/>
                <a:chOff x="373063" y="1761049"/>
                <a:chExt cx="4046537" cy="3822189"/>
              </a:xfrm>
            </p:grpSpPr>
            <p:pic>
              <p:nvPicPr>
                <p:cNvPr id="81" name="Picture 3">
                  <a:extLst>
                    <a:ext uri="{FF2B5EF4-FFF2-40B4-BE49-F238E27FC236}">
                      <a16:creationId xmlns:a16="http://schemas.microsoft.com/office/drawing/2014/main" id="{B647D8DA-95FC-CD7B-E005-98779DBA894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063" y="1761049"/>
                  <a:ext cx="4046537" cy="38221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19BFF4F8-712D-4BBD-76DD-D0C782ABC201}"/>
                    </a:ext>
                  </a:extLst>
                </p:cNvPr>
                <p:cNvGrpSpPr/>
                <p:nvPr/>
              </p:nvGrpSpPr>
              <p:grpSpPr>
                <a:xfrm>
                  <a:off x="1648142" y="2590800"/>
                  <a:ext cx="1684338" cy="1600200"/>
                  <a:chOff x="1524000" y="2743200"/>
                  <a:chExt cx="1684338" cy="1600200"/>
                </a:xfrm>
              </p:grpSpPr>
              <p:sp>
                <p:nvSpPr>
                  <p:cNvPr id="83" name="Oval 6">
                    <a:extLst>
                      <a:ext uri="{FF2B5EF4-FFF2-40B4-BE49-F238E27FC236}">
                        <a16:creationId xmlns:a16="http://schemas.microsoft.com/office/drawing/2014/main" id="{BCDD0853-6D78-F8FF-BCE7-7C74FBA5D0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70100" y="4191000"/>
                    <a:ext cx="152400" cy="152400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2100"/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5047EFD0-D830-0958-B21F-F2D8B38BA3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2971800"/>
                    <a:ext cx="271463" cy="1143000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2100"/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12E0734A-72DD-6783-4FF9-A6A29FEDB0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05000" y="3352800"/>
                    <a:ext cx="542925" cy="609600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2100"/>
                  </a:p>
                </p:txBody>
              </p:sp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489CDBDD-0043-3DD3-1457-B1AD0B5C41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366884">
                    <a:off x="2667000" y="2743200"/>
                    <a:ext cx="541338" cy="1143000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2100"/>
                  </a:p>
                </p:txBody>
              </p:sp>
            </p:grpSp>
          </p:grpSp>
          <p:pic>
            <p:nvPicPr>
              <p:cNvPr id="80" name="Picture 4">
                <a:extLst>
                  <a:ext uri="{FF2B5EF4-FFF2-40B4-BE49-F238E27FC236}">
                    <a16:creationId xmlns:a16="http://schemas.microsoft.com/office/drawing/2014/main" id="{D32EB51D-ABF4-114E-01E1-9D800A70C4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1979" y="3943085"/>
                <a:ext cx="2787519" cy="26318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6B988A1-CAA4-CBE8-A5D9-2051C5E38B87}"/>
                </a:ext>
              </a:extLst>
            </p:cNvPr>
            <p:cNvSpPr txBox="1"/>
            <p:nvPr/>
          </p:nvSpPr>
          <p:spPr>
            <a:xfrm>
              <a:off x="6211482" y="926068"/>
              <a:ext cx="2322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/>
                <a:t>Scatterplot</a:t>
              </a:r>
              <a:endParaRPr lang="en-US" sz="1200" dirty="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28B099B-1825-8A5C-58BA-C4C869D1850A}"/>
              </a:ext>
            </a:extLst>
          </p:cNvPr>
          <p:cNvGrpSpPr/>
          <p:nvPr/>
        </p:nvGrpSpPr>
        <p:grpSpPr>
          <a:xfrm>
            <a:off x="9305172" y="1905000"/>
            <a:ext cx="2788099" cy="1893332"/>
            <a:chOff x="152400" y="2983468"/>
            <a:chExt cx="2788099" cy="1893332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D3E95D7-9D04-254B-F9F1-561B483527DE}"/>
                </a:ext>
              </a:extLst>
            </p:cNvPr>
            <p:cNvGrpSpPr/>
            <p:nvPr/>
          </p:nvGrpSpPr>
          <p:grpSpPr>
            <a:xfrm>
              <a:off x="152400" y="3336040"/>
              <a:ext cx="2788099" cy="1540760"/>
              <a:chOff x="166824" y="1981200"/>
              <a:chExt cx="8615055" cy="3429000"/>
            </a:xfrm>
          </p:grpSpPr>
          <p:pic>
            <p:nvPicPr>
              <p:cNvPr id="90" name="Picture 2">
                <a:extLst>
                  <a:ext uri="{FF2B5EF4-FFF2-40B4-BE49-F238E27FC236}">
                    <a16:creationId xmlns:a16="http://schemas.microsoft.com/office/drawing/2014/main" id="{CF87CF60-85A4-D4BA-F4B7-F088025386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1981200"/>
                <a:ext cx="8400879" cy="3429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520A27CA-0BA0-6269-D9C7-67A9134F8776}"/>
                  </a:ext>
                </a:extLst>
              </p:cNvPr>
              <p:cNvGrpSpPr/>
              <p:nvPr/>
            </p:nvGrpSpPr>
            <p:grpSpPr>
              <a:xfrm>
                <a:off x="166824" y="3714690"/>
                <a:ext cx="1546383" cy="1080068"/>
                <a:chOff x="166824" y="3714690"/>
                <a:chExt cx="1546383" cy="1080068"/>
              </a:xfrm>
            </p:grpSpPr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3130DC3E-ED95-AF6A-0FC9-1B2A96579068}"/>
                    </a:ext>
                  </a:extLst>
                </p:cNvPr>
                <p:cNvSpPr txBox="1"/>
                <p:nvPr/>
              </p:nvSpPr>
              <p:spPr>
                <a:xfrm>
                  <a:off x="166824" y="3714690"/>
                  <a:ext cx="1546383" cy="4109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/>
                    <a:t>Hospital B</a:t>
                  </a:r>
                </a:p>
              </p:txBody>
            </p:sp>
            <p:sp>
              <p:nvSpPr>
                <p:cNvPr id="103" name="AutoShape 9">
                  <a:extLst>
                    <a:ext uri="{FF2B5EF4-FFF2-40B4-BE49-F238E27FC236}">
                      <a16:creationId xmlns:a16="http://schemas.microsoft.com/office/drawing/2014/main" id="{9B87A0D8-FEFD-1847-9C28-415DB56511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4808718">
                  <a:off x="618640" y="4402157"/>
                  <a:ext cx="660034" cy="125167"/>
                </a:xfrm>
                <a:prstGeom prst="rightArrow">
                  <a:avLst>
                    <a:gd name="adj1" fmla="val 50000"/>
                    <a:gd name="adj2" fmla="val 137500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rgbClr val="000066"/>
                      </a:solidFill>
                      <a:latin typeface="Tahoma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rgbClr val="000066"/>
                      </a:solidFill>
                      <a:latin typeface="Tahoma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000066"/>
                      </a:solidFill>
                      <a:latin typeface="Tahoma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210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3CCA9E5B-9237-9FF2-F8EE-830373BD6B2B}"/>
                  </a:ext>
                </a:extLst>
              </p:cNvPr>
              <p:cNvGrpSpPr/>
              <p:nvPr/>
            </p:nvGrpSpPr>
            <p:grpSpPr>
              <a:xfrm>
                <a:off x="1038573" y="2895600"/>
                <a:ext cx="1546383" cy="1218995"/>
                <a:chOff x="1267173" y="3105090"/>
                <a:chExt cx="1546383" cy="1218995"/>
              </a:xfrm>
            </p:grpSpPr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4997F2D2-F3B8-860D-074A-EEC5A6FB7068}"/>
                    </a:ext>
                  </a:extLst>
                </p:cNvPr>
                <p:cNvSpPr txBox="1"/>
                <p:nvPr/>
              </p:nvSpPr>
              <p:spPr>
                <a:xfrm>
                  <a:off x="1267173" y="3105090"/>
                  <a:ext cx="1546383" cy="4109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/>
                    <a:t>Hospital C</a:t>
                  </a:r>
                </a:p>
              </p:txBody>
            </p:sp>
            <p:sp>
              <p:nvSpPr>
                <p:cNvPr id="101" name="AutoShape 9">
                  <a:extLst>
                    <a:ext uri="{FF2B5EF4-FFF2-40B4-BE49-F238E27FC236}">
                      <a16:creationId xmlns:a16="http://schemas.microsoft.com/office/drawing/2014/main" id="{78DD3AC6-566E-428E-10BA-8E7B521DA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687374">
                  <a:off x="1645337" y="3860931"/>
                  <a:ext cx="880588" cy="45719"/>
                </a:xfrm>
                <a:prstGeom prst="rightArrow">
                  <a:avLst>
                    <a:gd name="adj1" fmla="val 50000"/>
                    <a:gd name="adj2" fmla="val 137500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rgbClr val="000066"/>
                      </a:solidFill>
                      <a:latin typeface="Tahoma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rgbClr val="000066"/>
                      </a:solidFill>
                      <a:latin typeface="Tahoma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000066"/>
                      </a:solidFill>
                      <a:latin typeface="Tahoma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210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57A989CD-23E0-944D-0335-ECB001B445C2}"/>
                  </a:ext>
                </a:extLst>
              </p:cNvPr>
              <p:cNvGrpSpPr/>
              <p:nvPr/>
            </p:nvGrpSpPr>
            <p:grpSpPr>
              <a:xfrm>
                <a:off x="3660439" y="2514600"/>
                <a:ext cx="2590520" cy="1061732"/>
                <a:chOff x="3660439" y="2514600"/>
                <a:chExt cx="2590520" cy="1061732"/>
              </a:xfrm>
            </p:grpSpPr>
            <p:sp>
              <p:nvSpPr>
                <p:cNvPr id="97" name="AutoShape 9">
                  <a:extLst>
                    <a:ext uri="{FF2B5EF4-FFF2-40B4-BE49-F238E27FC236}">
                      <a16:creationId xmlns:a16="http://schemas.microsoft.com/office/drawing/2014/main" id="{4A99CA48-789C-50C1-763E-4E03EE2A62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6283671">
                  <a:off x="3548210" y="3183731"/>
                  <a:ext cx="660034" cy="125167"/>
                </a:xfrm>
                <a:prstGeom prst="rightArrow">
                  <a:avLst>
                    <a:gd name="adj1" fmla="val 50000"/>
                    <a:gd name="adj2" fmla="val 137500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rgbClr val="000066"/>
                      </a:solidFill>
                      <a:latin typeface="Tahoma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rgbClr val="000066"/>
                      </a:solidFill>
                      <a:latin typeface="Tahoma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000066"/>
                      </a:solidFill>
                      <a:latin typeface="Tahoma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210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547DFB31-5786-5C34-D2F7-65CDA28C8FC1}"/>
                    </a:ext>
                  </a:extLst>
                </p:cNvPr>
                <p:cNvSpPr txBox="1"/>
                <p:nvPr/>
              </p:nvSpPr>
              <p:spPr>
                <a:xfrm>
                  <a:off x="3660439" y="2514600"/>
                  <a:ext cx="1526571" cy="4109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/>
                    <a:t>Hospital F</a:t>
                  </a:r>
                </a:p>
              </p:txBody>
            </p:sp>
            <p:sp>
              <p:nvSpPr>
                <p:cNvPr id="99" name="AutoShape 9">
                  <a:extLst>
                    <a:ext uri="{FF2B5EF4-FFF2-40B4-BE49-F238E27FC236}">
                      <a16:creationId xmlns:a16="http://schemas.microsoft.com/office/drawing/2014/main" id="{9C82A59E-A223-E8FC-77D4-B47CC547F0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616126">
                  <a:off x="5590925" y="3029732"/>
                  <a:ext cx="660034" cy="125167"/>
                </a:xfrm>
                <a:prstGeom prst="rightArrow">
                  <a:avLst>
                    <a:gd name="adj1" fmla="val 50000"/>
                    <a:gd name="adj2" fmla="val 137500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rgbClr val="000066"/>
                      </a:solidFill>
                      <a:latin typeface="Tahoma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rgbClr val="000066"/>
                      </a:solidFill>
                      <a:latin typeface="Tahoma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000066"/>
                      </a:solidFill>
                      <a:latin typeface="Tahoma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210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81CD2A3F-7444-A6CF-FB69-BA4DB759EA4E}"/>
                  </a:ext>
                </a:extLst>
              </p:cNvPr>
              <p:cNvGrpSpPr/>
              <p:nvPr/>
            </p:nvGrpSpPr>
            <p:grpSpPr>
              <a:xfrm>
                <a:off x="1716132" y="3515990"/>
                <a:ext cx="2021889" cy="1035993"/>
                <a:chOff x="1716132" y="3515990"/>
                <a:chExt cx="2021889" cy="1035993"/>
              </a:xfrm>
            </p:grpSpPr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D4B3F504-D5BF-FC03-0D45-09951500AED6}"/>
                    </a:ext>
                  </a:extLst>
                </p:cNvPr>
                <p:cNvSpPr txBox="1"/>
                <p:nvPr/>
              </p:nvSpPr>
              <p:spPr>
                <a:xfrm>
                  <a:off x="1716132" y="3515990"/>
                  <a:ext cx="2021889" cy="4109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/>
                    <a:t>Nursing homes</a:t>
                  </a:r>
                </a:p>
              </p:txBody>
            </p:sp>
            <p:sp>
              <p:nvSpPr>
                <p:cNvPr id="96" name="AutoShape 9">
                  <a:extLst>
                    <a:ext uri="{FF2B5EF4-FFF2-40B4-BE49-F238E27FC236}">
                      <a16:creationId xmlns:a16="http://schemas.microsoft.com/office/drawing/2014/main" id="{7E2C4CBB-51FE-6BAD-1BED-FF2E119F09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947411">
                  <a:off x="2451104" y="4159382"/>
                  <a:ext cx="660034" cy="125167"/>
                </a:xfrm>
                <a:prstGeom prst="rightArrow">
                  <a:avLst>
                    <a:gd name="adj1" fmla="val 50000"/>
                    <a:gd name="adj2" fmla="val 137500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rgbClr val="000066"/>
                      </a:solidFill>
                      <a:latin typeface="Tahoma" pitchFamily="34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rgbClr val="000066"/>
                      </a:solidFill>
                      <a:latin typeface="Tahoma" pitchFamily="34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000066"/>
                      </a:solidFill>
                      <a:latin typeface="Tahoma" pitchFamily="34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000066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210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C7DFDD9-8958-38C7-F9A4-38F58867684D}"/>
                </a:ext>
              </a:extLst>
            </p:cNvPr>
            <p:cNvSpPr txBox="1"/>
            <p:nvPr/>
          </p:nvSpPr>
          <p:spPr>
            <a:xfrm>
              <a:off x="152400" y="2983468"/>
              <a:ext cx="2322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/>
                <a:t>MDR tracking</a:t>
              </a:r>
              <a:endParaRPr lang="en-US" sz="1200" dirty="0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DC32203-E5BF-F944-C53F-C941F951CDA3}"/>
              </a:ext>
            </a:extLst>
          </p:cNvPr>
          <p:cNvGrpSpPr/>
          <p:nvPr/>
        </p:nvGrpSpPr>
        <p:grpSpPr>
          <a:xfrm>
            <a:off x="130198" y="4540252"/>
            <a:ext cx="2843933" cy="1131332"/>
            <a:chOff x="3163482" y="3135868"/>
            <a:chExt cx="2843933" cy="1131332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52B5243B-F4D8-7D90-7E13-3B516D4C7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57071" y="3495675"/>
              <a:ext cx="2750344" cy="771525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E84A0C-362E-817A-D6FD-8E92E755297A}"/>
                </a:ext>
              </a:extLst>
            </p:cNvPr>
            <p:cNvSpPr txBox="1"/>
            <p:nvPr/>
          </p:nvSpPr>
          <p:spPr>
            <a:xfrm>
              <a:off x="3163482" y="3135868"/>
              <a:ext cx="2322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Microbiology alerts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2ABCFA6-2AF9-3F18-9296-2F8729477506}"/>
              </a:ext>
            </a:extLst>
          </p:cNvPr>
          <p:cNvGrpSpPr/>
          <p:nvPr/>
        </p:nvGrpSpPr>
        <p:grpSpPr>
          <a:xfrm>
            <a:off x="6481611" y="4180041"/>
            <a:ext cx="2549138" cy="1693160"/>
            <a:chOff x="228600" y="5029200"/>
            <a:chExt cx="2549138" cy="1693160"/>
          </a:xfrm>
        </p:grpSpPr>
        <p:pic>
          <p:nvPicPr>
            <p:cNvPr id="108" name="Picture 2" descr="WHO | Call for participation: Global Antimicrobial Resistance Surveillance  System (GLASS)">
              <a:extLst>
                <a:ext uri="{FF2B5EF4-FFF2-40B4-BE49-F238E27FC236}">
                  <a16:creationId xmlns:a16="http://schemas.microsoft.com/office/drawing/2014/main" id="{A12BAE6A-C51A-0386-644C-09D2E5110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181600"/>
              <a:ext cx="2396738" cy="1540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FD34CC7-E799-3611-528D-2F8E42567C26}"/>
                </a:ext>
              </a:extLst>
            </p:cNvPr>
            <p:cNvSpPr txBox="1"/>
            <p:nvPr/>
          </p:nvSpPr>
          <p:spPr>
            <a:xfrm>
              <a:off x="228600" y="5029200"/>
              <a:ext cx="2322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WHO GLASS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8F15E2A-BBD8-DD06-3A47-CD6446358BB6}"/>
              </a:ext>
            </a:extLst>
          </p:cNvPr>
          <p:cNvGrpSpPr/>
          <p:nvPr/>
        </p:nvGrpSpPr>
        <p:grpSpPr>
          <a:xfrm>
            <a:off x="9133856" y="3805481"/>
            <a:ext cx="2959415" cy="1969532"/>
            <a:chOff x="3048000" y="4812268"/>
            <a:chExt cx="2959415" cy="1969532"/>
          </a:xfrm>
        </p:grpSpPr>
        <p:pic>
          <p:nvPicPr>
            <p:cNvPr id="113" name="Picture 11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A7406C77-256C-AC70-A0C1-C73A613A5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5102029"/>
              <a:ext cx="2883215" cy="1679771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7AFCE56-0D5C-09DE-A540-1BB4F73DB48B}"/>
                </a:ext>
              </a:extLst>
            </p:cNvPr>
            <p:cNvSpPr txBox="1"/>
            <p:nvPr/>
          </p:nvSpPr>
          <p:spPr>
            <a:xfrm>
              <a:off x="3048000" y="4812268"/>
              <a:ext cx="2322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/>
                <a:t>DHIS2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530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2352-0F9B-4081-5F94-200303BA3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WHONET Epidemiology and Data quality reports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FE74C5-F6AD-30CC-1C1B-2B78B596A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9662" y="1266746"/>
            <a:ext cx="2091200" cy="227275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AE666-78F7-B970-71D4-E254C2E78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786" y="1301045"/>
            <a:ext cx="2336014" cy="22957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8A781E-2718-DD29-F8E0-FB05E70FF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82" y="2259553"/>
            <a:ext cx="2592249" cy="33046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30437D-D9C9-DE4F-74AA-BE23508AF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7312" y="3945286"/>
            <a:ext cx="2444692" cy="21972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97B801-EAAD-1667-265D-9CEE6BC65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527" y="4129139"/>
            <a:ext cx="3367391" cy="20133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2754D1-6E5F-053E-F5ED-6B86C4947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0236" y="1624026"/>
            <a:ext cx="3144849" cy="14915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70AF6D-B1A8-158E-5E8F-294748F993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1382" y="4129139"/>
            <a:ext cx="3585930" cy="162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8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AC4B5-BEC5-E559-537B-28B92060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entry – Import with BacLink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E81EA-8422-2B5B-9372-EB2DF29DB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6585"/>
            <a:ext cx="10515600" cy="2456218"/>
          </a:xfrm>
        </p:spPr>
        <p:txBody>
          <a:bodyPr>
            <a:normAutofit/>
          </a:bodyPr>
          <a:lstStyle/>
          <a:p>
            <a:pPr>
              <a:lnSpc>
                <a:spcPts val="2879"/>
              </a:lnSpc>
            </a:pPr>
            <a:r>
              <a:rPr lang="en-US" sz="2399" dirty="0">
                <a:solidFill>
                  <a:srgbClr val="000066"/>
                </a:solidFill>
                <a:latin typeface="Tahoma"/>
              </a:rPr>
              <a:t>Most laboratories in the medium- and high-resource world already have computer systems for managing their microbiology data…  and also many laboratories in low-resource settings.</a:t>
            </a:r>
          </a:p>
          <a:p>
            <a:pPr marL="714622" lvl="2" indent="-238207">
              <a:lnSpc>
                <a:spcPts val="2400"/>
              </a:lnSpc>
              <a:buFont typeface="Arial"/>
              <a:buChar char="⚬"/>
            </a:pPr>
            <a:r>
              <a:rPr lang="en-US" sz="2000" dirty="0">
                <a:solidFill>
                  <a:srgbClr val="000066"/>
                </a:solidFill>
                <a:latin typeface="Tahoma"/>
              </a:rPr>
              <a:t>Simple desktop systems:  Excel, Access,…</a:t>
            </a:r>
          </a:p>
          <a:p>
            <a:pPr marL="714622" lvl="2" indent="-238207">
              <a:lnSpc>
                <a:spcPts val="2400"/>
              </a:lnSpc>
              <a:buFont typeface="Arial"/>
              <a:buChar char="⚬"/>
            </a:pPr>
            <a:r>
              <a:rPr lang="en-US" sz="2000" dirty="0">
                <a:solidFill>
                  <a:srgbClr val="000066"/>
                </a:solidFill>
                <a:latin typeface="Tahoma"/>
              </a:rPr>
              <a:t>Laboratory instruments:  </a:t>
            </a:r>
            <a:r>
              <a:rPr lang="en-US" sz="2000" dirty="0" err="1">
                <a:solidFill>
                  <a:srgbClr val="000066"/>
                </a:solidFill>
                <a:latin typeface="Tahoma"/>
              </a:rPr>
              <a:t>Vitek</a:t>
            </a:r>
            <a:r>
              <a:rPr lang="en-US" sz="2000" dirty="0">
                <a:solidFill>
                  <a:srgbClr val="000066"/>
                </a:solidFill>
                <a:latin typeface="Tahoma"/>
              </a:rPr>
              <a:t>, </a:t>
            </a:r>
            <a:r>
              <a:rPr lang="en-US" sz="2000" dirty="0" err="1">
                <a:solidFill>
                  <a:srgbClr val="000066"/>
                </a:solidFill>
                <a:latin typeface="Tahoma"/>
              </a:rPr>
              <a:t>Microscan</a:t>
            </a:r>
            <a:r>
              <a:rPr lang="en-US" sz="2000" dirty="0">
                <a:solidFill>
                  <a:srgbClr val="000066"/>
                </a:solidFill>
                <a:latin typeface="Tahoma"/>
              </a:rPr>
              <a:t>, BD Phoenix, etc.</a:t>
            </a:r>
          </a:p>
          <a:p>
            <a:pPr marL="714622" lvl="2" indent="-238207">
              <a:lnSpc>
                <a:spcPts val="2400"/>
              </a:lnSpc>
              <a:buFont typeface="Arial"/>
              <a:buChar char="⚬"/>
            </a:pPr>
            <a:r>
              <a:rPr lang="en-US" sz="2000" dirty="0">
                <a:solidFill>
                  <a:srgbClr val="000066"/>
                </a:solidFill>
                <a:latin typeface="Tahoma"/>
              </a:rPr>
              <a:t>Laboratory information systems:  Commercial or in-house</a:t>
            </a:r>
          </a:p>
          <a:p>
            <a:endParaRPr lang="en-US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089ABE81-00AE-CC28-EDBF-1E03B022846E}"/>
              </a:ext>
            </a:extLst>
          </p:cNvPr>
          <p:cNvSpPr txBox="1"/>
          <p:nvPr/>
        </p:nvSpPr>
        <p:spPr>
          <a:xfrm>
            <a:off x="976067" y="3392848"/>
            <a:ext cx="10634364" cy="713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879"/>
              </a:lnSpc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rgbClr val="000066"/>
                </a:solidFill>
                <a:latin typeface="Tahoma"/>
              </a:rPr>
              <a:t>This is an obstacle because they are not directly compatible.  But it is also an opportunity!  The electronic data have already been stored.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81621BA-D254-C37C-9316-F74F7A433F64}"/>
              </a:ext>
            </a:extLst>
          </p:cNvPr>
          <p:cNvSpPr txBox="1"/>
          <p:nvPr/>
        </p:nvSpPr>
        <p:spPr>
          <a:xfrm>
            <a:off x="968047" y="4189465"/>
            <a:ext cx="10494038" cy="713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879"/>
              </a:lnSpc>
              <a:buFont typeface="Arial" panose="020B0604020202020204" pitchFamily="34" charset="0"/>
              <a:buChar char="•"/>
            </a:pPr>
            <a:r>
              <a:rPr lang="en-US" sz="2399">
                <a:solidFill>
                  <a:srgbClr val="000066"/>
                </a:solidFill>
                <a:latin typeface="Tahoma"/>
              </a:rPr>
              <a:t>The goal of BacLink is converting data from existing incompatible systems into common WHONET files.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C3CCCDFB-5C8F-41C8-58A6-6F68969F24C9}"/>
              </a:ext>
            </a:extLst>
          </p:cNvPr>
          <p:cNvGrpSpPr/>
          <p:nvPr/>
        </p:nvGrpSpPr>
        <p:grpSpPr>
          <a:xfrm>
            <a:off x="4761787" y="5380696"/>
            <a:ext cx="2305495" cy="165896"/>
            <a:chOff x="0" y="0"/>
            <a:chExt cx="3186196" cy="398581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3FBFB33-D7EA-B8E7-C94F-B7CE2E075D33}"/>
                </a:ext>
              </a:extLst>
            </p:cNvPr>
            <p:cNvSpPr/>
            <p:nvPr/>
          </p:nvSpPr>
          <p:spPr>
            <a:xfrm>
              <a:off x="6731" y="6731"/>
              <a:ext cx="3172714" cy="385064"/>
            </a:xfrm>
            <a:custGeom>
              <a:avLst/>
              <a:gdLst/>
              <a:ahLst/>
              <a:cxnLst/>
              <a:rect l="l" t="t" r="r" b="b"/>
              <a:pathLst>
                <a:path w="3172714" h="385064">
                  <a:moveTo>
                    <a:pt x="0" y="96266"/>
                  </a:moveTo>
                  <a:lnTo>
                    <a:pt x="2888361" y="96266"/>
                  </a:lnTo>
                  <a:lnTo>
                    <a:pt x="2888361" y="0"/>
                  </a:lnTo>
                  <a:lnTo>
                    <a:pt x="3172714" y="192532"/>
                  </a:lnTo>
                  <a:lnTo>
                    <a:pt x="2888361" y="385064"/>
                  </a:lnTo>
                  <a:lnTo>
                    <a:pt x="2888361" y="288798"/>
                  </a:lnTo>
                  <a:lnTo>
                    <a:pt x="0" y="288798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3D3BFDF-B3DF-C0DA-2797-977F1824F64C}"/>
                </a:ext>
              </a:extLst>
            </p:cNvPr>
            <p:cNvSpPr/>
            <p:nvPr/>
          </p:nvSpPr>
          <p:spPr>
            <a:xfrm>
              <a:off x="0" y="-381"/>
              <a:ext cx="3186176" cy="399288"/>
            </a:xfrm>
            <a:custGeom>
              <a:avLst/>
              <a:gdLst/>
              <a:ahLst/>
              <a:cxnLst/>
              <a:rect l="l" t="t" r="r" b="b"/>
              <a:pathLst>
                <a:path w="3186176" h="399288">
                  <a:moveTo>
                    <a:pt x="6731" y="96647"/>
                  </a:moveTo>
                  <a:lnTo>
                    <a:pt x="2895092" y="96647"/>
                  </a:lnTo>
                  <a:lnTo>
                    <a:pt x="2895092" y="103378"/>
                  </a:lnTo>
                  <a:lnTo>
                    <a:pt x="2888361" y="103378"/>
                  </a:lnTo>
                  <a:lnTo>
                    <a:pt x="2888361" y="7112"/>
                  </a:lnTo>
                  <a:cubicBezTo>
                    <a:pt x="2888361" y="4572"/>
                    <a:pt x="2889758" y="2286"/>
                    <a:pt x="2891917" y="1143"/>
                  </a:cubicBezTo>
                  <a:cubicBezTo>
                    <a:pt x="2894076" y="0"/>
                    <a:pt x="2896870" y="127"/>
                    <a:pt x="2898902" y="1524"/>
                  </a:cubicBezTo>
                  <a:lnTo>
                    <a:pt x="3183255" y="194056"/>
                  </a:lnTo>
                  <a:cubicBezTo>
                    <a:pt x="3185160" y="195326"/>
                    <a:pt x="3186176" y="197358"/>
                    <a:pt x="3186176" y="199644"/>
                  </a:cubicBezTo>
                  <a:cubicBezTo>
                    <a:pt x="3186176" y="201930"/>
                    <a:pt x="3185033" y="203962"/>
                    <a:pt x="3183255" y="205232"/>
                  </a:cubicBezTo>
                  <a:lnTo>
                    <a:pt x="2898902" y="397764"/>
                  </a:lnTo>
                  <a:cubicBezTo>
                    <a:pt x="2896870" y="399161"/>
                    <a:pt x="2894203" y="399288"/>
                    <a:pt x="2891917" y="398145"/>
                  </a:cubicBezTo>
                  <a:cubicBezTo>
                    <a:pt x="2889631" y="397002"/>
                    <a:pt x="2888361" y="394716"/>
                    <a:pt x="2888361" y="392176"/>
                  </a:cubicBezTo>
                  <a:lnTo>
                    <a:pt x="2888361" y="295910"/>
                  </a:lnTo>
                  <a:lnTo>
                    <a:pt x="2895092" y="295910"/>
                  </a:lnTo>
                  <a:lnTo>
                    <a:pt x="2895092" y="302641"/>
                  </a:lnTo>
                  <a:lnTo>
                    <a:pt x="6731" y="302641"/>
                  </a:lnTo>
                  <a:cubicBezTo>
                    <a:pt x="3048" y="302641"/>
                    <a:pt x="0" y="299593"/>
                    <a:pt x="0" y="295910"/>
                  </a:cubicBezTo>
                  <a:lnTo>
                    <a:pt x="0" y="103378"/>
                  </a:lnTo>
                  <a:cubicBezTo>
                    <a:pt x="0" y="99695"/>
                    <a:pt x="3048" y="96647"/>
                    <a:pt x="6731" y="96647"/>
                  </a:cubicBezTo>
                  <a:moveTo>
                    <a:pt x="6731" y="110236"/>
                  </a:moveTo>
                  <a:lnTo>
                    <a:pt x="6731" y="103378"/>
                  </a:lnTo>
                  <a:lnTo>
                    <a:pt x="13462" y="103378"/>
                  </a:lnTo>
                  <a:lnTo>
                    <a:pt x="13462" y="295910"/>
                  </a:lnTo>
                  <a:lnTo>
                    <a:pt x="6731" y="295910"/>
                  </a:lnTo>
                  <a:lnTo>
                    <a:pt x="6731" y="289179"/>
                  </a:lnTo>
                  <a:lnTo>
                    <a:pt x="2895092" y="289179"/>
                  </a:lnTo>
                  <a:cubicBezTo>
                    <a:pt x="2898775" y="289179"/>
                    <a:pt x="2901823" y="292227"/>
                    <a:pt x="2901823" y="295910"/>
                  </a:cubicBezTo>
                  <a:lnTo>
                    <a:pt x="2901823" y="392176"/>
                  </a:lnTo>
                  <a:lnTo>
                    <a:pt x="2895092" y="392176"/>
                  </a:lnTo>
                  <a:lnTo>
                    <a:pt x="2891282" y="386588"/>
                  </a:lnTo>
                  <a:lnTo>
                    <a:pt x="3175635" y="194056"/>
                  </a:lnTo>
                  <a:lnTo>
                    <a:pt x="3179445" y="199644"/>
                  </a:lnTo>
                  <a:lnTo>
                    <a:pt x="3175635" y="205232"/>
                  </a:lnTo>
                  <a:lnTo>
                    <a:pt x="2891282" y="12700"/>
                  </a:lnTo>
                  <a:lnTo>
                    <a:pt x="2895092" y="7112"/>
                  </a:lnTo>
                  <a:lnTo>
                    <a:pt x="2901823" y="7112"/>
                  </a:lnTo>
                  <a:lnTo>
                    <a:pt x="2901823" y="103378"/>
                  </a:lnTo>
                  <a:cubicBezTo>
                    <a:pt x="2901823" y="107061"/>
                    <a:pt x="2898775" y="110109"/>
                    <a:pt x="2895092" y="110109"/>
                  </a:cubicBezTo>
                  <a:lnTo>
                    <a:pt x="6731" y="1101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1" name="TextBox 9">
            <a:extLst>
              <a:ext uri="{FF2B5EF4-FFF2-40B4-BE49-F238E27FC236}">
                <a16:creationId xmlns:a16="http://schemas.microsoft.com/office/drawing/2014/main" id="{70367144-95A2-DD41-CF05-4D63C95D3AE9}"/>
              </a:ext>
            </a:extLst>
          </p:cNvPr>
          <p:cNvSpPr txBox="1"/>
          <p:nvPr/>
        </p:nvSpPr>
        <p:spPr>
          <a:xfrm>
            <a:off x="8001127" y="5138905"/>
            <a:ext cx="1914783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199" dirty="0">
                <a:solidFill>
                  <a:srgbClr val="000066"/>
                </a:solidFill>
                <a:latin typeface="Tahoma"/>
              </a:rPr>
              <a:t>WHONET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4CBCD72E-11BB-DB82-94A0-0466EC727D5C}"/>
              </a:ext>
            </a:extLst>
          </p:cNvPr>
          <p:cNvSpPr txBox="1"/>
          <p:nvPr/>
        </p:nvSpPr>
        <p:spPr>
          <a:xfrm>
            <a:off x="5141490" y="5793867"/>
            <a:ext cx="1705585" cy="342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000066"/>
                </a:solidFill>
                <a:latin typeface="Tahoma"/>
              </a:rPr>
              <a:t> BacLink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AE6D66BC-1B67-0507-2828-5E7CE1E58F10}"/>
              </a:ext>
            </a:extLst>
          </p:cNvPr>
          <p:cNvSpPr txBox="1"/>
          <p:nvPr/>
        </p:nvSpPr>
        <p:spPr>
          <a:xfrm>
            <a:off x="1722014" y="6005953"/>
            <a:ext cx="3430775" cy="278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00066"/>
                </a:solidFill>
                <a:latin typeface="Tahoma"/>
              </a:rPr>
              <a:t>Incompatible local systems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61333CE1-CE5E-266D-4616-E33C5840324D}"/>
              </a:ext>
            </a:extLst>
          </p:cNvPr>
          <p:cNvSpPr txBox="1"/>
          <p:nvPr/>
        </p:nvSpPr>
        <p:spPr>
          <a:xfrm>
            <a:off x="7684805" y="5934825"/>
            <a:ext cx="2835351" cy="272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rgbClr val="000066"/>
                </a:solidFill>
                <a:latin typeface="Tahoma"/>
              </a:rPr>
              <a:t>Standard WHONET files</a:t>
            </a: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92D8E251-9FDC-C7FF-BA7B-7D67CF691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78" y="4935207"/>
            <a:ext cx="872979" cy="7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D82CE6AE-17BA-D6E1-25C5-AB43369D0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54" y="5412335"/>
            <a:ext cx="872979" cy="7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4B64D11A-7EC6-FE41-EE7C-4B4065AE0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592" y="5420835"/>
            <a:ext cx="872979" cy="7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0E957-4059-5182-A3E1-87E429D1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7"/>
            <a:ext cx="10515600" cy="1325563"/>
          </a:xfrm>
        </p:spPr>
        <p:txBody>
          <a:bodyPr/>
          <a:lstStyle/>
          <a:p>
            <a:r>
              <a:rPr lang="en-GB" dirty="0"/>
              <a:t>Implementation in WPRO – Part 1</a:t>
            </a: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B8F659AE-0207-9436-B426-9E3508BA5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569087"/>
              </p:ext>
            </p:extLst>
          </p:nvPr>
        </p:nvGraphicFramePr>
        <p:xfrm>
          <a:off x="838200" y="1218852"/>
          <a:ext cx="10412662" cy="446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863">
                  <a:extLst>
                    <a:ext uri="{9D8B030D-6E8A-4147-A177-3AD203B41FA5}">
                      <a16:colId xmlns:a16="http://schemas.microsoft.com/office/drawing/2014/main" val="3605271427"/>
                    </a:ext>
                  </a:extLst>
                </a:gridCol>
                <a:gridCol w="2177052">
                  <a:extLst>
                    <a:ext uri="{9D8B030D-6E8A-4147-A177-3AD203B41FA5}">
                      <a16:colId xmlns:a16="http://schemas.microsoft.com/office/drawing/2014/main" val="1190589546"/>
                    </a:ext>
                  </a:extLst>
                </a:gridCol>
                <a:gridCol w="412416">
                  <a:extLst>
                    <a:ext uri="{9D8B030D-6E8A-4147-A177-3AD203B41FA5}">
                      <a16:colId xmlns:a16="http://schemas.microsoft.com/office/drawing/2014/main" val="4209501001"/>
                    </a:ext>
                  </a:extLst>
                </a:gridCol>
                <a:gridCol w="1735444">
                  <a:extLst>
                    <a:ext uri="{9D8B030D-6E8A-4147-A177-3AD203B41FA5}">
                      <a16:colId xmlns:a16="http://schemas.microsoft.com/office/drawing/2014/main" val="1674719380"/>
                    </a:ext>
                  </a:extLst>
                </a:gridCol>
                <a:gridCol w="3470887">
                  <a:extLst>
                    <a:ext uri="{9D8B030D-6E8A-4147-A177-3AD203B41FA5}">
                      <a16:colId xmlns:a16="http://schemas.microsoft.com/office/drawing/2014/main" val="2838260484"/>
                    </a:ext>
                  </a:extLst>
                </a:gridCol>
              </a:tblGrid>
              <a:tr h="287044">
                <a:tc>
                  <a:txBody>
                    <a:bodyPr/>
                    <a:lstStyle/>
                    <a:p>
                      <a:r>
                        <a:rPr lang="en-US" dirty="0"/>
                        <a:t>Country/Area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WHONET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Country/Area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WHONET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346611"/>
                  </a:ext>
                </a:extLst>
              </a:tr>
              <a:tr h="287044">
                <a:tc>
                  <a:txBody>
                    <a:bodyPr/>
                    <a:lstStyle/>
                    <a:p>
                      <a:r>
                        <a:rPr lang="en-US" sz="1400" b="1" dirty="0"/>
                        <a:t>Australia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Used by some individual laboratories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Malaysia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National network since early 1990s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833468"/>
                  </a:ext>
                </a:extLst>
              </a:tr>
              <a:tr h="287044">
                <a:tc>
                  <a:txBody>
                    <a:bodyPr/>
                    <a:lstStyle/>
                    <a:p>
                      <a:r>
                        <a:rPr lang="en-US" sz="1400" b="1" dirty="0"/>
                        <a:t>Brunei Darussalam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 utilized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Mongolia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Basis for national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930489"/>
                  </a:ext>
                </a:extLst>
              </a:tr>
              <a:tr h="287044">
                <a:tc>
                  <a:txBody>
                    <a:bodyPr/>
                    <a:lstStyle/>
                    <a:p>
                      <a:r>
                        <a:rPr lang="en-US" sz="1400" b="1" dirty="0"/>
                        <a:t>Cambodia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Compatible with </a:t>
                      </a:r>
                      <a:r>
                        <a:rPr lang="en-US" sz="1400" dirty="0" err="1"/>
                        <a:t>CamLIS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New Zealand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 utilized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105932"/>
                  </a:ext>
                </a:extLst>
              </a:tr>
              <a:tr h="502327">
                <a:tc>
                  <a:txBody>
                    <a:bodyPr/>
                    <a:lstStyle/>
                    <a:p>
                      <a:r>
                        <a:rPr lang="en-US" sz="1400" b="1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1,300 laboratories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Papua New Guinea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National program supported by Fleming Fund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881117"/>
                  </a:ext>
                </a:extLst>
              </a:tr>
              <a:tr h="287044">
                <a:tc>
                  <a:txBody>
                    <a:bodyPr/>
                    <a:lstStyle/>
                    <a:p>
                      <a:r>
                        <a:rPr lang="en-US" sz="1400" b="1" dirty="0"/>
                        <a:t>- Hong Kong SAR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Used by some individual labs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Philippines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National network since 1988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45968"/>
                  </a:ext>
                </a:extLst>
              </a:tr>
              <a:tr h="502327">
                <a:tc>
                  <a:txBody>
                    <a:bodyPr/>
                    <a:lstStyle/>
                    <a:p>
                      <a:r>
                        <a:rPr lang="en-US" sz="1400" b="1" dirty="0"/>
                        <a:t>- Macao SAR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 utilized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Republic of Korea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Was basis for national program, but new system in 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614500"/>
                  </a:ext>
                </a:extLst>
              </a:tr>
              <a:tr h="287044">
                <a:tc>
                  <a:txBody>
                    <a:bodyPr/>
                    <a:lstStyle/>
                    <a:p>
                      <a:r>
                        <a:rPr lang="en-US" sz="1400" b="1" dirty="0"/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Compatible with JANIS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Singapore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Used by some hospitals for </a:t>
                      </a:r>
                      <a:r>
                        <a:rPr lang="en-US" sz="1400"/>
                        <a:t>local purposes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170224"/>
                  </a:ext>
                </a:extLst>
              </a:tr>
              <a:tr h="1123537">
                <a:tc>
                  <a:txBody>
                    <a:bodyPr/>
                    <a:lstStyle/>
                    <a:p>
                      <a:r>
                        <a:rPr lang="en-US" sz="1400" b="1" dirty="0"/>
                        <a:t>Lao PDR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National program supported by Fleming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Viet 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National network since early 1990s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205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02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0E957-4059-5182-A3E1-87E429D1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16" y="44285"/>
            <a:ext cx="10515600" cy="1325563"/>
          </a:xfrm>
        </p:spPr>
        <p:txBody>
          <a:bodyPr/>
          <a:lstStyle/>
          <a:p>
            <a:r>
              <a:rPr lang="en-GB" dirty="0"/>
              <a:t>Implementation in WPRO – Part 2</a:t>
            </a: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B8F659AE-0207-9436-B426-9E3508BA5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134200"/>
              </p:ext>
            </p:extLst>
          </p:nvPr>
        </p:nvGraphicFramePr>
        <p:xfrm>
          <a:off x="838200" y="1272761"/>
          <a:ext cx="10412662" cy="4916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863">
                  <a:extLst>
                    <a:ext uri="{9D8B030D-6E8A-4147-A177-3AD203B41FA5}">
                      <a16:colId xmlns:a16="http://schemas.microsoft.com/office/drawing/2014/main" val="3605271427"/>
                    </a:ext>
                  </a:extLst>
                </a:gridCol>
                <a:gridCol w="2177052">
                  <a:extLst>
                    <a:ext uri="{9D8B030D-6E8A-4147-A177-3AD203B41FA5}">
                      <a16:colId xmlns:a16="http://schemas.microsoft.com/office/drawing/2014/main" val="1190589546"/>
                    </a:ext>
                  </a:extLst>
                </a:gridCol>
                <a:gridCol w="412416">
                  <a:extLst>
                    <a:ext uri="{9D8B030D-6E8A-4147-A177-3AD203B41FA5}">
                      <a16:colId xmlns:a16="http://schemas.microsoft.com/office/drawing/2014/main" val="4209501001"/>
                    </a:ext>
                  </a:extLst>
                </a:gridCol>
                <a:gridCol w="1735444">
                  <a:extLst>
                    <a:ext uri="{9D8B030D-6E8A-4147-A177-3AD203B41FA5}">
                      <a16:colId xmlns:a16="http://schemas.microsoft.com/office/drawing/2014/main" val="1674719380"/>
                    </a:ext>
                  </a:extLst>
                </a:gridCol>
                <a:gridCol w="3470887">
                  <a:extLst>
                    <a:ext uri="{9D8B030D-6E8A-4147-A177-3AD203B41FA5}">
                      <a16:colId xmlns:a16="http://schemas.microsoft.com/office/drawing/2014/main" val="2838260484"/>
                    </a:ext>
                  </a:extLst>
                </a:gridCol>
              </a:tblGrid>
              <a:tr h="250453">
                <a:tc>
                  <a:txBody>
                    <a:bodyPr/>
                    <a:lstStyle/>
                    <a:p>
                      <a:r>
                        <a:rPr lang="en-US" sz="1200" dirty="0"/>
                        <a:t>Country/Area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WHONET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Country/Area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WHONET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346611"/>
                  </a:ext>
                </a:extLst>
              </a:tr>
              <a:tr h="250453">
                <a:tc>
                  <a:txBody>
                    <a:bodyPr/>
                    <a:lstStyle/>
                    <a:p>
                      <a:r>
                        <a:rPr lang="en-US" sz="1050" b="1" dirty="0"/>
                        <a:t>American Samoa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Compatible with </a:t>
                      </a:r>
                      <a:r>
                        <a:rPr lang="en-US" sz="1050" dirty="0" err="1"/>
                        <a:t>Vitek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Nauru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Training in </a:t>
                      </a:r>
                      <a:r>
                        <a:rPr lang="en-US" sz="1050" dirty="0" err="1"/>
                        <a:t>Honlulu</a:t>
                      </a:r>
                      <a:r>
                        <a:rPr lang="en-US" sz="1050" dirty="0"/>
                        <a:t> 7/2023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833468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r>
                        <a:rPr lang="en-US" sz="1050" b="1" dirty="0"/>
                        <a:t>Cook Islands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Introduced, not used at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Northern Mariana Islands, Comm. of the (USA)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Used for several years by one laboratory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930489"/>
                  </a:ext>
                </a:extLst>
              </a:tr>
              <a:tr h="250453">
                <a:tc>
                  <a:txBody>
                    <a:bodyPr/>
                    <a:lstStyle/>
                    <a:p>
                      <a:r>
                        <a:rPr lang="en-US" sz="1050" b="1" dirty="0"/>
                        <a:t>Fiji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Compatible with STARLIMS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Palau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Used for a few years by one laboratory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105932"/>
                  </a:ext>
                </a:extLst>
              </a:tr>
              <a:tr h="438294">
                <a:tc>
                  <a:txBody>
                    <a:bodyPr/>
                    <a:lstStyle/>
                    <a:p>
                      <a:r>
                        <a:rPr lang="en-US" sz="1050" b="1" dirty="0"/>
                        <a:t>French Polynesia (France)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Training in Honolulu 7/2023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Pitcairn Island (UK)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Not utilized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881117"/>
                  </a:ext>
                </a:extLst>
              </a:tr>
              <a:tr h="250453">
                <a:tc>
                  <a:txBody>
                    <a:bodyPr/>
                    <a:lstStyle/>
                    <a:p>
                      <a:r>
                        <a:rPr lang="en-US" sz="1050" b="1" dirty="0"/>
                        <a:t>Guam (USA)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Training in Honolulu 7/2023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Samoa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Compatible with Excel files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845968"/>
                  </a:ext>
                </a:extLst>
              </a:tr>
              <a:tr h="498649">
                <a:tc>
                  <a:txBody>
                    <a:bodyPr/>
                    <a:lstStyle/>
                    <a:p>
                      <a:r>
                        <a:rPr lang="en-US" sz="1050" b="1" dirty="0"/>
                        <a:t>Kiribati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Training in Honolulu 7/2023, Visit in 8/2023</a:t>
                      </a: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Solomon Islands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Compatible with Excel files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6145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r>
                        <a:rPr lang="en-US" sz="1050" b="1" dirty="0"/>
                        <a:t>Marshall Islands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Training in Honolulu 7/2023, Visit in 8/2023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Tokelau (NZ)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Training in </a:t>
                      </a:r>
                      <a:r>
                        <a:rPr lang="en-US" sz="1050" dirty="0" err="1"/>
                        <a:t>Honlulu</a:t>
                      </a:r>
                      <a:r>
                        <a:rPr lang="en-US" sz="1050" dirty="0"/>
                        <a:t> 7/2023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170224"/>
                  </a:ext>
                </a:extLst>
              </a:tr>
              <a:tr h="219405">
                <a:tc>
                  <a:txBody>
                    <a:bodyPr/>
                    <a:lstStyle/>
                    <a:p>
                      <a:r>
                        <a:rPr lang="en-US" sz="1050" b="1" dirty="0"/>
                        <a:t>Micronesia, Federates States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Training in Honolulu 7/2023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Tonga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Was used in past, Training in </a:t>
                      </a:r>
                      <a:r>
                        <a:rPr lang="en-US" sz="1050" dirty="0" err="1"/>
                        <a:t>Honlulu</a:t>
                      </a:r>
                      <a:r>
                        <a:rPr lang="en-US" sz="1050" dirty="0"/>
                        <a:t> 7/2023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20501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r>
                        <a:rPr lang="en-US" sz="1050" b="1" dirty="0"/>
                        <a:t>Nauru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Training in Honolulu 7/2023</a:t>
                      </a: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Tuvalu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Visit in February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139209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r>
                        <a:rPr lang="en-US" sz="1050" b="1" dirty="0"/>
                        <a:t>New Caledonia (France)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Training in Honolulu 7/2023</a:t>
                      </a: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Vanuatu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Training in </a:t>
                      </a:r>
                      <a:r>
                        <a:rPr lang="en-US" sz="1050" dirty="0" err="1"/>
                        <a:t>Honlulu</a:t>
                      </a:r>
                      <a:r>
                        <a:rPr lang="en-US" sz="1050" dirty="0"/>
                        <a:t> 7/2023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680731"/>
                  </a:ext>
                </a:extLst>
              </a:tr>
              <a:tr h="980316">
                <a:tc>
                  <a:txBody>
                    <a:bodyPr/>
                    <a:lstStyle/>
                    <a:p>
                      <a:r>
                        <a:rPr lang="en-US" sz="1050" b="1" dirty="0"/>
                        <a:t>Niue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Training in Honolulu 7/2023</a:t>
                      </a: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Wallis and Futuna (France)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Training in </a:t>
                      </a:r>
                      <a:r>
                        <a:rPr lang="en-US" sz="1050" dirty="0" err="1"/>
                        <a:t>Honlulu</a:t>
                      </a:r>
                      <a:r>
                        <a:rPr lang="en-US" sz="1050" dirty="0"/>
                        <a:t> 7/2023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827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6421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1214</Words>
  <Application>Microsoft Office PowerPoint</Application>
  <PresentationFormat>Widescreen</PresentationFormat>
  <Paragraphs>190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1_Custom Design</vt:lpstr>
      <vt:lpstr>2_Custom Design</vt:lpstr>
      <vt:lpstr>WHONET 2023 and WHO GLASS 2.0 September 27, 2023</vt:lpstr>
      <vt:lpstr>Webinar agenda</vt:lpstr>
      <vt:lpstr>Updates on WHONET</vt:lpstr>
      <vt:lpstr>Overview of WHONET </vt:lpstr>
      <vt:lpstr>Some WHONET analysis and reporting features</vt:lpstr>
      <vt:lpstr>WHONET Epidemiology and Data quality reports</vt:lpstr>
      <vt:lpstr>Data entry – Import with BacLink </vt:lpstr>
      <vt:lpstr>Implementation in WPRO – Part 1</vt:lpstr>
      <vt:lpstr>Implementation in WPRO – Part 2</vt:lpstr>
      <vt:lpstr>WHONET Updates</vt:lpstr>
      <vt:lpstr>Changes to RIS and Sample files in GLASS-AMR 2.0</vt:lpstr>
      <vt:lpstr>Use of the RIS and Samples files</vt:lpstr>
      <vt:lpstr>WHO GLASS-AMR Variable – Infection origin</vt:lpstr>
      <vt:lpstr>Possible topics for future webinars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ESQUILLON, Alan Siegfrid</dc:creator>
  <cp:lastModifiedBy>Adam Clark</cp:lastModifiedBy>
  <cp:revision>11</cp:revision>
  <dcterms:created xsi:type="dcterms:W3CDTF">2023-08-30T13:42:28Z</dcterms:created>
  <dcterms:modified xsi:type="dcterms:W3CDTF">2023-10-02T15:40:40Z</dcterms:modified>
</cp:coreProperties>
</file>