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8"/>
  </p:notesMasterIdLst>
  <p:sldIdLst>
    <p:sldId id="792" r:id="rId2"/>
    <p:sldId id="582" r:id="rId3"/>
    <p:sldId id="525" r:id="rId4"/>
    <p:sldId id="519" r:id="rId5"/>
    <p:sldId id="793" r:id="rId6"/>
    <p:sldId id="297" r:id="rId7"/>
    <p:sldId id="589" r:id="rId8"/>
    <p:sldId id="591" r:id="rId9"/>
    <p:sldId id="302" r:id="rId10"/>
    <p:sldId id="592" r:id="rId11"/>
    <p:sldId id="596" r:id="rId12"/>
    <p:sldId id="600" r:id="rId13"/>
    <p:sldId id="590" r:id="rId14"/>
    <p:sldId id="583" r:id="rId15"/>
    <p:sldId id="526" r:id="rId16"/>
    <p:sldId id="267" r:id="rId17"/>
    <p:sldId id="599" r:id="rId18"/>
    <p:sldId id="601" r:id="rId19"/>
    <p:sldId id="794" r:id="rId20"/>
    <p:sldId id="584" r:id="rId21"/>
    <p:sldId id="595" r:id="rId22"/>
    <p:sldId id="795" r:id="rId23"/>
    <p:sldId id="602" r:id="rId24"/>
    <p:sldId id="604" r:id="rId25"/>
    <p:sldId id="605" r:id="rId26"/>
    <p:sldId id="606" r:id="rId27"/>
    <p:sldId id="607" r:id="rId28"/>
    <p:sldId id="608" r:id="rId29"/>
    <p:sldId id="610" r:id="rId30"/>
    <p:sldId id="609" r:id="rId31"/>
    <p:sldId id="611" r:id="rId32"/>
    <p:sldId id="796" r:id="rId33"/>
    <p:sldId id="612" r:id="rId34"/>
    <p:sldId id="797" r:id="rId35"/>
    <p:sldId id="594" r:id="rId36"/>
    <p:sldId id="585" r:id="rId37"/>
    <p:sldId id="527" r:id="rId38"/>
    <p:sldId id="618" r:id="rId39"/>
    <p:sldId id="614" r:id="rId40"/>
    <p:sldId id="619" r:id="rId41"/>
    <p:sldId id="798" r:id="rId42"/>
    <p:sldId id="615" r:id="rId43"/>
    <p:sldId id="620" r:id="rId44"/>
    <p:sldId id="799" r:id="rId45"/>
    <p:sldId id="621" r:id="rId46"/>
    <p:sldId id="524" r:id="rId47"/>
    <p:sldId id="517" r:id="rId48"/>
    <p:sldId id="518" r:id="rId49"/>
    <p:sldId id="778" r:id="rId50"/>
    <p:sldId id="613" r:id="rId51"/>
    <p:sldId id="586" r:id="rId52"/>
    <p:sldId id="300" r:id="rId53"/>
    <p:sldId id="528" r:id="rId54"/>
    <p:sldId id="597" r:id="rId55"/>
    <p:sldId id="520" r:id="rId56"/>
    <p:sldId id="271" r:id="rId57"/>
  </p:sldIdLst>
  <p:sldSz cx="18288000" cy="10287000"/>
  <p:notesSz cx="6858000" cy="9144000"/>
  <p:embeddedFontLst>
    <p:embeddedFont>
      <p:font typeface="Atkinson Hyperlegible" pitchFamily="2" charset="0"/>
      <p:regular r:id="rId59"/>
      <p:bold r:id="rId60"/>
      <p:italic r:id="rId61"/>
      <p:boldItalic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</p:embeddedFontLst>
  <p:defaultTextStyle>
    <a:defPPr>
      <a:defRPr lang="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7" autoAdjust="0"/>
    <p:restoredTop sz="93806" autoAdjust="0"/>
  </p:normalViewPr>
  <p:slideViewPr>
    <p:cSldViewPr>
      <p:cViewPr varScale="1">
        <p:scale>
          <a:sx n="97" d="100"/>
          <a:sy n="97" d="100"/>
        </p:scale>
        <p:origin x="464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9" d="250"/>
        <a:sy n="199" d="25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5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1F0A2-DA78-4102-B1DF-D429C081E84F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2521E-5E69-4277-BD03-C4EBE4CBB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1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69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23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85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55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87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88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58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44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41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25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60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18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08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2521E-5E69-4277-BD03-C4EBE4CBBFE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06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hyperlink" Target="http://www.dhis2.org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mass.website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dhis2.org/" TargetMode="External"/><Relationship Id="rId4" Type="http://schemas.openxmlformats.org/officeDocument/2006/relationships/image" Target="../media/image6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32614" y="837480"/>
            <a:ext cx="17474387" cy="1107996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7200" spc="-6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Учебный курс WHONET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7560" y="6102847"/>
            <a:ext cx="10780274" cy="310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4200" spc="-53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" sz="4000" spc="-35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Сотрудничающий центр ВОЗ по мониторингу устойчивости к противомикробным препаратам</a:t>
            </a:r>
            <a:endParaRPr lang="en-US" sz="4000" spc="-35" dirty="0">
              <a:solidFill>
                <a:srgbClr val="000066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000" spc="-35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Division of Infectious Diseases, Brigham and Women’s Hospital, Boston, United States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46DEFD-DE56-8073-5C93-886D22949D84}"/>
              </a:ext>
            </a:extLst>
          </p:cNvPr>
          <p:cNvSpPr/>
          <p:nvPr/>
        </p:nvSpPr>
        <p:spPr>
          <a:xfrm>
            <a:off x="3505200" y="6856010"/>
            <a:ext cx="2661006" cy="2323906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43599856-63A9-54DF-6E04-5B41A2DC7709}"/>
              </a:ext>
            </a:extLst>
          </p:cNvPr>
          <p:cNvSpPr txBox="1"/>
          <p:nvPr/>
        </p:nvSpPr>
        <p:spPr>
          <a:xfrm>
            <a:off x="966016" y="2400301"/>
            <a:ext cx="16562765" cy="984757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6399" spc="-6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Модуль 6 – Краткие аналитические отчеты</a:t>
            </a:r>
          </a:p>
        </p:txBody>
      </p:sp>
      <p:pic>
        <p:nvPicPr>
          <p:cNvPr id="7" name="Picture 2" descr="Brigham and Women's Hospital - Wikipedia">
            <a:extLst>
              <a:ext uri="{FF2B5EF4-FFF2-40B4-BE49-F238E27FC236}">
                <a16:creationId xmlns:a16="http://schemas.microsoft.com/office/drawing/2014/main" id="{F4168CBA-8A0C-7E4A-BF3D-13FABBED4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81" y="6981547"/>
            <a:ext cx="1774342" cy="207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24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00492" y="239827"/>
            <a:ext cx="1657257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Модуль 6. Анализ данных – Быстрый анализ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09799" y="1457771"/>
            <a:ext cx="14924769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Введение в экспресс-анализ</a:t>
            </a:r>
          </a:p>
        </p:txBody>
      </p:sp>
      <p:sp>
        <p:nvSpPr>
          <p:cNvPr id="6" name="Freeform 6"/>
          <p:cNvSpPr/>
          <p:nvPr/>
        </p:nvSpPr>
        <p:spPr>
          <a:xfrm>
            <a:off x="912991" y="149321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8" y="0"/>
                </a:lnTo>
                <a:lnTo>
                  <a:pt x="851038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53431" y="109980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8" name="Freeform 8"/>
          <p:cNvSpPr/>
          <p:nvPr/>
        </p:nvSpPr>
        <p:spPr>
          <a:xfrm>
            <a:off x="928388" y="2687149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68828" y="2293741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0" name="Freeform 10"/>
          <p:cNvSpPr/>
          <p:nvPr/>
        </p:nvSpPr>
        <p:spPr>
          <a:xfrm>
            <a:off x="928388" y="3881087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68828" y="3487679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12" name="Freeform 12"/>
          <p:cNvSpPr/>
          <p:nvPr/>
        </p:nvSpPr>
        <p:spPr>
          <a:xfrm>
            <a:off x="934259" y="5075024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4699" y="4681616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Д</a:t>
            </a:r>
          </a:p>
        </p:txBody>
      </p:sp>
      <p:sp>
        <p:nvSpPr>
          <p:cNvPr id="14" name="Freeform 14"/>
          <p:cNvSpPr/>
          <p:nvPr/>
        </p:nvSpPr>
        <p:spPr>
          <a:xfrm>
            <a:off x="928388" y="623086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8828" y="583745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8962" y="2645778"/>
            <a:ext cx="16054106" cy="830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в формате Excel.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18963" y="3722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Word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18963" y="6086018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DHIS2 – Краткое введение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8963" y="4865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Пользовательские отчеты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2045AC-64F9-0924-32E5-5FCD9559B376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5FD209F-B15A-5714-2AF3-CA3857A2797D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165B7372-A92D-87E3-51F0-94BEC379D058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23" name="Freeform 14">
            <a:extLst>
              <a:ext uri="{FF2B5EF4-FFF2-40B4-BE49-F238E27FC236}">
                <a16:creationId xmlns:a16="http://schemas.microsoft.com/office/drawing/2014/main" id="{7F3AD763-6ABB-9820-2CA3-6E91B96DA921}"/>
              </a:ext>
            </a:extLst>
          </p:cNvPr>
          <p:cNvSpPr/>
          <p:nvPr/>
        </p:nvSpPr>
        <p:spPr>
          <a:xfrm>
            <a:off x="927100" y="7530808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14931E82-0BA9-356B-8CF6-A17861E24139}"/>
              </a:ext>
            </a:extLst>
          </p:cNvPr>
          <p:cNvSpPr txBox="1"/>
          <p:nvPr/>
        </p:nvSpPr>
        <p:spPr>
          <a:xfrm>
            <a:off x="1167540" y="7137400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 dirty="0">
                <a:solidFill>
                  <a:srgbClr val="FFFFFF"/>
                </a:solidFill>
                <a:latin typeface="Atkinson Hyperlegible" pitchFamily="2" charset="0"/>
              </a:rPr>
              <a:t>Ф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970E8F69-871F-F936-C3EE-11CB410E9F74}"/>
              </a:ext>
            </a:extLst>
          </p:cNvPr>
          <p:cNvSpPr txBox="1"/>
          <p:nvPr/>
        </p:nvSpPr>
        <p:spPr>
          <a:xfrm>
            <a:off x="2217674" y="7385964"/>
            <a:ext cx="14241525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Инструмент автоматизации WHONET – краткое 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1247057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5B8B7-0841-6393-BE5D-EB952B80F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790700"/>
            <a:ext cx="16497300" cy="7606119"/>
          </a:xfrm>
        </p:spPr>
        <p:txBody>
          <a:bodyPr>
            <a:noAutofit/>
          </a:bodyPr>
          <a:lstStyle/>
          <a:p>
            <a:r>
              <a:rPr lang="ru" sz="3400" dirty="0">
                <a:latin typeface="Atkinson Hyperlegible" pitchFamily="2" charset="0"/>
              </a:rPr>
              <a:t>В функции быстрого анализа WHONET аналитик данных может создавать автоматические «отчеты», которые объединяют результаты нескольких анализов в единый результат.</a:t>
            </a:r>
          </a:p>
          <a:p>
            <a:r>
              <a:rPr lang="ru" sz="3400" dirty="0">
                <a:latin typeface="Atkinson Hyperlegible" pitchFamily="2" charset="0"/>
              </a:rPr>
              <a:t>Отчеты могут быть переданы партнерам в лаборатории, аптеке, отделе инфекционных заболеваний, отделе инфекционного контроля, национальным органам власти, сотрудничающим организациям и спонсорам.</a:t>
            </a:r>
          </a:p>
          <a:p>
            <a:r>
              <a:rPr lang="ru" sz="3400" dirty="0">
                <a:latin typeface="Atkinson Hyperlegible" pitchFamily="2" charset="0"/>
              </a:rPr>
              <a:t>Подобно макросам WHONET, отчеты экономят время и обеспечивают согласованность при повторном анализе.</a:t>
            </a:r>
          </a:p>
          <a:p>
            <a:r>
              <a:rPr lang="ru" sz="3400" dirty="0">
                <a:latin typeface="Atkinson Hyperlegible" pitchFamily="2" charset="0"/>
              </a:rPr>
              <a:t>Один пользователь WHONET может создавать отчеты для многих других пользователей WHONET, что способствует стандартизации и совместному обсуждению результатов как внутри одного учреждения, так и между многими учреждениями.</a:t>
            </a:r>
          </a:p>
          <a:p>
            <a:r>
              <a:rPr lang="ru" sz="3400" dirty="0">
                <a:latin typeface="Atkinson Hyperlegible" pitchFamily="2" charset="0"/>
              </a:rPr>
              <a:t>Отчеты WHONET можно автоматизировать для периодического формирования (ежедневно, еженедельно, ежемесячно и т. д.).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805A65-D021-01F1-7DBB-CB7E2002759D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C96D8141-80AB-A03F-A3A7-D059B2FC1F8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2BE39BC5-8DD9-18FA-8C13-96C0807781BF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7" name="TextBox 2">
            <a:extLst>
              <a:ext uri="{FF2B5EF4-FFF2-40B4-BE49-F238E27FC236}">
                <a16:creationId xmlns:a16="http://schemas.microsoft.com/office/drawing/2014/main" id="{7132A217-E7A9-044C-DDFE-0FF22F78CB94}"/>
              </a:ext>
            </a:extLst>
          </p:cNvPr>
          <p:cNvSpPr txBox="1"/>
          <p:nvPr/>
        </p:nvSpPr>
        <p:spPr>
          <a:xfrm>
            <a:off x="1568882" y="22717"/>
            <a:ext cx="16572576" cy="1092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160" spc="-12" dirty="0">
                <a:solidFill>
                  <a:srgbClr val="0B3A7F"/>
                </a:solidFill>
                <a:latin typeface="Atkinson Hyperlegible" pitchFamily="2" charset="0"/>
              </a:rPr>
              <a:t>Преимущества отчетов WHONET</a:t>
            </a:r>
          </a:p>
        </p:txBody>
      </p:sp>
    </p:spTree>
    <p:extLst>
      <p:ext uri="{BB962C8B-B14F-4D97-AF65-F5344CB8AC3E}">
        <p14:creationId xmlns:p14="http://schemas.microsoft.com/office/powerpoint/2010/main" val="166404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BFE49FD-FA39-8B18-8C3D-3E2BA84AC762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EB32078A-9AF9-FE30-8CFA-DEB81E752DAB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CB3739B7-B4D1-8FC5-E2F5-F6B08D22C186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7" name="TextBox 2">
            <a:extLst>
              <a:ext uri="{FF2B5EF4-FFF2-40B4-BE49-F238E27FC236}">
                <a16:creationId xmlns:a16="http://schemas.microsoft.com/office/drawing/2014/main" id="{AEC10717-CDEC-9E7B-8A50-4431866F976F}"/>
              </a:ext>
            </a:extLst>
          </p:cNvPr>
          <p:cNvSpPr txBox="1"/>
          <p:nvPr/>
        </p:nvSpPr>
        <p:spPr>
          <a:xfrm>
            <a:off x="1524000" y="-38100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Параметры вывода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A1EACC-C428-0618-CC5D-4B5CDFCB2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292888"/>
            <a:ext cx="4724400" cy="28051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1A7890-2E99-7920-8992-DDEEC6218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3278602"/>
            <a:ext cx="5334000" cy="28205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BFC950-7992-B5C1-F8AF-C46258217D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92903" y="3165671"/>
            <a:ext cx="3375897" cy="41876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14538B7-FFF6-E8A7-D476-B2B55F8D78FA}"/>
              </a:ext>
            </a:extLst>
          </p:cNvPr>
          <p:cNvSpPr txBox="1"/>
          <p:nvPr/>
        </p:nvSpPr>
        <p:spPr>
          <a:xfrm>
            <a:off x="761999" y="2632271"/>
            <a:ext cx="2057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Экран</a:t>
            </a:r>
            <a:endParaRPr lang="en-US" sz="2400" b="1" dirty="0">
              <a:latin typeface="Atkinson Hyperlegible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2A6E9B-3D36-50CB-8E05-7885F517970D}"/>
              </a:ext>
            </a:extLst>
          </p:cNvPr>
          <p:cNvSpPr txBox="1"/>
          <p:nvPr/>
        </p:nvSpPr>
        <p:spPr>
          <a:xfrm>
            <a:off x="6963321" y="2632271"/>
            <a:ext cx="164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Excel</a:t>
            </a:r>
            <a:endParaRPr lang="en-US" sz="2400" b="1" dirty="0">
              <a:latin typeface="Atkinson Hyperlegible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233A06-8181-5E3D-74F0-B1D1DAB07154}"/>
              </a:ext>
            </a:extLst>
          </p:cNvPr>
          <p:cNvSpPr txBox="1"/>
          <p:nvPr/>
        </p:nvSpPr>
        <p:spPr>
          <a:xfrm>
            <a:off x="13692833" y="2632271"/>
            <a:ext cx="164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Отчет</a:t>
            </a:r>
            <a:endParaRPr lang="en-US" sz="2400" b="1" dirty="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39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BFE49FD-FA39-8B18-8C3D-3E2BA84AC762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EB32078A-9AF9-FE30-8CFA-DEB81E752DAB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CB3739B7-B4D1-8FC5-E2F5-F6B08D22C186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7" name="TextBox 2">
            <a:extLst>
              <a:ext uri="{FF2B5EF4-FFF2-40B4-BE49-F238E27FC236}">
                <a16:creationId xmlns:a16="http://schemas.microsoft.com/office/drawing/2014/main" id="{AEC10717-CDEC-9E7B-8A50-4431866F976F}"/>
              </a:ext>
            </a:extLst>
          </p:cNvPr>
          <p:cNvSpPr txBox="1"/>
          <p:nvPr/>
        </p:nvSpPr>
        <p:spPr>
          <a:xfrm>
            <a:off x="1524000" y="-38100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Взаимодействие с другими системами</a:t>
            </a:r>
          </a:p>
        </p:txBody>
      </p:sp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C78A21E8-84EF-5398-01C7-1DF6038799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3314700"/>
            <a:ext cx="7463662" cy="282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8CF619-D596-9ECF-08EC-96ACAC330649}"/>
              </a:ext>
            </a:extLst>
          </p:cNvPr>
          <p:cNvSpPr txBox="1"/>
          <p:nvPr/>
        </p:nvSpPr>
        <p:spPr>
          <a:xfrm>
            <a:off x="11594991" y="2269562"/>
            <a:ext cx="164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DHIS2</a:t>
            </a:r>
            <a:endParaRPr lang="en-US" sz="2400" b="1" dirty="0">
              <a:latin typeface="Atkinson Hyperlegible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A8C0A4-81CA-A1D4-C84A-BD0EA5E5608D}"/>
              </a:ext>
            </a:extLst>
          </p:cNvPr>
          <p:cNvSpPr txBox="1"/>
          <p:nvPr/>
        </p:nvSpPr>
        <p:spPr>
          <a:xfrm>
            <a:off x="2286000" y="2324100"/>
            <a:ext cx="4085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PDF (AMASS)</a:t>
            </a:r>
            <a:endParaRPr lang="en-US" sz="2400" b="1" dirty="0">
              <a:latin typeface="Atkinson Hyperlegible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1996603-625F-6A1B-AEBC-19EE421D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034" y="3009900"/>
            <a:ext cx="2669081" cy="33896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F1E5EF5-3D7C-A4A9-501B-A7CAE5E8AE42}"/>
              </a:ext>
            </a:extLst>
          </p:cNvPr>
          <p:cNvSpPr txBox="1"/>
          <p:nvPr/>
        </p:nvSpPr>
        <p:spPr>
          <a:xfrm>
            <a:off x="2209800" y="6325969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dirty="0">
                <a:latin typeface="Atkinson Hyperlegible" pitchFamily="2" charset="0"/>
                <a:hlinkClick r:id="rId6"/>
              </a:rPr>
              <a:t>www.amass.website</a:t>
            </a:r>
            <a:endParaRPr lang="en-US" sz="2400" dirty="0">
              <a:latin typeface="Atkinson Hyperlegible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E190C9-5836-52AA-3E30-8D05D8AABF7D}"/>
              </a:ext>
            </a:extLst>
          </p:cNvPr>
          <p:cNvSpPr txBox="1"/>
          <p:nvPr/>
        </p:nvSpPr>
        <p:spPr>
          <a:xfrm>
            <a:off x="8759687" y="6325968"/>
            <a:ext cx="330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dirty="0">
                <a:latin typeface="Atkinson Hyperlegible" pitchFamily="2" charset="0"/>
                <a:hlinkClick r:id="rId7"/>
              </a:rPr>
              <a:t>www.dhis2.org</a:t>
            </a:r>
            <a:endParaRPr lang="en-US" sz="2400" dirty="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124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600200" y="360751"/>
            <a:ext cx="1638024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000" spc="-159" dirty="0">
                <a:solidFill>
                  <a:srgbClr val="0B3A7F"/>
                </a:solidFill>
                <a:latin typeface="Atkinson Hyperlegible" pitchFamily="2" charset="0"/>
              </a:rPr>
              <a:t>Откройте лабораторию и выберите экспресс-анализ.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04800" y="1896382"/>
            <a:ext cx="771999" cy="77199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07289" y="1866900"/>
            <a:ext cx="545211" cy="68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ru" sz="3600" spc="-89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761C84-B2C7-54C0-C078-5B8E3C9267CC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48C6CDA6-F32A-866E-E7B1-89D77821A33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69DE54-0EB2-8128-C8DB-D7DF43F666B8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541F7CA-153A-AF95-4DC4-0DEB598CF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0808" y="3511215"/>
            <a:ext cx="7984462" cy="358140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107C01FA-B0E2-E2BD-61FF-2F8E95342C54}"/>
              </a:ext>
            </a:extLst>
          </p:cNvPr>
          <p:cNvSpPr/>
          <p:nvPr/>
        </p:nvSpPr>
        <p:spPr>
          <a:xfrm>
            <a:off x="458760" y="3511215"/>
            <a:ext cx="8702935" cy="4513343"/>
          </a:xfrm>
          <a:custGeom>
            <a:avLst/>
            <a:gdLst/>
            <a:ahLst/>
            <a:cxnLst/>
            <a:rect l="l" t="t" r="r" b="b"/>
            <a:pathLst>
              <a:path w="14052280" h="7627672">
                <a:moveTo>
                  <a:pt x="0" y="0"/>
                </a:moveTo>
                <a:lnTo>
                  <a:pt x="14052280" y="0"/>
                </a:lnTo>
                <a:lnTo>
                  <a:pt x="14052280" y="7627672"/>
                </a:lnTo>
                <a:lnTo>
                  <a:pt x="0" y="76276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16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4B9CA49-31F8-8798-8169-5FD9D9AC4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52600"/>
            <a:ext cx="11049000" cy="78105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01377-F6B1-0468-9137-560A807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0" y="1866900"/>
            <a:ext cx="5625405" cy="5953176"/>
          </a:xfrm>
        </p:spPr>
        <p:txBody>
          <a:bodyPr>
            <a:normAutofit/>
          </a:bodyPr>
          <a:lstStyle/>
          <a:p>
            <a:r>
              <a:rPr lang="ru" sz="2800" dirty="0">
                <a:latin typeface="Atkinson Hyperlegible" pitchFamily="2" charset="0"/>
              </a:rPr>
              <a:t>Отчеты WHONET Standard</a:t>
            </a:r>
          </a:p>
          <a:p>
            <a:pPr lvl="1"/>
            <a:r>
              <a:rPr lang="ru" dirty="0">
                <a:latin typeface="Atkinson Hyperlegible" pitchFamily="2" charset="0"/>
              </a:rPr>
              <a:t>Экран, Excel, Word и PDF</a:t>
            </a:r>
          </a:p>
          <a:p>
            <a:r>
              <a:rPr lang="ru" sz="2800" dirty="0">
                <a:latin typeface="Atkinson Hyperlegible" pitchFamily="2" charset="0"/>
              </a:rPr>
              <a:t>Пользовательские отчеты</a:t>
            </a:r>
          </a:p>
          <a:p>
            <a:pPr lvl="1"/>
            <a:r>
              <a:rPr lang="ru" dirty="0">
                <a:latin typeface="Atkinson Hyperlegible" pitchFamily="2" charset="0"/>
              </a:rPr>
              <a:t>Экран и Excel</a:t>
            </a:r>
          </a:p>
          <a:p>
            <a:r>
              <a:rPr lang="ru" sz="2800" dirty="0">
                <a:latin typeface="Atkinson Hyperlegible" pitchFamily="2" charset="0"/>
              </a:rPr>
              <a:t>DHIS2</a:t>
            </a:r>
          </a:p>
          <a:p>
            <a:pPr lvl="1"/>
            <a:r>
              <a:rPr lang="ru" dirty="0">
                <a:latin typeface="Atkinson Hyperlegible" pitchFamily="2" charset="0"/>
              </a:rPr>
              <a:t>Файлы «Набора данных» DHIS2</a:t>
            </a:r>
          </a:p>
          <a:p>
            <a:pPr lvl="1"/>
            <a:r>
              <a:rPr lang="ru" dirty="0">
                <a:latin typeface="Atkinson Hyperlegible" pitchFamily="2" charset="0"/>
              </a:rPr>
              <a:t>Файлы метаданных DHIS2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640FCF-5F05-8B93-05F0-A77EBA86CC8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6A299797-6C9F-F152-1D90-27F98E26C526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C81BEFB4-14A9-A399-8AEF-6FA0B848A4E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E4A27FD6-ABA0-B9E9-D2B8-F43F25D1979B}"/>
              </a:ext>
            </a:extLst>
          </p:cNvPr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Быстрый анализ – типы отчетов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47D37B-ACF0-D091-BBC2-3AEAA6AA27F9}"/>
              </a:ext>
            </a:extLst>
          </p:cNvPr>
          <p:cNvSpPr/>
          <p:nvPr/>
        </p:nvSpPr>
        <p:spPr>
          <a:xfrm>
            <a:off x="533400" y="2755900"/>
            <a:ext cx="3920195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914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06A6854-15E2-CCCA-0443-584BB743E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52600"/>
            <a:ext cx="11049000" cy="78105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01377-F6B1-0468-9137-560A807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4140" y="1993404"/>
            <a:ext cx="5590460" cy="5953176"/>
          </a:xfrm>
        </p:spPr>
        <p:txBody>
          <a:bodyPr>
            <a:noAutofit/>
          </a:bodyPr>
          <a:lstStyle/>
          <a:p>
            <a:r>
              <a:rPr lang="ru" sz="3600" dirty="0">
                <a:latin typeface="Atkinson Hyperlegible" pitchFamily="2" charset="0"/>
              </a:rPr>
              <a:t>Выберите отчет</a:t>
            </a:r>
          </a:p>
          <a:p>
            <a:r>
              <a:rPr lang="ru" sz="3600" dirty="0">
                <a:latin typeface="Atkinson Hyperlegible" pitchFamily="2" charset="0"/>
              </a:rPr>
              <a:t>Выберите файл данных или несколько файлов данных.</a:t>
            </a:r>
          </a:p>
          <a:p>
            <a:r>
              <a:rPr lang="ru" sz="3600" dirty="0">
                <a:latin typeface="Atkinson Hyperlegible" pitchFamily="2" charset="0"/>
              </a:rPr>
              <a:t>Выберите место назначения вывода</a:t>
            </a:r>
          </a:p>
          <a:p>
            <a:pPr lvl="1"/>
            <a:r>
              <a:rPr lang="ru" dirty="0">
                <a:latin typeface="Atkinson Hyperlegible" pitchFamily="2" charset="0"/>
              </a:rPr>
              <a:t>Экран, Excel, Word или PDF</a:t>
            </a:r>
          </a:p>
          <a:p>
            <a:pPr lvl="1"/>
            <a:r>
              <a:rPr lang="ru" dirty="0">
                <a:latin typeface="Atkinson Hyperlegible" pitchFamily="2" charset="0"/>
              </a:rPr>
              <a:t>Правильный выбор будет зависеть от того, какой отчет вы выберете.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640FCF-5F05-8B93-05F0-A77EBA86CC8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6A299797-6C9F-F152-1D90-27F98E26C526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C81BEFB4-14A9-A399-8AEF-6FA0B848A4E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E4A27FD6-ABA0-B9E9-D2B8-F43F25D1979B}"/>
              </a:ext>
            </a:extLst>
          </p:cNvPr>
          <p:cNvSpPr txBox="1"/>
          <p:nvPr/>
        </p:nvSpPr>
        <p:spPr>
          <a:xfrm>
            <a:off x="16069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Параметры быстрого анализа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18041A1-D3B1-C619-55EE-B23ADA7DCA5F}"/>
              </a:ext>
            </a:extLst>
          </p:cNvPr>
          <p:cNvSpPr/>
          <p:nvPr/>
        </p:nvSpPr>
        <p:spPr>
          <a:xfrm>
            <a:off x="685800" y="6915499"/>
            <a:ext cx="2212848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9E7B282-98A0-92CA-B568-24D0B18491FF}"/>
              </a:ext>
            </a:extLst>
          </p:cNvPr>
          <p:cNvSpPr/>
          <p:nvPr/>
        </p:nvSpPr>
        <p:spPr>
          <a:xfrm>
            <a:off x="827654" y="3848100"/>
            <a:ext cx="2677546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9A6F2ED-EACF-2F7B-9811-340AB9A6CCF4}"/>
              </a:ext>
            </a:extLst>
          </p:cNvPr>
          <p:cNvSpPr/>
          <p:nvPr/>
        </p:nvSpPr>
        <p:spPr>
          <a:xfrm>
            <a:off x="4561454" y="6890099"/>
            <a:ext cx="2677546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974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B95642-F78C-9997-2287-D6DA9B0C6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560" y="1831034"/>
            <a:ext cx="11301413" cy="6310555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298156" y="-382664"/>
            <a:ext cx="15542044" cy="1454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Выберите файлы данных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28600" y="2194135"/>
            <a:ext cx="771999" cy="771999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41994" y="2177353"/>
            <a:ext cx="545211" cy="68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ru" sz="3600" spc="-89" dirty="0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CD916D-9B13-2CEA-ED8E-30E7FB775809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F5D1C700-D487-942B-53FA-7459F87FC97A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5AD67CA0-DD0B-69E1-2AF3-8B41E5636589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16FBECA-6C74-71A1-A170-E296E187C9F1}"/>
              </a:ext>
            </a:extLst>
          </p:cNvPr>
          <p:cNvSpPr/>
          <p:nvPr/>
        </p:nvSpPr>
        <p:spPr>
          <a:xfrm>
            <a:off x="4831785" y="2141805"/>
            <a:ext cx="4312215" cy="1249095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1A7B84-497A-17F9-E6A7-FE1F8BF08535}"/>
              </a:ext>
            </a:extLst>
          </p:cNvPr>
          <p:cNvSpPr/>
          <p:nvPr/>
        </p:nvSpPr>
        <p:spPr>
          <a:xfrm>
            <a:off x="9448800" y="2556444"/>
            <a:ext cx="2212848" cy="582713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94110AF-45BF-CFA9-9059-84854BECBD47}"/>
              </a:ext>
            </a:extLst>
          </p:cNvPr>
          <p:cNvSpPr txBox="1">
            <a:spLocks/>
          </p:cNvSpPr>
          <p:nvPr/>
        </p:nvSpPr>
        <p:spPr>
          <a:xfrm>
            <a:off x="13110995" y="2019300"/>
            <a:ext cx="4719805" cy="59531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dirty="0">
                <a:latin typeface="Atkinson Hyperlegible" pitchFamily="2" charset="0"/>
              </a:rPr>
              <a:t>Выберите один или несколько файлов данных</a:t>
            </a:r>
          </a:p>
          <a:p>
            <a:r>
              <a:rPr lang="ru" dirty="0">
                <a:latin typeface="Atkinson Hyperlegible" pitchFamily="2" charset="0"/>
              </a:rPr>
              <a:t>Файлы данных могут быть из одной лаборатории или из многих лабораторий.</a:t>
            </a:r>
            <a:endParaRPr lang="en-US" dirty="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5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472CD55-F625-A975-D215-FE41A3A18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45" y="1562100"/>
            <a:ext cx="11049000" cy="78105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640FCF-5F05-8B93-05F0-A77EBA86CC8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6A299797-6C9F-F152-1D90-27F98E26C526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C81BEFB4-14A9-A399-8AEF-6FA0B848A4E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E4A27FD6-ABA0-B9E9-D2B8-F43F25D1979B}"/>
              </a:ext>
            </a:extLst>
          </p:cNvPr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Выбран файл данных.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47D37B-ACF0-D091-BBC2-3AEAA6AA27F9}"/>
              </a:ext>
            </a:extLst>
          </p:cNvPr>
          <p:cNvSpPr/>
          <p:nvPr/>
        </p:nvSpPr>
        <p:spPr>
          <a:xfrm>
            <a:off x="838200" y="7048500"/>
            <a:ext cx="2011680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945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66E2D3-3B49-BE2E-BF1F-B9966F728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62100"/>
            <a:ext cx="11049000" cy="78105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01377-F6B1-0468-9137-560A807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1735" y="1993404"/>
            <a:ext cx="5881865" cy="5953176"/>
          </a:xfrm>
        </p:spPr>
        <p:txBody>
          <a:bodyPr>
            <a:normAutofit/>
          </a:bodyPr>
          <a:lstStyle/>
          <a:p>
            <a:r>
              <a:rPr lang="ru" sz="3600" dirty="0">
                <a:latin typeface="Atkinson Hyperlegible" pitchFamily="2" charset="0"/>
              </a:rPr>
              <a:t>Конкретные параметры вывода будут зависеть от выбранного вами отчета.</a:t>
            </a:r>
          </a:p>
          <a:p>
            <a:r>
              <a:rPr lang="ru" sz="3600" dirty="0">
                <a:latin typeface="Atkinson Hyperlegible" pitchFamily="2" charset="0"/>
              </a:rPr>
              <a:t>Некоторые отчеты были разработаны для отображения на экране и в Excel, а другие — для Word, PDF или DHIS2</a:t>
            </a:r>
            <a:r>
              <a:rPr lang="ru" sz="3000" dirty="0">
                <a:latin typeface="Atkinson Hyperlegible" pitchFamily="2" charset="0"/>
              </a:rPr>
              <a:t>.</a:t>
            </a:r>
            <a:endParaRPr lang="en-US" sz="2600" dirty="0"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640FCF-5F05-8B93-05F0-A77EBA86CC8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6A299797-6C9F-F152-1D90-27F98E26C526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C81BEFB4-14A9-A399-8AEF-6FA0B848A4E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E4A27FD6-ABA0-B9E9-D2B8-F43F25D1979B}"/>
              </a:ext>
            </a:extLst>
          </p:cNvPr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Быстрый анализ – Варианты вывода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47D37B-ACF0-D091-BBC2-3AEAA6AA27F9}"/>
              </a:ext>
            </a:extLst>
          </p:cNvPr>
          <p:cNvSpPr/>
          <p:nvPr/>
        </p:nvSpPr>
        <p:spPr>
          <a:xfrm>
            <a:off x="5943600" y="6605153"/>
            <a:ext cx="1374005" cy="1662547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7D069BF-E43F-7685-A6FD-6722B196EF0E}"/>
              </a:ext>
            </a:extLst>
          </p:cNvPr>
          <p:cNvSpPr/>
          <p:nvPr/>
        </p:nvSpPr>
        <p:spPr>
          <a:xfrm>
            <a:off x="7621201" y="8779361"/>
            <a:ext cx="1828802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221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7AA9DA6-142E-AA8C-27D6-D8118D249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476500"/>
            <a:ext cx="10080393" cy="759461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01377-F6B1-0468-9137-560A807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0" y="2628900"/>
            <a:ext cx="6268723" cy="4066099"/>
          </a:xfrm>
        </p:spPr>
        <p:txBody>
          <a:bodyPr>
            <a:noAutofit/>
          </a:bodyPr>
          <a:lstStyle/>
          <a:p>
            <a:r>
              <a:rPr lang="ru" sz="3600" dirty="0">
                <a:latin typeface="Atkinson Hyperlegible" pitchFamily="2" charset="0"/>
              </a:rPr>
              <a:t>Просмотрите результаты</a:t>
            </a:r>
          </a:p>
          <a:p>
            <a:r>
              <a:rPr lang="ru" sz="3600" dirty="0">
                <a:latin typeface="Atkinson Hyperlegible" pitchFamily="2" charset="0"/>
              </a:rPr>
              <a:t>Выберите графики</a:t>
            </a:r>
          </a:p>
          <a:p>
            <a:r>
              <a:rPr lang="ru" sz="3600" dirty="0">
                <a:latin typeface="Atkinson Hyperlegible" pitchFamily="2" charset="0"/>
              </a:rPr>
              <a:t>Скопируйте или сохраните результаты.</a:t>
            </a:r>
          </a:p>
          <a:p>
            <a:r>
              <a:rPr lang="ru" sz="3600" dirty="0">
                <a:latin typeface="Atkinson Hyperlegible" pitchFamily="2" charset="0"/>
              </a:rPr>
              <a:t>После завершения нажмите «Продолжить», чтобы перейти к следующему этапу анализа в отчете.</a:t>
            </a:r>
            <a:endParaRPr lang="en-US" sz="3600" dirty="0"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640FCF-5F05-8B93-05F0-A77EBA86CC8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6A299797-6C9F-F152-1D90-27F98E26C526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C81BEFB4-14A9-A399-8AEF-6FA0B848A4E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E4A27FD6-ABA0-B9E9-D2B8-F43F25D1979B}"/>
              </a:ext>
            </a:extLst>
          </p:cNvPr>
          <p:cNvSpPr txBox="1"/>
          <p:nvPr/>
        </p:nvSpPr>
        <p:spPr>
          <a:xfrm>
            <a:off x="1568882" y="22717"/>
            <a:ext cx="16572576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Статистика по организмам и антибиотикам</a:t>
            </a:r>
          </a:p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Организм по лабораторным условиям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7D069BF-E43F-7685-A6FD-6722B196EF0E}"/>
              </a:ext>
            </a:extLst>
          </p:cNvPr>
          <p:cNvSpPr/>
          <p:nvPr/>
        </p:nvSpPr>
        <p:spPr>
          <a:xfrm>
            <a:off x="6476894" y="2988161"/>
            <a:ext cx="1511406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836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1467580-40D9-107F-1841-166E8D5A4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07" y="1294175"/>
            <a:ext cx="11049000" cy="78105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01377-F6B1-0468-9137-560A807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0" y="6089603"/>
            <a:ext cx="6248400" cy="4174680"/>
          </a:xfrm>
        </p:spPr>
        <p:txBody>
          <a:bodyPr>
            <a:noAutofit/>
          </a:bodyPr>
          <a:lstStyle/>
          <a:p>
            <a:r>
              <a:rPr lang="ru" dirty="0">
                <a:latin typeface="Atkinson Hyperlegible" pitchFamily="2" charset="0"/>
              </a:rPr>
              <a:t>Эта функция полезна, если вас интересует только часть дат.</a:t>
            </a:r>
          </a:p>
          <a:p>
            <a:r>
              <a:rPr lang="ru" dirty="0">
                <a:latin typeface="Atkinson Hyperlegible" pitchFamily="2" charset="0"/>
              </a:rPr>
              <a:t>Также полезно отфильтровывать неверные даты сбора образцов, такие как «1 января 1990 г.» или «20 марта 2050 г.».</a:t>
            </a:r>
            <a:endParaRPr lang="en-US" dirty="0"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640FCF-5F05-8B93-05F0-A77EBA86CC8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6A299797-6C9F-F152-1D90-27F98E26C526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C81BEFB4-14A9-A399-8AEF-6FA0B848A4E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E4A27FD6-ABA0-B9E9-D2B8-F43F25D1979B}"/>
              </a:ext>
            </a:extLst>
          </p:cNvPr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Включая фильтр по дате.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18041A1-D3B1-C619-55EE-B23ADA7DCA5F}"/>
              </a:ext>
            </a:extLst>
          </p:cNvPr>
          <p:cNvSpPr/>
          <p:nvPr/>
        </p:nvSpPr>
        <p:spPr>
          <a:xfrm>
            <a:off x="2743200" y="6458299"/>
            <a:ext cx="1828800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69654C2-0B68-8B46-9ED5-A2A83254B5EB}"/>
              </a:ext>
            </a:extLst>
          </p:cNvPr>
          <p:cNvSpPr/>
          <p:nvPr/>
        </p:nvSpPr>
        <p:spPr>
          <a:xfrm>
            <a:off x="685800" y="6839081"/>
            <a:ext cx="3239831" cy="36181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DFE292B-BD67-64AD-0059-D47A3215DDC5}"/>
              </a:ext>
            </a:extLst>
          </p:cNvPr>
          <p:cNvSpPr/>
          <p:nvPr/>
        </p:nvSpPr>
        <p:spPr>
          <a:xfrm>
            <a:off x="7848600" y="8547100"/>
            <a:ext cx="2011680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66ED5-537E-DD02-9340-0352780CD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5800" y="1294175"/>
            <a:ext cx="5486400" cy="4643139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91054C-E4BB-8913-DA9A-025482D9906D}"/>
              </a:ext>
            </a:extLst>
          </p:cNvPr>
          <p:cNvSpPr/>
          <p:nvPr/>
        </p:nvSpPr>
        <p:spPr>
          <a:xfrm>
            <a:off x="12173910" y="2095500"/>
            <a:ext cx="5352090" cy="113554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923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8882" y="-2683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Модуль 6. Анализ данных – Быстрый анализ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09799" y="1432371"/>
            <a:ext cx="14924769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Введение в экспресс-анализ</a:t>
            </a:r>
          </a:p>
        </p:txBody>
      </p:sp>
      <p:sp>
        <p:nvSpPr>
          <p:cNvPr id="6" name="Freeform 6"/>
          <p:cNvSpPr/>
          <p:nvPr/>
        </p:nvSpPr>
        <p:spPr>
          <a:xfrm>
            <a:off x="912991" y="149321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8" y="0"/>
                </a:lnTo>
                <a:lnTo>
                  <a:pt x="851038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53431" y="109980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8" name="Freeform 8"/>
          <p:cNvSpPr/>
          <p:nvPr/>
        </p:nvSpPr>
        <p:spPr>
          <a:xfrm>
            <a:off x="928388" y="2687149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68828" y="2293741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0" name="Freeform 10"/>
          <p:cNvSpPr/>
          <p:nvPr/>
        </p:nvSpPr>
        <p:spPr>
          <a:xfrm>
            <a:off x="928388" y="3881087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68828" y="3487679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12" name="Freeform 12"/>
          <p:cNvSpPr/>
          <p:nvPr/>
        </p:nvSpPr>
        <p:spPr>
          <a:xfrm>
            <a:off x="934259" y="5075024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4699" y="4681616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Д</a:t>
            </a:r>
          </a:p>
        </p:txBody>
      </p:sp>
      <p:sp>
        <p:nvSpPr>
          <p:cNvPr id="14" name="Freeform 14"/>
          <p:cNvSpPr/>
          <p:nvPr/>
        </p:nvSpPr>
        <p:spPr>
          <a:xfrm>
            <a:off x="928388" y="623086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8828" y="583745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8962" y="2645778"/>
            <a:ext cx="15535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в формате Excel.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18963" y="3722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Word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18963" y="6086018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DHIS2 – Краткое введение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8963" y="4865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Пользовательские отчеты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C0B5AA-3E7A-1046-BF05-B0AE20F7507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5896AF4C-8840-AC35-29FB-1FF57347020D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83FD7A7F-A75A-73A1-46AA-030FD80714C9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23" name="Freeform 14">
            <a:extLst>
              <a:ext uri="{FF2B5EF4-FFF2-40B4-BE49-F238E27FC236}">
                <a16:creationId xmlns:a16="http://schemas.microsoft.com/office/drawing/2014/main" id="{2FA2E62A-9336-9247-ED07-DD9ECA5082CE}"/>
              </a:ext>
            </a:extLst>
          </p:cNvPr>
          <p:cNvSpPr/>
          <p:nvPr/>
        </p:nvSpPr>
        <p:spPr>
          <a:xfrm>
            <a:off x="927100" y="7530808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B2A83949-BED8-C225-1EAD-AD85E3C8FF2B}"/>
              </a:ext>
            </a:extLst>
          </p:cNvPr>
          <p:cNvSpPr txBox="1"/>
          <p:nvPr/>
        </p:nvSpPr>
        <p:spPr>
          <a:xfrm>
            <a:off x="1167540" y="7137400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 dirty="0">
                <a:solidFill>
                  <a:srgbClr val="FFFFFF"/>
                </a:solidFill>
                <a:latin typeface="Atkinson Hyperlegible" pitchFamily="2" charset="0"/>
              </a:rPr>
              <a:t>Ф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589E047B-FC63-6F69-6C6A-ED40B97DD9C5}"/>
              </a:ext>
            </a:extLst>
          </p:cNvPr>
          <p:cNvSpPr txBox="1"/>
          <p:nvPr/>
        </p:nvSpPr>
        <p:spPr>
          <a:xfrm>
            <a:off x="2217674" y="7385964"/>
            <a:ext cx="14241525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Инструмент автоматизации WHONET – краткое 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2312373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4A31A7-3518-01BF-B1CB-C21E6388D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04" y="2360886"/>
            <a:ext cx="10261796" cy="725402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01377-F6B1-0468-9137-560A807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1400" y="2324100"/>
            <a:ext cx="6324600" cy="6883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" sz="3600" b="1" dirty="0">
                <a:latin typeface="Atkinson Hyperlegible" pitchFamily="2" charset="0"/>
              </a:rPr>
              <a:t>Экран и Excel</a:t>
            </a:r>
          </a:p>
          <a:p>
            <a:pPr marL="0" indent="0">
              <a:buNone/>
            </a:pPr>
            <a:r>
              <a:rPr lang="ru" sz="3600" dirty="0">
                <a:latin typeface="Atkinson Hyperlegible" pitchFamily="2" charset="0"/>
              </a:rPr>
              <a:t>2. Статистические данные по пациентам и выборке.</a:t>
            </a:r>
          </a:p>
          <a:p>
            <a:pPr marL="0" indent="0">
              <a:buNone/>
            </a:pPr>
            <a:r>
              <a:rPr lang="ru" sz="3600" dirty="0">
                <a:latin typeface="Atkinson Hyperlegible" pitchFamily="2" charset="0"/>
              </a:rPr>
              <a:t>3. Статистика по организмам и антибиотикам</a:t>
            </a:r>
          </a:p>
          <a:p>
            <a:pPr marL="0" indent="0">
              <a:buNone/>
            </a:pPr>
            <a:r>
              <a:rPr lang="ru" sz="3600" dirty="0">
                <a:latin typeface="Atkinson Hyperlegible" pitchFamily="2" charset="0"/>
              </a:rPr>
              <a:t>4. Изолировать оповещения</a:t>
            </a:r>
          </a:p>
          <a:p>
            <a:pPr marL="0" indent="0">
              <a:buNone/>
            </a:pPr>
            <a:endParaRPr lang="en-US" sz="3000" dirty="0"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640FCF-5F05-8B93-05F0-A77EBA86CC8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6A299797-6C9F-F152-1D90-27F98E26C526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C81BEFB4-14A9-A399-8AEF-6FA0B848A4E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E4A27FD6-ABA0-B9E9-D2B8-F43F25D1979B}"/>
              </a:ext>
            </a:extLst>
          </p:cNvPr>
          <p:cNvSpPr txBox="1"/>
          <p:nvPr/>
        </p:nvSpPr>
        <p:spPr>
          <a:xfrm>
            <a:off x="1568882" y="22717"/>
            <a:ext cx="16572576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Отчеты WHONET Standard</a:t>
            </a:r>
          </a:p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Экран и Excel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3BF8E62-3237-97E8-5CCD-181FF030AFC3}"/>
              </a:ext>
            </a:extLst>
          </p:cNvPr>
          <p:cNvSpPr/>
          <p:nvPr/>
        </p:nvSpPr>
        <p:spPr>
          <a:xfrm>
            <a:off x="762000" y="4102100"/>
            <a:ext cx="2677547" cy="77559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625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5E0F11A-AD96-E787-A734-C9C1F26DD1FE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66EBC33-0AB7-4D79-3FB5-C8141C299564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7DC325C9-DAEA-6623-4D90-FD87D11D3B94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15E14A-587B-1B9F-633E-8C088ABA2900}"/>
              </a:ext>
            </a:extLst>
          </p:cNvPr>
          <p:cNvSpPr txBox="1"/>
          <p:nvPr/>
        </p:nvSpPr>
        <p:spPr>
          <a:xfrm>
            <a:off x="1568882" y="101568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Отчет по стандарту WHONET</a:t>
            </a:r>
          </a:p>
          <a:p>
            <a:pPr algn="l"/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- Статистика по пациентам и образцам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7B4387-DD0A-B7C2-2F97-EA9B1AC7DE10}"/>
              </a:ext>
            </a:extLst>
          </p:cNvPr>
          <p:cNvSpPr txBox="1">
            <a:spLocks/>
          </p:cNvSpPr>
          <p:nvPr/>
        </p:nvSpPr>
        <p:spPr>
          <a:xfrm>
            <a:off x="304800" y="2427136"/>
            <a:ext cx="8866533" cy="394526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3600" b="1" dirty="0">
                <a:latin typeface="Atkinson Hyperlegible" pitchFamily="2" charset="0"/>
              </a:rPr>
              <a:t>Анализы</a:t>
            </a:r>
          </a:p>
          <a:p>
            <a:pPr lvl="2"/>
            <a:r>
              <a:rPr lang="ru" sz="3600" dirty="0">
                <a:latin typeface="Atkinson Hyperlegible" pitchFamily="2" charset="0"/>
              </a:rPr>
              <a:t>Лаборатория по образцам в месяц</a:t>
            </a:r>
          </a:p>
          <a:p>
            <a:pPr lvl="2"/>
            <a:r>
              <a:rPr lang="ru" sz="3600" dirty="0">
                <a:latin typeface="Atkinson Hyperlegible" pitchFamily="2" charset="0"/>
              </a:rPr>
              <a:t>Секс в лабораторных условиях</a:t>
            </a:r>
          </a:p>
          <a:p>
            <a:pPr lvl="2"/>
            <a:r>
              <a:rPr lang="ru" sz="3600" dirty="0">
                <a:latin typeface="Atkinson Hyperlegible" pitchFamily="2" charset="0"/>
              </a:rPr>
              <a:t>Возрастная группа по лабораторным условиям</a:t>
            </a:r>
          </a:p>
          <a:p>
            <a:pPr lvl="2"/>
            <a:r>
              <a:rPr lang="ru" sz="3600" dirty="0">
                <a:latin typeface="Atkinson Hyperlegible" pitchFamily="2" charset="0"/>
              </a:rPr>
              <a:t>Местоположение по лаборатории</a:t>
            </a:r>
          </a:p>
          <a:p>
            <a:pPr lvl="2"/>
            <a:r>
              <a:rPr lang="ru" sz="3600" dirty="0">
                <a:latin typeface="Atkinson Hyperlegible" pitchFamily="2" charset="0"/>
              </a:rPr>
              <a:t>Тип местоположения по лабораториям</a:t>
            </a:r>
          </a:p>
          <a:p>
            <a:pPr lvl="2"/>
            <a:r>
              <a:rPr lang="ru" sz="3600" dirty="0">
                <a:latin typeface="Atkinson Hyperlegible" pitchFamily="2" charset="0"/>
              </a:rPr>
              <a:t>Тип образца по лабораториям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48EC63B-6503-6906-DF0B-140E3EE11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2195" y="2993122"/>
            <a:ext cx="5682605" cy="31001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522D9D-CB8D-B731-81A2-EAB78FF70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200" y="7313831"/>
            <a:ext cx="5682604" cy="294947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28C78B3-E99C-D953-399E-B072966927C4}"/>
              </a:ext>
            </a:extLst>
          </p:cNvPr>
          <p:cNvSpPr txBox="1"/>
          <p:nvPr/>
        </p:nvSpPr>
        <p:spPr>
          <a:xfrm>
            <a:off x="9753600" y="2398975"/>
            <a:ext cx="5682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Места (Экран)</a:t>
            </a:r>
            <a:endParaRPr lang="en-US" sz="2400" b="1" dirty="0">
              <a:latin typeface="Atkinson Hyperlegible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5BCF59-6C60-D551-9BDA-26CF862EFD92}"/>
              </a:ext>
            </a:extLst>
          </p:cNvPr>
          <p:cNvSpPr txBox="1"/>
          <p:nvPr/>
        </p:nvSpPr>
        <p:spPr>
          <a:xfrm>
            <a:off x="9829800" y="6667500"/>
            <a:ext cx="5682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Типы образцов (Excel)</a:t>
            </a:r>
            <a:endParaRPr lang="en-US" sz="2400" b="1" dirty="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898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5E0F11A-AD96-E787-A734-C9C1F26DD1FE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66EBC33-0AB7-4D79-3FB5-C8141C299564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7DC325C9-DAEA-6623-4D90-FD87D11D3B94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15E14A-587B-1B9F-633E-8C088ABA2900}"/>
              </a:ext>
            </a:extLst>
          </p:cNvPr>
          <p:cNvSpPr txBox="1"/>
          <p:nvPr/>
        </p:nvSpPr>
        <p:spPr>
          <a:xfrm>
            <a:off x="1447800" y="31952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Отчет по стандарту WHONET</a:t>
            </a:r>
          </a:p>
          <a:p>
            <a:pPr algn="l"/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- Статистика по организмам и антибиотикам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7B4387-DD0A-B7C2-2F97-EA9B1AC7DE10}"/>
              </a:ext>
            </a:extLst>
          </p:cNvPr>
          <p:cNvSpPr txBox="1">
            <a:spLocks/>
          </p:cNvSpPr>
          <p:nvPr/>
        </p:nvSpPr>
        <p:spPr>
          <a:xfrm>
            <a:off x="609600" y="2255979"/>
            <a:ext cx="7968606" cy="48515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b="1" dirty="0">
                <a:latin typeface="Atkinson Hyperlegible" pitchFamily="2" charset="0"/>
              </a:rPr>
              <a:t>Организм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Организм по лабораторным условиям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Организм по образцам в месяц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Организм по полу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Организм по возрастным группам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Организм по местоположению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Организм по типу местоположения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Организм по типу образца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6E1A87-1987-F698-B16F-3538CD173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720" y="6963489"/>
            <a:ext cx="5397487" cy="32047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50DB5A-A794-E012-2B94-D38078095358}"/>
              </a:ext>
            </a:extLst>
          </p:cNvPr>
          <p:cNvSpPr txBox="1"/>
          <p:nvPr/>
        </p:nvSpPr>
        <p:spPr>
          <a:xfrm>
            <a:off x="9372600" y="6478369"/>
            <a:ext cx="8647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800" b="1" dirty="0">
                <a:latin typeface="Atkinson Hyperlegible" pitchFamily="2" charset="0"/>
              </a:rPr>
              <a:t>%RIS для </a:t>
            </a:r>
            <a:r>
              <a:rPr lang="ru" sz="2800" b="1" i="1" dirty="0">
                <a:latin typeface="Atkinson Hyperlegible" pitchFamily="2" charset="0"/>
              </a:rPr>
              <a:t>Escherichia coli </a:t>
            </a:r>
            <a:r>
              <a:rPr lang="ru" sz="2800" b="1" dirty="0">
                <a:latin typeface="Atkinson Hyperlegible" pitchFamily="2" charset="0"/>
              </a:rPr>
              <a:t>(скрининг)</a:t>
            </a:r>
            <a:endParaRPr lang="en-US" sz="2800" b="1" dirty="0">
              <a:latin typeface="Atkinson Hyperlegible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532F8B-28F5-8E68-877D-8556C1B99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6667" y="2918143"/>
            <a:ext cx="6270790" cy="3231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E6AD68-54B8-B01A-06A1-803F9BA1F4D9}"/>
              </a:ext>
            </a:extLst>
          </p:cNvPr>
          <p:cNvSpPr txBox="1"/>
          <p:nvPr/>
        </p:nvSpPr>
        <p:spPr>
          <a:xfrm>
            <a:off x="9296400" y="2255979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800" b="1" dirty="0">
                <a:latin typeface="Atkinson Hyperlegible" pitchFamily="2" charset="0"/>
              </a:rPr>
              <a:t>Организмы по местоположению (Excel)</a:t>
            </a:r>
            <a:endParaRPr lang="en-US" sz="2800" b="1" i="1" dirty="0">
              <a:latin typeface="Atkinson Hyperlegible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FD5B336-60C9-5D78-CDEB-21E9DF720D7C}"/>
              </a:ext>
            </a:extLst>
          </p:cNvPr>
          <p:cNvSpPr txBox="1">
            <a:spLocks/>
          </p:cNvSpPr>
          <p:nvPr/>
        </p:nvSpPr>
        <p:spPr>
          <a:xfrm>
            <a:off x="609600" y="6667500"/>
            <a:ext cx="7919738" cy="2528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2800" b="1" dirty="0">
                <a:latin typeface="Atkinson Hyperlegible" pitchFamily="2" charset="0"/>
              </a:rPr>
              <a:t>Антибиотики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%RIS для </a:t>
            </a:r>
            <a:r>
              <a:rPr lang="ru" sz="2800" i="1" dirty="0">
                <a:latin typeface="Atkinson Hyperlegible" pitchFamily="2" charset="0"/>
              </a:rPr>
              <a:t>золотистого стафилококка</a:t>
            </a:r>
            <a:endParaRPr lang="en-US" sz="2800" dirty="0">
              <a:latin typeface="Atkinson Hyperlegible" pitchFamily="2" charset="0"/>
            </a:endParaRPr>
          </a:p>
          <a:p>
            <a:pPr lvl="2"/>
            <a:r>
              <a:rPr lang="ru" sz="2800" dirty="0">
                <a:latin typeface="Atkinson Hyperlegible" pitchFamily="2" charset="0"/>
              </a:rPr>
              <a:t>%RIS для </a:t>
            </a:r>
            <a:r>
              <a:rPr lang="ru" sz="2800" i="1" dirty="0">
                <a:latin typeface="Atkinson Hyperlegible" pitchFamily="2" charset="0"/>
              </a:rPr>
              <a:t>Escherichia coli</a:t>
            </a:r>
            <a:endParaRPr lang="en-US" sz="2800" dirty="0">
              <a:latin typeface="Atkinson Hyperlegible" pitchFamily="2" charset="0"/>
            </a:endParaRPr>
          </a:p>
          <a:p>
            <a:pPr lvl="2"/>
            <a:r>
              <a:rPr lang="ru" sz="2800" dirty="0">
                <a:latin typeface="Atkinson Hyperlegible" pitchFamily="2" charset="0"/>
              </a:rPr>
              <a:t>Антибиограмма грамположительных бактерий</a:t>
            </a:r>
          </a:p>
          <a:p>
            <a:pPr lvl="2"/>
            <a:r>
              <a:rPr lang="ru" sz="2800" dirty="0">
                <a:latin typeface="Atkinson Hyperlegible" pitchFamily="2" charset="0"/>
              </a:rPr>
              <a:t>Антибиограмма грамотрицательных бактерий</a:t>
            </a:r>
          </a:p>
        </p:txBody>
      </p:sp>
    </p:spTree>
    <p:extLst>
      <p:ext uri="{BB962C8B-B14F-4D97-AF65-F5344CB8AC3E}">
        <p14:creationId xmlns:p14="http://schemas.microsoft.com/office/powerpoint/2010/main" val="3570032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5E0F11A-AD96-E787-A734-C9C1F26DD1FE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66EBC33-0AB7-4D79-3FB5-C8141C299564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7DC325C9-DAEA-6623-4D90-FD87D11D3B94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15E14A-587B-1B9F-633E-8C088ABA2900}"/>
              </a:ext>
            </a:extLst>
          </p:cNvPr>
          <p:cNvSpPr txBox="1"/>
          <p:nvPr/>
        </p:nvSpPr>
        <p:spPr>
          <a:xfrm>
            <a:off x="1486892" y="29326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Отчет по стандарту WHONET</a:t>
            </a:r>
            <a:endParaRPr lang="en-US" sz="5400" spc="-12" dirty="0">
              <a:solidFill>
                <a:srgbClr val="0B3A7F"/>
              </a:solidFill>
              <a:latin typeface="Atkinson Hyperlegible" pitchFamily="2" charset="0"/>
            </a:endParaRPr>
          </a:p>
          <a:p>
            <a:pPr algn="l"/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- Изолировать оповещения</a:t>
            </a:r>
            <a:endParaRPr lang="en-US" sz="6399" spc="-12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7B4387-DD0A-B7C2-2F97-EA9B1AC7DE10}"/>
              </a:ext>
            </a:extLst>
          </p:cNvPr>
          <p:cNvSpPr txBox="1">
            <a:spLocks/>
          </p:cNvSpPr>
          <p:nvPr/>
        </p:nvSpPr>
        <p:spPr>
          <a:xfrm>
            <a:off x="63784" y="2495981"/>
            <a:ext cx="9142374" cy="25564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" sz="3600" dirty="0">
                <a:latin typeface="Atkinson Hyperlegible" pitchFamily="2" charset="0"/>
              </a:rPr>
              <a:t>Предупреждения о важных видах и важных факторах устойчивости</a:t>
            </a:r>
          </a:p>
          <a:p>
            <a:pPr lvl="3"/>
            <a:r>
              <a:rPr lang="ru" sz="3600" dirty="0">
                <a:latin typeface="Atkinson Hyperlegible" pitchFamily="2" charset="0"/>
              </a:rPr>
              <a:t>Объявление</a:t>
            </a:r>
          </a:p>
          <a:p>
            <a:pPr lvl="3"/>
            <a:r>
              <a:rPr lang="ru" sz="3600" dirty="0">
                <a:latin typeface="Atkinson Hyperlegible" pitchFamily="2" charset="0"/>
              </a:rPr>
              <a:t>Краткое содержание</a:t>
            </a:r>
            <a:endParaRPr lang="en-US" sz="3600" dirty="0">
              <a:latin typeface="Atkinson Hyperlegible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453E0F-BE8F-7525-F081-E7A97CF27D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600" y="2725014"/>
            <a:ext cx="5862244" cy="36772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495FA4-DB2F-DFAC-3710-B8906E7D673F}"/>
              </a:ext>
            </a:extLst>
          </p:cNvPr>
          <p:cNvSpPr txBox="1"/>
          <p:nvPr/>
        </p:nvSpPr>
        <p:spPr>
          <a:xfrm>
            <a:off x="9410215" y="1911206"/>
            <a:ext cx="9035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200" b="1" dirty="0">
                <a:latin typeface="Atkinson Hyperlegible" pitchFamily="2" charset="0"/>
              </a:rPr>
              <a:t>Список изолированных объектов (Экран)</a:t>
            </a:r>
            <a:endParaRPr lang="en-US" sz="3200" b="1" dirty="0">
              <a:latin typeface="Atkinson Hyperlegible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B6A859-6C2F-7FA7-9961-6737ED843DCC}"/>
              </a:ext>
            </a:extLst>
          </p:cNvPr>
          <p:cNvSpPr txBox="1"/>
          <p:nvPr/>
        </p:nvSpPr>
        <p:spPr>
          <a:xfrm>
            <a:off x="9905517" y="6512365"/>
            <a:ext cx="8044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200" b="1" dirty="0">
                <a:latin typeface="Atkinson Hyperlegible" pitchFamily="2" charset="0"/>
              </a:rPr>
              <a:t>Сводка (Excel)</a:t>
            </a:r>
            <a:endParaRPr lang="en-US" sz="3200" b="1" i="1" dirty="0">
              <a:latin typeface="Atkinson Hyperlegible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43431F8-2660-140D-FC52-7B006D2FC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4600" y="7585293"/>
            <a:ext cx="7785905" cy="2587407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BC3A55C-1302-4AA2-8016-E26B57FB5A9B}"/>
              </a:ext>
            </a:extLst>
          </p:cNvPr>
          <p:cNvSpPr txBox="1">
            <a:spLocks/>
          </p:cNvSpPr>
          <p:nvPr/>
        </p:nvSpPr>
        <p:spPr>
          <a:xfrm>
            <a:off x="-283431" y="6519721"/>
            <a:ext cx="10056611" cy="25564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" sz="3600" dirty="0">
                <a:latin typeface="Atkinson Hyperlegible" pitchFamily="2" charset="0"/>
              </a:rPr>
              <a:t>Предупреждения для контроля качества</a:t>
            </a:r>
          </a:p>
          <a:p>
            <a:pPr lvl="3"/>
            <a:r>
              <a:rPr lang="ru" sz="3600" dirty="0">
                <a:latin typeface="Atkinson Hyperlegible" pitchFamily="2" charset="0"/>
              </a:rPr>
              <a:t>Объявление</a:t>
            </a:r>
          </a:p>
          <a:p>
            <a:pPr lvl="3"/>
            <a:r>
              <a:rPr lang="ru" sz="3600" dirty="0">
                <a:latin typeface="Atkinson Hyperlegible" pitchFamily="2" charset="0"/>
              </a:rPr>
              <a:t>Краткое содержание</a:t>
            </a:r>
            <a:endParaRPr lang="en-US" sz="3600" dirty="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900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1CC1ED-5156-C3C3-9684-F278C185A491}"/>
              </a:ext>
            </a:extLst>
          </p:cNvPr>
          <p:cNvSpPr txBox="1">
            <a:spLocks/>
          </p:cNvSpPr>
          <p:nvPr/>
        </p:nvSpPr>
        <p:spPr>
          <a:xfrm>
            <a:off x="587607" y="2628900"/>
            <a:ext cx="17350740" cy="5419184"/>
          </a:xfrm>
          <a:prstGeom prst="rect">
            <a:avLst/>
          </a:prstGeom>
        </p:spPr>
        <p:txBody>
          <a:bodyPr vert="horz" lIns="137160" tIns="68580" rIns="137160" bIns="685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3600" b="1" dirty="0">
                <a:latin typeface="Atkinson Hyperlegible" pitchFamily="2" charset="0"/>
              </a:rPr>
              <a:t>Преимущества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Разнообразные анализы с подробным описанием, включая все места отбора проб, все типы образцов, все организмы и все антибиотики.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На экране вывод интерактивен, поэтому вы можете выбрать любой график.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В Excel исходные данные доступны для изменения содержимого или форматирования выходных данных.</a:t>
            </a:r>
          </a:p>
          <a:p>
            <a:r>
              <a:rPr lang="ru" sz="3600" b="1" dirty="0">
                <a:latin typeface="Atkinson Hyperlegible" pitchFamily="2" charset="0"/>
              </a:rPr>
              <a:t>Недостатки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Пояснительный текст отсутствует.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Дополнительные сведения имеют большую ценность для основных аналитиков данных, но могут быть излишними и ненужными для коллег и других заинтересованных сторон, которые часто предпочитают более короткую презентацию, в которой освещаются и обсуждаются приоритетные выводы и заключения.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Формат таблиц и графиков в Excel неудобен для распечатки, которой можно поделиться с другими.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187390"/>
            <a:ext cx="1657257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Результат: Отображение на экране и отчеты в формате Excel.</a:t>
            </a:r>
          </a:p>
        </p:txBody>
      </p:sp>
    </p:spTree>
    <p:extLst>
      <p:ext uri="{BB962C8B-B14F-4D97-AF65-F5344CB8AC3E}">
        <p14:creationId xmlns:p14="http://schemas.microsoft.com/office/powerpoint/2010/main" val="313491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Модуль 6. Анализ данных – Быстрый анализ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09799" y="1457771"/>
            <a:ext cx="14924769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Введение в экспресс-анализ</a:t>
            </a:r>
          </a:p>
        </p:txBody>
      </p:sp>
      <p:sp>
        <p:nvSpPr>
          <p:cNvPr id="6" name="Freeform 6"/>
          <p:cNvSpPr/>
          <p:nvPr/>
        </p:nvSpPr>
        <p:spPr>
          <a:xfrm>
            <a:off x="912991" y="149321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8" y="0"/>
                </a:lnTo>
                <a:lnTo>
                  <a:pt x="851038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53431" y="109980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8" name="Freeform 8"/>
          <p:cNvSpPr/>
          <p:nvPr/>
        </p:nvSpPr>
        <p:spPr>
          <a:xfrm>
            <a:off x="928388" y="2687149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68828" y="2293741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0" name="Freeform 10"/>
          <p:cNvSpPr/>
          <p:nvPr/>
        </p:nvSpPr>
        <p:spPr>
          <a:xfrm>
            <a:off x="928388" y="3881087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68828" y="3487679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12" name="Freeform 12"/>
          <p:cNvSpPr/>
          <p:nvPr/>
        </p:nvSpPr>
        <p:spPr>
          <a:xfrm>
            <a:off x="934259" y="5075024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4699" y="4681616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Д</a:t>
            </a:r>
          </a:p>
        </p:txBody>
      </p:sp>
      <p:sp>
        <p:nvSpPr>
          <p:cNvPr id="14" name="Freeform 14"/>
          <p:cNvSpPr/>
          <p:nvPr/>
        </p:nvSpPr>
        <p:spPr>
          <a:xfrm>
            <a:off x="928388" y="623086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8828" y="583745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8962" y="2645778"/>
            <a:ext cx="15535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в формате Excel.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18963" y="3722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Word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09800" y="6086018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DHIS2 – Краткое введение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8963" y="4865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Пользовательские отчеты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7B609E-308F-0DEF-33B7-3A6FE35522BF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FD4B520F-C531-6EAB-13F5-6A94137FCEEE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D19AA106-810E-792F-B217-220B98C13849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4" name="Freeform 14">
            <a:extLst>
              <a:ext uri="{FF2B5EF4-FFF2-40B4-BE49-F238E27FC236}">
                <a16:creationId xmlns:a16="http://schemas.microsoft.com/office/drawing/2014/main" id="{335023DA-4D46-2A74-5F45-DD7D0E06E8D8}"/>
              </a:ext>
            </a:extLst>
          </p:cNvPr>
          <p:cNvSpPr/>
          <p:nvPr/>
        </p:nvSpPr>
        <p:spPr>
          <a:xfrm>
            <a:off x="927100" y="7530808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0BE4454F-57C3-3C01-BDD3-2F9E4B3163BE}"/>
              </a:ext>
            </a:extLst>
          </p:cNvPr>
          <p:cNvSpPr txBox="1"/>
          <p:nvPr/>
        </p:nvSpPr>
        <p:spPr>
          <a:xfrm>
            <a:off x="1167540" y="7137400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 dirty="0">
                <a:solidFill>
                  <a:srgbClr val="FFFFFF"/>
                </a:solidFill>
                <a:latin typeface="Atkinson Hyperlegible" pitchFamily="2" charset="0"/>
              </a:rPr>
              <a:t>Ф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3DB80080-84B0-7398-8C98-98DBB5B14DED}"/>
              </a:ext>
            </a:extLst>
          </p:cNvPr>
          <p:cNvSpPr txBox="1"/>
          <p:nvPr/>
        </p:nvSpPr>
        <p:spPr>
          <a:xfrm>
            <a:off x="2217674" y="7385964"/>
            <a:ext cx="14241525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Инструмент автоматизации WHONET – краткое 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2252520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4A31A7-3518-01BF-B1CB-C21E6388D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04" y="2360886"/>
            <a:ext cx="10261796" cy="725402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01377-F6B1-0468-9137-560A807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340" y="2324100"/>
            <a:ext cx="5666660" cy="6883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" sz="3000" b="1" dirty="0">
                <a:latin typeface="Atkinson Hyperlegible" pitchFamily="2" charset="0"/>
              </a:rPr>
              <a:t>Слово</a:t>
            </a:r>
            <a:endParaRPr lang="en-US" sz="3000" dirty="0">
              <a:latin typeface="Atkinson Hyperlegible" pitchFamily="2" charset="0"/>
            </a:endParaRPr>
          </a:p>
          <a:p>
            <a:pPr marL="0" indent="0">
              <a:buNone/>
            </a:pPr>
            <a:r>
              <a:rPr lang="ru" sz="3000" dirty="0">
                <a:latin typeface="Atkinson Hyperlegible" pitchFamily="2" charset="0"/>
              </a:rPr>
              <a:t>5. Эпидемиологический отчет</a:t>
            </a:r>
          </a:p>
          <a:p>
            <a:pPr marL="0" indent="0">
              <a:buNone/>
            </a:pPr>
            <a:r>
              <a:rPr lang="ru" sz="3000" dirty="0">
                <a:latin typeface="Atkinson Hyperlegible" pitchFamily="2" charset="0"/>
              </a:rPr>
              <a:t>6. Методы тестирования и отчет о качестве.</a:t>
            </a:r>
          </a:p>
          <a:p>
            <a:pPr marL="0" indent="0">
              <a:buNone/>
            </a:pPr>
            <a:r>
              <a:rPr lang="ru" sz="3000" dirty="0">
                <a:latin typeface="Atkinson Hyperlegible" pitchFamily="2" charset="0"/>
              </a:rPr>
              <a:t>7. Отчет ФАО (в разработке)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640FCF-5F05-8B93-05F0-A77EBA86CC8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6A299797-6C9F-F152-1D90-27F98E26C526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C81BEFB4-14A9-A399-8AEF-6FA0B848A4E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E4A27FD6-ABA0-B9E9-D2B8-F43F25D1979B}"/>
              </a:ext>
            </a:extLst>
          </p:cNvPr>
          <p:cNvSpPr txBox="1"/>
          <p:nvPr/>
        </p:nvSpPr>
        <p:spPr>
          <a:xfrm>
            <a:off x="1524000" y="490507"/>
            <a:ext cx="16572576" cy="1076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Отчеты WHONET Standard Microsoft Word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3BF8E62-3237-97E8-5CCD-181FF030AFC3}"/>
              </a:ext>
            </a:extLst>
          </p:cNvPr>
          <p:cNvSpPr/>
          <p:nvPr/>
        </p:nvSpPr>
        <p:spPr>
          <a:xfrm>
            <a:off x="762000" y="4748910"/>
            <a:ext cx="2677547" cy="77559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E415F13-247B-5925-2EEF-7265C9081548}"/>
              </a:ext>
            </a:extLst>
          </p:cNvPr>
          <p:cNvSpPr/>
          <p:nvPr/>
        </p:nvSpPr>
        <p:spPr>
          <a:xfrm>
            <a:off x="11827300" y="2933700"/>
            <a:ext cx="5739561" cy="103231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668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C7CE3D-AC99-14D0-E381-F882A5E57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47900"/>
            <a:ext cx="13229466" cy="66452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1143000" y="266700"/>
            <a:ext cx="16572576" cy="2948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Эпидемиологический отчет  </a:t>
            </a:r>
          </a:p>
          <a:p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Полный отчет</a:t>
            </a:r>
          </a:p>
          <a:p>
            <a:pPr algn="l">
              <a:lnSpc>
                <a:spcPts val="8959"/>
              </a:lnSpc>
            </a:pPr>
            <a:endParaRPr lang="en-US" sz="6399" spc="-12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28D63D-C33B-E607-50CD-E515F6B90BE2}"/>
              </a:ext>
            </a:extLst>
          </p:cNvPr>
          <p:cNvSpPr txBox="1">
            <a:spLocks/>
          </p:cNvSpPr>
          <p:nvPr/>
        </p:nvSpPr>
        <p:spPr>
          <a:xfrm>
            <a:off x="13716000" y="2247900"/>
            <a:ext cx="4371260" cy="8039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3000" dirty="0">
                <a:latin typeface="Atkinson Hyperlegible" pitchFamily="2" charset="0"/>
              </a:rPr>
              <a:t>Документ представляет собой сочетание текста, графиков и таблиц, разделенных на различные разделы.</a:t>
            </a:r>
          </a:p>
          <a:p>
            <a:r>
              <a:rPr lang="ru" sz="3000" dirty="0">
                <a:latin typeface="Atkinson Hyperlegible" pitchFamily="2" charset="0"/>
              </a:rPr>
              <a:t>Большинство результатов можно получить с помощью «анализа данных».</a:t>
            </a:r>
          </a:p>
          <a:p>
            <a:r>
              <a:rPr lang="ru" sz="3000" dirty="0">
                <a:latin typeface="Atkinson Hyperlegible" pitchFamily="2" charset="0"/>
              </a:rPr>
              <a:t>Некоторые из анализов были созданы специально для этого отчета.</a:t>
            </a:r>
            <a:endParaRPr lang="en-US" sz="2600" dirty="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355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5E0F11A-AD96-E787-A734-C9C1F26DD1FE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66EBC33-0AB7-4D79-3FB5-C8141C299564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7DC325C9-DAEA-6623-4D90-FD87D11D3B94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15E14A-587B-1B9F-633E-8C088ABA2900}"/>
              </a:ext>
            </a:extLst>
          </p:cNvPr>
          <p:cNvSpPr txBox="1"/>
          <p:nvPr/>
        </p:nvSpPr>
        <p:spPr>
          <a:xfrm>
            <a:off x="1715424" y="98004"/>
            <a:ext cx="16572576" cy="3071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Эпидемиологический отчет</a:t>
            </a:r>
          </a:p>
          <a:p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Титульный лист и оглавление</a:t>
            </a:r>
          </a:p>
          <a:p>
            <a:pPr algn="l">
              <a:lnSpc>
                <a:spcPts val="8959"/>
              </a:lnSpc>
            </a:pPr>
            <a:endParaRPr lang="en-US" sz="6399" spc="-12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7B4387-DD0A-B7C2-2F97-EA9B1AC7DE10}"/>
              </a:ext>
            </a:extLst>
          </p:cNvPr>
          <p:cNvSpPr txBox="1">
            <a:spLocks/>
          </p:cNvSpPr>
          <p:nvPr/>
        </p:nvSpPr>
        <p:spPr>
          <a:xfrm>
            <a:off x="685800" y="2188836"/>
            <a:ext cx="9142374" cy="25564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US" sz="3200" dirty="0">
              <a:latin typeface="Atkinson Hyperlegible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AEDBB1-C596-F204-37C1-B31B104CB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200" y="2325348"/>
            <a:ext cx="7772400" cy="7390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6F4888-7E73-FBD2-698B-2F67A38F78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8458" y="2247900"/>
            <a:ext cx="5861542" cy="74724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30672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927652" y="365715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Эпидемиологический отчет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Раздел: Пациенты и образцы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023265-0540-F75B-A130-A495C8161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80" y="6636109"/>
            <a:ext cx="8129577" cy="34956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209490-931A-1FD2-1450-EC180B535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2040" y="7096521"/>
            <a:ext cx="5421165" cy="25741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3D6A902-DB3E-7A49-C916-5E6CF5316A64}"/>
              </a:ext>
            </a:extLst>
          </p:cNvPr>
          <p:cNvSpPr txBox="1"/>
          <p:nvPr/>
        </p:nvSpPr>
        <p:spPr>
          <a:xfrm>
            <a:off x="1406389" y="5568118"/>
            <a:ext cx="7104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Рисунок 2. Возрастные группы по полу.</a:t>
            </a:r>
            <a:endParaRPr lang="en-US" sz="2400" b="1" i="1" dirty="0">
              <a:latin typeface="Atkinson Hyperlegible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0542F3-9A2F-4CDD-C1E1-DE0CCB5C38A1}"/>
              </a:ext>
            </a:extLst>
          </p:cNvPr>
          <p:cNvSpPr txBox="1"/>
          <p:nvPr/>
        </p:nvSpPr>
        <p:spPr>
          <a:xfrm>
            <a:off x="9590235" y="5602905"/>
            <a:ext cx="750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Рисунок 3. Категории образцов</a:t>
            </a:r>
            <a:endParaRPr lang="en-US" sz="2400" b="1" dirty="0">
              <a:latin typeface="Atkinson Hyperlegible" pitchFamily="2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50C4517-7061-CE35-2513-786B3A888D44}"/>
              </a:ext>
            </a:extLst>
          </p:cNvPr>
          <p:cNvSpPr txBox="1">
            <a:spLocks/>
          </p:cNvSpPr>
          <p:nvPr/>
        </p:nvSpPr>
        <p:spPr>
          <a:xfrm>
            <a:off x="591380" y="2348605"/>
            <a:ext cx="7919738" cy="28963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b="1" dirty="0">
                <a:latin typeface="Atkinson Hyperlegible" pitchFamily="2" charset="0"/>
              </a:rPr>
              <a:t>Анализы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По лабораториям и по годам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Возрастное распределение по полу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Наиболее распространенные места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Категории образцов</a:t>
            </a:r>
          </a:p>
        </p:txBody>
      </p:sp>
    </p:spTree>
    <p:extLst>
      <p:ext uri="{BB962C8B-B14F-4D97-AF65-F5344CB8AC3E}">
        <p14:creationId xmlns:p14="http://schemas.microsoft.com/office/powerpoint/2010/main" val="2450640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57DAE-15C2-BDF0-5F9E-909344E6B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6438900"/>
            <a:ext cx="4024497" cy="3652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1219200" y="51147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Эпидемиологический отчет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Раздел: Организмы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D6A902-DB3E-7A49-C916-5E6CF5316A64}"/>
              </a:ext>
            </a:extLst>
          </p:cNvPr>
          <p:cNvSpPr txBox="1"/>
          <p:nvPr/>
        </p:nvSpPr>
        <p:spPr>
          <a:xfrm>
            <a:off x="228600" y="5220448"/>
            <a:ext cx="9257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" sz="3600" b="1" dirty="0">
                <a:latin typeface="Atkinson Hyperlegible" pitchFamily="2" charset="0"/>
              </a:rPr>
              <a:t>Рисунок 4. Организмы по </a:t>
            </a:r>
          </a:p>
          <a:p>
            <a:pPr algn="ctr"/>
            <a:r>
              <a:rPr lang="ru" sz="3600" b="1" dirty="0">
                <a:latin typeface="Atkinson Hyperlegible" pitchFamily="2" charset="0"/>
              </a:rPr>
              <a:t>категориям образцов.</a:t>
            </a:r>
            <a:endParaRPr lang="en-US" sz="2400" b="1" i="1" dirty="0">
              <a:latin typeface="Atkinson Hyperlegible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0542F3-9A2F-4CDD-C1E1-DE0CCB5C38A1}"/>
              </a:ext>
            </a:extLst>
          </p:cNvPr>
          <p:cNvSpPr txBox="1"/>
          <p:nvPr/>
        </p:nvSpPr>
        <p:spPr>
          <a:xfrm>
            <a:off x="9174815" y="5220448"/>
            <a:ext cx="911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Таблица 7. Увеличение численности организмов с течением времени.</a:t>
            </a:r>
            <a:endParaRPr lang="en-US" sz="2400" b="1" dirty="0">
              <a:latin typeface="Atkinson Hyperlegible" pitchFamily="2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D533D52-1AF0-427E-9809-F1B0CE1E90F2}"/>
              </a:ext>
            </a:extLst>
          </p:cNvPr>
          <p:cNvSpPr txBox="1">
            <a:spLocks/>
          </p:cNvSpPr>
          <p:nvPr/>
        </p:nvSpPr>
        <p:spPr>
          <a:xfrm>
            <a:off x="658468" y="2095500"/>
            <a:ext cx="8256932" cy="28963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b="1" dirty="0">
                <a:latin typeface="Atkinson Hyperlegible" pitchFamily="2" charset="0"/>
              </a:rPr>
              <a:t>Анализы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По месяцам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По категориям образцов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Важные виды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Тенденции во времени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2700A1-E7B2-467D-4A1D-25B9C02FB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981" y="6649377"/>
            <a:ext cx="7696316" cy="283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14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533400" y="-50832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Эпидемиологический отчет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Раздел: Антибиотики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0542F3-9A2F-4CDD-C1E1-DE0CCB5C38A1}"/>
              </a:ext>
            </a:extLst>
          </p:cNvPr>
          <p:cNvSpPr txBox="1"/>
          <p:nvPr/>
        </p:nvSpPr>
        <p:spPr>
          <a:xfrm>
            <a:off x="8686800" y="5498645"/>
            <a:ext cx="7563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Таблица 23. Антибиограмма грамотрицательных бактерий</a:t>
            </a:r>
            <a:endParaRPr lang="en-US" sz="2400" b="1" dirty="0">
              <a:latin typeface="Atkinson Hyperlegible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0558AA-9F11-3A83-5228-A6320584F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7214574"/>
            <a:ext cx="9438050" cy="10668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1109F3-677F-789B-E179-5E6C64C4C839}"/>
              </a:ext>
            </a:extLst>
          </p:cNvPr>
          <p:cNvSpPr txBox="1">
            <a:spLocks/>
          </p:cNvSpPr>
          <p:nvPr/>
        </p:nvSpPr>
        <p:spPr>
          <a:xfrm>
            <a:off x="705955" y="1750012"/>
            <a:ext cx="13159132" cy="28963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b="1" dirty="0">
                <a:latin typeface="Atkinson Hyperlegible" pitchFamily="2" charset="0"/>
              </a:rPr>
              <a:t>Анализы</a:t>
            </a:r>
            <a:endParaRPr lang="en-US" b="1" dirty="0">
              <a:latin typeface="Atkinson Hyperlegible" pitchFamily="2" charset="0"/>
            </a:endParaRPr>
          </a:p>
          <a:p>
            <a:pPr lvl="2"/>
            <a:r>
              <a:rPr lang="ru" sz="3200" dirty="0">
                <a:latin typeface="Atkinson Hyperlegible" pitchFamily="2" charset="0"/>
              </a:rPr>
              <a:t>Предупреждения о важных факторах устойчивости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Антибиограммы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Список приоритетных видов резистентности ВОЗ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Цели ООН в области устойчивого развития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Множественная лекарственная устойчивость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944903-E920-1C4A-C448-C6B524EE49DF}"/>
              </a:ext>
            </a:extLst>
          </p:cNvPr>
          <p:cNvSpPr txBox="1"/>
          <p:nvPr/>
        </p:nvSpPr>
        <p:spPr>
          <a:xfrm>
            <a:off x="732459" y="5467171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Таблица 13. Приоритетные виды сопротивления ВОЗ</a:t>
            </a:r>
            <a:endParaRPr lang="en-US" sz="2400" b="1" i="1" dirty="0">
              <a:latin typeface="Atkinson Hyperlegible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B9D4F9-DCB5-0077-44A3-144BC516C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6667500"/>
            <a:ext cx="6855982" cy="340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87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838200" y="101568"/>
            <a:ext cx="171450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800" spc="-12" dirty="0">
                <a:solidFill>
                  <a:srgbClr val="0B3A7F"/>
                </a:solidFill>
                <a:latin typeface="Atkinson Hyperlegible" pitchFamily="2" charset="0"/>
              </a:rPr>
              <a:t>Эпидемиологический отчет</a:t>
            </a:r>
          </a:p>
          <a:p>
            <a:r>
              <a:rPr lang="ru" sz="4800" spc="-12" dirty="0">
                <a:solidFill>
                  <a:srgbClr val="0B3A7F"/>
                </a:solidFill>
                <a:latin typeface="Atkinson Hyperlegible" pitchFamily="2" charset="0"/>
              </a:rPr>
              <a:t>Раздел: Антибиотики и множественная лекарственная устойчивость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6F8704-AD88-532D-B25B-B54136DF7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0" y="5625706"/>
            <a:ext cx="8952916" cy="40589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D6A902-DB3E-7A49-C916-5E6CF5316A64}"/>
              </a:ext>
            </a:extLst>
          </p:cNvPr>
          <p:cNvSpPr txBox="1"/>
          <p:nvPr/>
        </p:nvSpPr>
        <p:spPr>
          <a:xfrm>
            <a:off x="734113" y="2855692"/>
            <a:ext cx="7038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200" b="1" dirty="0">
                <a:latin typeface="Atkinson Hyperlegible" pitchFamily="2" charset="0"/>
              </a:rPr>
              <a:t>Таблица 10. </a:t>
            </a:r>
            <a:r>
              <a:rPr lang="ru" sz="3200" dirty="0">
                <a:latin typeface="Atkinson Hyperlegible" pitchFamily="2" charset="0"/>
              </a:rPr>
              <a:t>Множественная лекарственная устойчивость</a:t>
            </a:r>
          </a:p>
          <a:p>
            <a:pPr algn="l"/>
            <a:r>
              <a:rPr lang="ru" sz="3200" dirty="0">
                <a:latin typeface="Atkinson Hyperlegible" pitchFamily="2" charset="0"/>
              </a:rPr>
              <a:t>Определения ЕЦДЗ</a:t>
            </a:r>
            <a:endParaRPr lang="en-US" sz="3200" i="1" dirty="0">
              <a:latin typeface="Atkinson Hyperlegible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78F4F1-CE48-0BF7-F161-E436504FE9BF}"/>
              </a:ext>
            </a:extLst>
          </p:cNvPr>
          <p:cNvSpPr txBox="1"/>
          <p:nvPr/>
        </p:nvSpPr>
        <p:spPr>
          <a:xfrm>
            <a:off x="685800" y="621030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200" b="1" dirty="0">
                <a:latin typeface="Atkinson Hyperlegible" pitchFamily="2" charset="0"/>
              </a:rPr>
              <a:t>Таблица 11. </a:t>
            </a:r>
            <a:r>
              <a:rPr lang="ru" sz="3200" dirty="0">
                <a:latin typeface="Atkinson Hyperlegible" pitchFamily="2" charset="0"/>
              </a:rPr>
              <a:t>Множественная лекарственная устойчивость</a:t>
            </a:r>
          </a:p>
          <a:p>
            <a:pPr algn="l"/>
            <a:r>
              <a:rPr lang="ru" sz="3200" dirty="0">
                <a:latin typeface="Atkinson Hyperlegible" pitchFamily="2" charset="0"/>
              </a:rPr>
              <a:t>Профили резистентности WHONET</a:t>
            </a:r>
            <a:endParaRPr lang="en-US" sz="3200" i="1" dirty="0">
              <a:latin typeface="Atkinson Hyperlegible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5B4EB5-F993-D00E-6FB8-160392364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855692"/>
            <a:ext cx="9583368" cy="208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1143000" y="479252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Эпидемиологический отчет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Раздел: Выявление кластеров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78F4F1-CE48-0BF7-F161-E436504FE9BF}"/>
              </a:ext>
            </a:extLst>
          </p:cNvPr>
          <p:cNvSpPr txBox="1"/>
          <p:nvPr/>
        </p:nvSpPr>
        <p:spPr>
          <a:xfrm>
            <a:off x="1143000" y="7810500"/>
            <a:ext cx="83199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Рисунок 6. </a:t>
            </a:r>
            <a:r>
              <a:rPr lang="ru" sz="3600" dirty="0">
                <a:latin typeface="Atkinson Hyperlegible" pitchFamily="2" charset="0"/>
              </a:rPr>
              <a:t>Выявление кластеров по профилю резистентности.</a:t>
            </a:r>
            <a:endParaRPr lang="en-US" sz="2400" i="1" dirty="0">
              <a:latin typeface="Atkinson Hyperlegible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0542F3-9A2F-4CDD-C1E1-DE0CCB5C38A1}"/>
              </a:ext>
            </a:extLst>
          </p:cNvPr>
          <p:cNvSpPr txBox="1"/>
          <p:nvPr/>
        </p:nvSpPr>
        <p:spPr>
          <a:xfrm>
            <a:off x="914400" y="3933462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Рисунок 5. </a:t>
            </a:r>
            <a:r>
              <a:rPr lang="ru" sz="3600" dirty="0">
                <a:latin typeface="Atkinson Hyperlegible" pitchFamily="2" charset="0"/>
              </a:rPr>
              <a:t>Выявление кластеров по видам.</a:t>
            </a:r>
            <a:endParaRPr lang="en-US" sz="2400" dirty="0">
              <a:latin typeface="Atkinson Hyperlegible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06DBB-00F9-DAD9-63E4-F80C57C60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7048500"/>
            <a:ext cx="3513124" cy="31016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FB9513-FEC3-30EF-3E2B-FDABBB620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2511623"/>
            <a:ext cx="4495800" cy="410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79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883248" y="495300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Методы тестирования и качество данных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Полный отчет</a:t>
            </a:r>
            <a:endParaRPr lang="en-US" sz="6399" spc="-12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08A0AC-1B2F-C1AC-CE00-ACF866A6D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744" y="2705100"/>
            <a:ext cx="15935116" cy="595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82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5E0F11A-AD96-E787-A734-C9C1F26DD1FE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66EBC33-0AB7-4D79-3FB5-C8141C299564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7DC325C9-DAEA-6623-4D90-FD87D11D3B94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915E14A-587B-1B9F-633E-8C088ABA2900}"/>
              </a:ext>
            </a:extLst>
          </p:cNvPr>
          <p:cNvSpPr txBox="1"/>
          <p:nvPr/>
        </p:nvSpPr>
        <p:spPr>
          <a:xfrm>
            <a:off x="1447800" y="537331"/>
            <a:ext cx="16572576" cy="181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Методы тестирования и качество данных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Титульный лист и оглавление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7B4387-DD0A-B7C2-2F97-EA9B1AC7DE10}"/>
              </a:ext>
            </a:extLst>
          </p:cNvPr>
          <p:cNvSpPr txBox="1">
            <a:spLocks/>
          </p:cNvSpPr>
          <p:nvPr/>
        </p:nvSpPr>
        <p:spPr>
          <a:xfrm>
            <a:off x="685800" y="2188836"/>
            <a:ext cx="9142374" cy="255645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US" sz="3200" dirty="0">
              <a:latin typeface="Atkinson Hyperlegible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29F594-5704-73CF-12AF-5471E84AB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1743" y="2933152"/>
            <a:ext cx="4816257" cy="6325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6CE51E-A4DF-6FC4-4301-E201E6432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5800" y="3156330"/>
            <a:ext cx="8184488" cy="58733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20411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743412" y="765533"/>
            <a:ext cx="1657257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Отчет о методах тестирования и качестве данных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Раздел: Полнота и достоверность данных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944903-E920-1C4A-C448-C6B524EE49DF}"/>
              </a:ext>
            </a:extLst>
          </p:cNvPr>
          <p:cNvSpPr txBox="1"/>
          <p:nvPr/>
        </p:nvSpPr>
        <p:spPr>
          <a:xfrm>
            <a:off x="1219200" y="3270190"/>
            <a:ext cx="10834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Таблица 2. </a:t>
            </a:r>
            <a:r>
              <a:rPr lang="ru" sz="3600" dirty="0">
                <a:latin typeface="Atkinson Hyperlegible" pitchFamily="2" charset="0"/>
              </a:rPr>
              <a:t>Полнота и достоверность данных.</a:t>
            </a:r>
            <a:endParaRPr lang="en-US" sz="2400" i="1" dirty="0">
              <a:latin typeface="Atkinson Hyperlegible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09EF00-4D38-5F00-9E86-5B75E98D3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4457700"/>
            <a:ext cx="1151906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55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1066800" y="502916"/>
            <a:ext cx="1657257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Отчет о методах тестирования и качестве данных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Раздел: Организмы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D6A902-DB3E-7A49-C916-5E6CF5316A64}"/>
              </a:ext>
            </a:extLst>
          </p:cNvPr>
          <p:cNvSpPr txBox="1"/>
          <p:nvPr/>
        </p:nvSpPr>
        <p:spPr>
          <a:xfrm>
            <a:off x="685800" y="2551608"/>
            <a:ext cx="1341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Таблица 3. </a:t>
            </a:r>
            <a:r>
              <a:rPr lang="ru" sz="3600" dirty="0">
                <a:latin typeface="Atkinson Hyperlegible" pitchFamily="2" charset="0"/>
              </a:rPr>
              <a:t>Способность к идентификации видов.</a:t>
            </a:r>
            <a:endParaRPr lang="en-US" sz="2400" i="1" dirty="0">
              <a:latin typeface="Atkinson Hyperlegible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78F4F1-CE48-0BF7-F161-E436504FE9BF}"/>
              </a:ext>
            </a:extLst>
          </p:cNvPr>
          <p:cNvSpPr txBox="1"/>
          <p:nvPr/>
        </p:nvSpPr>
        <p:spPr>
          <a:xfrm>
            <a:off x="685800" y="6701270"/>
            <a:ext cx="1501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Таблица 4. </a:t>
            </a:r>
            <a:r>
              <a:rPr lang="ru" sz="3600" dirty="0">
                <a:latin typeface="Atkinson Hyperlegible" pitchFamily="2" charset="0"/>
              </a:rPr>
              <a:t>Возможность выделения прихотливых патогенов.</a:t>
            </a:r>
            <a:endParaRPr lang="en-US" sz="2400" i="1" dirty="0">
              <a:latin typeface="Atkinson Hyperlegible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7CBF51-A691-53C2-D819-413A29E1C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924300"/>
            <a:ext cx="5943600" cy="2521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DC8B72-60D2-5671-B08B-CA062DC2C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7734300"/>
            <a:ext cx="13335199" cy="222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31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914400" y="423582"/>
            <a:ext cx="16572576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Отчет о методах тестирования и качестве данных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Раздел: Тестирование чувствительности к антимикробным препаратам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944903-E920-1C4A-C448-C6B524EE49DF}"/>
              </a:ext>
            </a:extLst>
          </p:cNvPr>
          <p:cNvSpPr txBox="1"/>
          <p:nvPr/>
        </p:nvSpPr>
        <p:spPr>
          <a:xfrm>
            <a:off x="457200" y="3402002"/>
            <a:ext cx="1722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Таблица 7. </a:t>
            </a:r>
            <a:r>
              <a:rPr lang="ru" sz="3600" dirty="0">
                <a:latin typeface="Atkinson Hyperlegible" pitchFamily="2" charset="0"/>
              </a:rPr>
              <a:t>Недействительные результаты тестов на </a:t>
            </a:r>
            <a:r>
              <a:rPr lang="ru" sz="3600" i="1" dirty="0">
                <a:latin typeface="Atkinson Hyperlegible" pitchFamily="2" charset="0"/>
              </a:rPr>
              <a:t>золотистый стафилококк</a:t>
            </a:r>
            <a:endParaRPr lang="en-US" sz="2400" i="1" dirty="0">
              <a:latin typeface="Atkinson Hyperlegible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D6A902-DB3E-7A49-C916-5E6CF5316A64}"/>
              </a:ext>
            </a:extLst>
          </p:cNvPr>
          <p:cNvSpPr txBox="1"/>
          <p:nvPr/>
        </p:nvSpPr>
        <p:spPr>
          <a:xfrm>
            <a:off x="685800" y="6972300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Рисунок 2. </a:t>
            </a:r>
            <a:r>
              <a:rPr lang="ru" sz="3600" dirty="0">
                <a:latin typeface="Atkinson Hyperlegible" pitchFamily="2" charset="0"/>
              </a:rPr>
              <a:t>Регулярность тестирования.</a:t>
            </a:r>
            <a:endParaRPr lang="en-US" sz="2400" i="1" dirty="0">
              <a:latin typeface="Atkinson Hyperlegible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64FD6-EEAC-199D-65F1-456934209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372863"/>
            <a:ext cx="10591800" cy="14417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27B9D8-C83D-93BA-A62A-E84F594853E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6181520"/>
            <a:ext cx="6825381" cy="409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15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B3A5A4-3790-BA9E-A182-ACDCDB0517A9}"/>
              </a:ext>
            </a:extLst>
          </p:cNvPr>
          <p:cNvSpPr txBox="1"/>
          <p:nvPr/>
        </p:nvSpPr>
        <p:spPr>
          <a:xfrm>
            <a:off x="914400" y="723900"/>
            <a:ext cx="1657257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Отчет о методах тестирования и качестве данных</a:t>
            </a:r>
          </a:p>
          <a:p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Раздел: Предупреждения контроля качества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0542F3-9A2F-4CDD-C1E1-DE0CCB5C38A1}"/>
              </a:ext>
            </a:extLst>
          </p:cNvPr>
          <p:cNvSpPr txBox="1"/>
          <p:nvPr/>
        </p:nvSpPr>
        <p:spPr>
          <a:xfrm>
            <a:off x="1828800" y="3086100"/>
            <a:ext cx="1432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b="1" dirty="0">
                <a:latin typeface="Atkinson Hyperlegible" pitchFamily="2" charset="0"/>
              </a:rPr>
              <a:t>Таблица 10. </a:t>
            </a:r>
            <a:r>
              <a:rPr lang="ru" sz="3600" dirty="0">
                <a:latin typeface="Atkinson Hyperlegible" pitchFamily="2" charset="0"/>
              </a:rPr>
              <a:t>Редкие и маловероятные результаты анализов.</a:t>
            </a:r>
            <a:endParaRPr lang="en-US" sz="2400" dirty="0">
              <a:latin typeface="Atkinson Hyperlegible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B29AD18-909A-8066-7794-088AC1CF8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076700"/>
            <a:ext cx="14325600" cy="575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83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1CC1ED-5156-C3C3-9684-F278C185A491}"/>
              </a:ext>
            </a:extLst>
          </p:cNvPr>
          <p:cNvSpPr txBox="1">
            <a:spLocks/>
          </p:cNvSpPr>
          <p:nvPr/>
        </p:nvSpPr>
        <p:spPr>
          <a:xfrm>
            <a:off x="696563" y="1714500"/>
            <a:ext cx="17350740" cy="5419184"/>
          </a:xfrm>
          <a:prstGeom prst="rect">
            <a:avLst/>
          </a:prstGeom>
        </p:spPr>
        <p:txBody>
          <a:bodyPr vert="horz" lIns="137160" tIns="68580" rIns="137160" bIns="685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3600" b="1" dirty="0">
                <a:latin typeface="Atkinson Hyperlegible" pitchFamily="2" charset="0"/>
              </a:rPr>
              <a:t>Преимущества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В отчете основное внимание уделяется наиболее приоритетным результатам, например, списку «10 самых популярных организмов» с большим количеством пояснительного текста.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Отчет легко распечатать и отправить коллегам на местном, национальном и международном уровнях.</a:t>
            </a:r>
          </a:p>
          <a:p>
            <a:r>
              <a:rPr lang="ru" sz="3600" b="1" dirty="0">
                <a:latin typeface="Atkinson Hyperlegible" pitchFamily="2" charset="0"/>
              </a:rPr>
              <a:t>Недостатки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Основное внимание уделяется определенным приоритетным результатам, установленным командой WHONET.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Содержание и форматирование отчета являются жестко заданными и не могут быть отредактированы пользователем.</a:t>
            </a:r>
          </a:p>
          <a:p>
            <a:r>
              <a:rPr lang="ru" sz="3600" b="1" dirty="0">
                <a:latin typeface="Atkinson Hyperlegible" pitchFamily="2" charset="0"/>
              </a:rPr>
              <a:t>В будущих версиях отчета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Мы добавим возможность персонализации отчета — логотипы, текст, контент, критерии, пороговые значения и т. д.</a:t>
            </a:r>
          </a:p>
          <a:p>
            <a:pPr lvl="2"/>
            <a:r>
              <a:rPr lang="ru" sz="3200" dirty="0">
                <a:latin typeface="Atkinson Hyperlegible" pitchFamily="2" charset="0"/>
              </a:rPr>
              <a:t>Мы начнём добавлять автоматизированные «выделения» и «рекомендации».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715424" y="34608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Результат: Microsoft Word</a:t>
            </a:r>
          </a:p>
        </p:txBody>
      </p:sp>
    </p:spTree>
    <p:extLst>
      <p:ext uri="{BB962C8B-B14F-4D97-AF65-F5344CB8AC3E}">
        <p14:creationId xmlns:p14="http://schemas.microsoft.com/office/powerpoint/2010/main" val="100594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209799" y="1457771"/>
            <a:ext cx="14924769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Введение в экспресс-анализ</a:t>
            </a:r>
          </a:p>
        </p:txBody>
      </p:sp>
      <p:sp>
        <p:nvSpPr>
          <p:cNvPr id="6" name="Freeform 6"/>
          <p:cNvSpPr/>
          <p:nvPr/>
        </p:nvSpPr>
        <p:spPr>
          <a:xfrm>
            <a:off x="912991" y="149321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8" y="0"/>
                </a:lnTo>
                <a:lnTo>
                  <a:pt x="851038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53431" y="109980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8" name="Freeform 8"/>
          <p:cNvSpPr/>
          <p:nvPr/>
        </p:nvSpPr>
        <p:spPr>
          <a:xfrm>
            <a:off x="928388" y="2687149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68828" y="2293741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0" name="Freeform 10"/>
          <p:cNvSpPr/>
          <p:nvPr/>
        </p:nvSpPr>
        <p:spPr>
          <a:xfrm>
            <a:off x="928388" y="3881087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68828" y="3487679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12" name="Freeform 12"/>
          <p:cNvSpPr/>
          <p:nvPr/>
        </p:nvSpPr>
        <p:spPr>
          <a:xfrm>
            <a:off x="934259" y="5075024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4699" y="4681616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Д</a:t>
            </a:r>
          </a:p>
        </p:txBody>
      </p:sp>
      <p:sp>
        <p:nvSpPr>
          <p:cNvPr id="14" name="Freeform 14"/>
          <p:cNvSpPr/>
          <p:nvPr/>
        </p:nvSpPr>
        <p:spPr>
          <a:xfrm>
            <a:off x="928388" y="623086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8828" y="583745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8962" y="2645778"/>
            <a:ext cx="15535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в формате Excel.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18963" y="3722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Word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18963" y="6086018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DHIS2 – Краткое введение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8963" y="48777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Пользовательские отчеты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9E12CBA8-217B-4E51-7716-1A7D1208CDD7}"/>
              </a:ext>
            </a:extLst>
          </p:cNvPr>
          <p:cNvSpPr txBox="1"/>
          <p:nvPr/>
        </p:nvSpPr>
        <p:spPr>
          <a:xfrm>
            <a:off x="1511846" y="223452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Модуль 6. Анализ данных – Быстрый анализ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8B146EE-0E9B-4ACA-8A4A-19D401FE71CB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CD0EA851-A8D7-343B-4D47-796A63216E79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E991315B-CEBE-85E1-80D4-10A2365DC046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4" name="Freeform 14">
            <a:extLst>
              <a:ext uri="{FF2B5EF4-FFF2-40B4-BE49-F238E27FC236}">
                <a16:creationId xmlns:a16="http://schemas.microsoft.com/office/drawing/2014/main" id="{D4DA5274-8425-F8C9-F706-D7A278411A3A}"/>
              </a:ext>
            </a:extLst>
          </p:cNvPr>
          <p:cNvSpPr/>
          <p:nvPr/>
        </p:nvSpPr>
        <p:spPr>
          <a:xfrm>
            <a:off x="927100" y="7530808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8A8EB825-5277-5463-176D-C85FD29ECC44}"/>
              </a:ext>
            </a:extLst>
          </p:cNvPr>
          <p:cNvSpPr txBox="1"/>
          <p:nvPr/>
        </p:nvSpPr>
        <p:spPr>
          <a:xfrm>
            <a:off x="1167540" y="7137400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 dirty="0">
                <a:solidFill>
                  <a:srgbClr val="FFFFFF"/>
                </a:solidFill>
                <a:latin typeface="Atkinson Hyperlegible" pitchFamily="2" charset="0"/>
              </a:rPr>
              <a:t>Ф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6854F927-108B-E0AE-EC65-59F46007CE72}"/>
              </a:ext>
            </a:extLst>
          </p:cNvPr>
          <p:cNvSpPr txBox="1"/>
          <p:nvPr/>
        </p:nvSpPr>
        <p:spPr>
          <a:xfrm>
            <a:off x="2217674" y="7385964"/>
            <a:ext cx="14241525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Инструмент автоматизации WHONET – краткое 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1781736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01377-F6B1-0468-9137-560A807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0" y="2324100"/>
            <a:ext cx="6204065" cy="4922963"/>
          </a:xfrm>
        </p:spPr>
        <p:txBody>
          <a:bodyPr>
            <a:noAutofit/>
          </a:bodyPr>
          <a:lstStyle/>
          <a:p>
            <a:r>
              <a:rPr lang="ru" dirty="0">
                <a:latin typeface="Atkinson Hyperlegible" pitchFamily="2" charset="0"/>
              </a:rPr>
              <a:t>При начале работы с WHONET пользовательские отчеты отсутствуют.</a:t>
            </a:r>
          </a:p>
          <a:p>
            <a:r>
              <a:rPr lang="ru" dirty="0">
                <a:latin typeface="Atkinson Hyperlegible" pitchFamily="2" charset="0"/>
              </a:rPr>
              <a:t>Для создания отчетов можно использовать кнопку «Создать отчет». Например:</a:t>
            </a:r>
          </a:p>
          <a:p>
            <a:pPr lvl="1"/>
            <a:r>
              <a:rPr lang="ru" sz="3200" dirty="0">
                <a:latin typeface="Atkinson Hyperlegible" pitchFamily="2" charset="0"/>
              </a:rPr>
              <a:t>Ежедневные, еженедельные и ежемесячные отчеты</a:t>
            </a:r>
          </a:p>
          <a:p>
            <a:pPr lvl="1"/>
            <a:r>
              <a:rPr lang="ru" sz="3200" dirty="0">
                <a:latin typeface="Atkinson Hyperlegible" pitchFamily="2" charset="0"/>
              </a:rPr>
              <a:t>Отчеты для лаборатории, аптеки и группы по контролю за инфекциями.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0C1853-B906-1B67-1A11-3D724EE44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23" y="1935039"/>
            <a:ext cx="10155677" cy="717901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5C1DD63-71AD-4432-360B-E1DE4E826EA4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036B7010-9553-F013-E666-2E1CA867DCD4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867947C2-019B-C042-61ED-11C60E321368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9" name="TextBox 2">
            <a:extLst>
              <a:ext uri="{FF2B5EF4-FFF2-40B4-BE49-F238E27FC236}">
                <a16:creationId xmlns:a16="http://schemas.microsoft.com/office/drawing/2014/main" id="{531146DE-B738-A5F1-CAD3-74FDB03DD602}"/>
              </a:ext>
            </a:extLst>
          </p:cNvPr>
          <p:cNvSpPr txBox="1"/>
          <p:nvPr/>
        </p:nvSpPr>
        <p:spPr>
          <a:xfrm>
            <a:off x="1600200" y="307199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Пользовательские отчеты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FE39450-AEE2-7947-ADEF-811243345AAC}"/>
              </a:ext>
            </a:extLst>
          </p:cNvPr>
          <p:cNvSpPr/>
          <p:nvPr/>
        </p:nvSpPr>
        <p:spPr>
          <a:xfrm>
            <a:off x="2725259" y="2840499"/>
            <a:ext cx="1135541" cy="3980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DC9404-C879-5543-76D4-B1D71A9DB8FC}"/>
              </a:ext>
            </a:extLst>
          </p:cNvPr>
          <p:cNvSpPr/>
          <p:nvPr/>
        </p:nvSpPr>
        <p:spPr>
          <a:xfrm>
            <a:off x="9296400" y="3187700"/>
            <a:ext cx="1662547" cy="3980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5166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1CC1ED-5156-C3C3-9684-F278C185A491}"/>
              </a:ext>
            </a:extLst>
          </p:cNvPr>
          <p:cNvSpPr txBox="1">
            <a:spLocks/>
          </p:cNvSpPr>
          <p:nvPr/>
        </p:nvSpPr>
        <p:spPr>
          <a:xfrm>
            <a:off x="696563" y="1714500"/>
            <a:ext cx="17210437" cy="5419184"/>
          </a:xfrm>
          <a:prstGeom prst="rect">
            <a:avLst/>
          </a:prstGeom>
        </p:spPr>
        <p:txBody>
          <a:bodyPr vert="horz" lIns="137160" tIns="68580" rIns="137160" bIns="685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3600" dirty="0">
                <a:latin typeface="Atkinson Hyperlegible" pitchFamily="2" charset="0"/>
              </a:rPr>
              <a:t>Пользовательский отчет — это набор макросов, созданных вами.</a:t>
            </a:r>
          </a:p>
          <a:p>
            <a:r>
              <a:rPr lang="ru" sz="3600" dirty="0">
                <a:latin typeface="Atkinson Hyperlegible" pitchFamily="2" charset="0"/>
              </a:rPr>
              <a:t>Поэтому первым шагом является переход в раздел «Анализ данных» и создание серии макросов.</a:t>
            </a:r>
          </a:p>
          <a:p>
            <a:r>
              <a:rPr lang="ru" sz="3600" dirty="0">
                <a:latin typeface="Atkinson Hyperlegible" pitchFamily="2" charset="0"/>
              </a:rPr>
              <a:t>В учебном модуле «Анализ данных» были представлены пошаговые инструкции по созданию трех макросов:</a:t>
            </a:r>
          </a:p>
          <a:p>
            <a:pPr lvl="1"/>
            <a:r>
              <a:rPr lang="ru" sz="3200" dirty="0">
                <a:latin typeface="Atkinson Hyperlegible" pitchFamily="2" charset="0"/>
              </a:rPr>
              <a:t>Антибиограмма грамположительных бактерий</a:t>
            </a:r>
          </a:p>
          <a:p>
            <a:pPr lvl="1"/>
            <a:r>
              <a:rPr lang="ru" sz="3200" dirty="0">
                <a:latin typeface="Atkinson Hyperlegible" pitchFamily="2" charset="0"/>
              </a:rPr>
              <a:t>Антибиограмма грамотрицательных бактерий</a:t>
            </a:r>
          </a:p>
          <a:p>
            <a:pPr lvl="1"/>
            <a:r>
              <a:rPr lang="ru" sz="3200" dirty="0">
                <a:latin typeface="Atkinson Hyperlegible" pitchFamily="2" charset="0"/>
              </a:rPr>
              <a:t>Антибиотикограмма грамотрицательных бактерий в крови</a:t>
            </a:r>
          </a:p>
          <a:p>
            <a:pPr lvl="1"/>
            <a:endParaRPr lang="en-US" sz="3200" dirty="0">
              <a:latin typeface="Atkinson Hyperlegible" pitchFamily="2" charset="0"/>
            </a:endParaRPr>
          </a:p>
          <a:p>
            <a:r>
              <a:rPr lang="ru" dirty="0">
                <a:latin typeface="Atkinson Hyperlegible" pitchFamily="2" charset="0"/>
              </a:rPr>
              <a:t>(Скриншот нуждается в обновлении)</a:t>
            </a:r>
          </a:p>
          <a:p>
            <a:pPr lvl="1"/>
            <a:endParaRPr lang="en-US" dirty="0">
              <a:latin typeface="Atkinson Hyperlegible" pitchFamily="2" charset="0"/>
            </a:endParaRPr>
          </a:p>
          <a:p>
            <a:pPr lvl="1"/>
            <a:endParaRPr lang="en-US" dirty="0">
              <a:latin typeface="Atkinson Hyperlegible" pitchFamily="2" charset="0"/>
            </a:endParaRPr>
          </a:p>
          <a:p>
            <a:pPr lvl="1"/>
            <a:endParaRPr lang="en-US" dirty="0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69888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Перед созданием нового отчета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364EFD-7C29-E5E4-4538-A5A215174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6134100"/>
            <a:ext cx="5562600" cy="39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9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1CC1ED-5156-C3C3-9684-F278C185A491}"/>
              </a:ext>
            </a:extLst>
          </p:cNvPr>
          <p:cNvSpPr txBox="1">
            <a:spLocks/>
          </p:cNvSpPr>
          <p:nvPr/>
        </p:nvSpPr>
        <p:spPr>
          <a:xfrm>
            <a:off x="696563" y="1714500"/>
            <a:ext cx="17350740" cy="5419184"/>
          </a:xfrm>
          <a:prstGeom prst="rect">
            <a:avLst/>
          </a:prstGeom>
        </p:spPr>
        <p:txBody>
          <a:bodyPr vert="horz" lIns="137160" tIns="68580" rIns="137160" bIns="685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3600" dirty="0">
                <a:latin typeface="Atkinson Hyperlegible" pitchFamily="2" charset="0"/>
              </a:rPr>
              <a:t>В разделе «Пользовательские отчеты» нажмите «Создать отчет», чтобы отобразить экран, показанный ниже.</a:t>
            </a:r>
            <a:endParaRPr lang="en-US" sz="3200" dirty="0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Создание нового отчета, часть 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F5A7A3-5A88-B42A-65DD-0CA9FD37C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22544"/>
            <a:ext cx="9858375" cy="68961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48E98C-C605-87FA-C47F-74E600ABA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4695" y="3140766"/>
            <a:ext cx="6716948" cy="4922963"/>
          </a:xfrm>
        </p:spPr>
        <p:txBody>
          <a:bodyPr>
            <a:noAutofit/>
          </a:bodyPr>
          <a:lstStyle/>
          <a:p>
            <a:r>
              <a:rPr lang="ru" dirty="0">
                <a:latin typeface="Atkinson Hyperlegible" pitchFamily="2" charset="0"/>
              </a:rPr>
              <a:t>Дайте новому отчету название, например, «Отчет по антибиотикограмме».</a:t>
            </a:r>
          </a:p>
          <a:p>
            <a:r>
              <a:rPr lang="ru" dirty="0">
                <a:latin typeface="Atkinson Hyperlegible" pitchFamily="2" charset="0"/>
              </a:rPr>
              <a:t>Слева вы увидите список макросов, которые вы определили ранее. (Вы можете использовать кнопку «Обзор», чтобы изменить папку.)</a:t>
            </a:r>
          </a:p>
          <a:p>
            <a:r>
              <a:rPr lang="ru" dirty="0">
                <a:latin typeface="Atkinson Hyperlegible" pitchFamily="2" charset="0"/>
              </a:rPr>
              <a:t>Выберите макросы слева, которые вы хотите включить в отчет, дважды щелкнув по ним или используя кнопки со стрелками.</a:t>
            </a:r>
            <a:endParaRPr lang="en-US" dirty="0">
              <a:latin typeface="Atkinson Hyperlegible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328561-DB2E-F8E4-956B-047959FC51A4}"/>
              </a:ext>
            </a:extLst>
          </p:cNvPr>
          <p:cNvSpPr/>
          <p:nvPr/>
        </p:nvSpPr>
        <p:spPr>
          <a:xfrm>
            <a:off x="1028700" y="5206636"/>
            <a:ext cx="3920199" cy="705082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14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0BD7DDE-FC32-F354-E22D-2D17E45AD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1866900"/>
            <a:ext cx="9858375" cy="68961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Создание нового отчета, часть 2.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48E98C-C605-87FA-C47F-74E600ABA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6600" y="1832113"/>
            <a:ext cx="7047576" cy="6218363"/>
          </a:xfrm>
        </p:spPr>
        <p:txBody>
          <a:bodyPr>
            <a:noAutofit/>
          </a:bodyPr>
          <a:lstStyle/>
          <a:p>
            <a:r>
              <a:rPr lang="ru" sz="2400" dirty="0">
                <a:latin typeface="Atkinson Hyperlegible" pitchFamily="2" charset="0"/>
              </a:rPr>
              <a:t>Дайте новому отчету название, например, «Отчет по антибиотикограмме».</a:t>
            </a:r>
          </a:p>
          <a:p>
            <a:r>
              <a:rPr lang="ru" sz="2400" dirty="0">
                <a:latin typeface="Atkinson Hyperlegible" pitchFamily="2" charset="0"/>
              </a:rPr>
              <a:t>Слева вы увидите список макросов, которые вы определили ранее. (Вы можете использовать кнопку «Обзор», чтобы изменить папку.)</a:t>
            </a:r>
          </a:p>
          <a:p>
            <a:r>
              <a:rPr lang="ru" sz="2400" dirty="0">
                <a:latin typeface="Atkinson Hyperlegible" pitchFamily="2" charset="0"/>
              </a:rPr>
              <a:t>Выберите макросы слева, которые вы хотите включить в отчет, дважды щелкнув по ним или используя кнопки со стрелками.</a:t>
            </a:r>
          </a:p>
          <a:p>
            <a:r>
              <a:rPr lang="ru" sz="2400" dirty="0">
                <a:latin typeface="Atkinson Hyperlegible" pitchFamily="2" charset="0"/>
              </a:rPr>
              <a:t>Для изменения последовательности макросов можно использовать кнопки «Переместить вверх» и «Переместить вниз».</a:t>
            </a:r>
          </a:p>
          <a:p>
            <a:r>
              <a:rPr lang="ru" sz="2400" dirty="0">
                <a:latin typeface="Atkinson Hyperlegible" pitchFamily="2" charset="0"/>
              </a:rPr>
              <a:t>После завершения нажмите кнопку «Сохранить», чтобы сохранить отчет под тем же названием: «Отчет по антибиотикограмме».</a:t>
            </a:r>
          </a:p>
          <a:p>
            <a:r>
              <a:rPr lang="ru" sz="2400" dirty="0">
                <a:latin typeface="Atkinson Hyperlegible" pitchFamily="2" charset="0"/>
              </a:rPr>
              <a:t>файл отчета «Antibiogram </a:t>
            </a:r>
            <a:r>
              <a:rPr lang="ru" sz="2400" dirty="0" err="1">
                <a:latin typeface="Atkinson Hyperlegible" pitchFamily="2" charset="0"/>
              </a:rPr>
              <a:t>report.rpt </a:t>
            </a:r>
            <a:r>
              <a:rPr lang="ru" sz="2400" dirty="0">
                <a:latin typeface="Atkinson Hyperlegible" pitchFamily="2" charset="0"/>
              </a:rPr>
              <a:t>» , нажмите кнопку «Сохранить» еще раз.</a:t>
            </a:r>
          </a:p>
          <a:p>
            <a:r>
              <a:rPr lang="ru" sz="2400" dirty="0">
                <a:latin typeface="Atkinson Hyperlegible" pitchFamily="2" charset="0"/>
              </a:rPr>
              <a:t>Затем нажмите кнопку «Выход», чтобы закрыть экран.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328561-DB2E-F8E4-956B-047959FC51A4}"/>
              </a:ext>
            </a:extLst>
          </p:cNvPr>
          <p:cNvSpPr/>
          <p:nvPr/>
        </p:nvSpPr>
        <p:spPr>
          <a:xfrm>
            <a:off x="5700712" y="3848100"/>
            <a:ext cx="3920199" cy="77559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7841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210752-484B-929B-F0B9-A15D17270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152900"/>
            <a:ext cx="9653091" cy="605623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Сохраните отчёт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328561-DB2E-F8E4-956B-047959FC51A4}"/>
              </a:ext>
            </a:extLst>
          </p:cNvPr>
          <p:cNvSpPr/>
          <p:nvPr/>
        </p:nvSpPr>
        <p:spPr>
          <a:xfrm>
            <a:off x="4961634" y="8328943"/>
            <a:ext cx="2011682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228D283-8A86-AF33-CF0D-6C8C2F627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104900"/>
            <a:ext cx="16383000" cy="4525963"/>
          </a:xfrm>
        </p:spPr>
        <p:txBody>
          <a:bodyPr/>
          <a:lstStyle/>
          <a:p>
            <a:r>
              <a:rPr lang="ru" dirty="0">
                <a:latin typeface="Atkinson Hyperlegible" pitchFamily="2" charset="0"/>
              </a:rPr>
              <a:t>Название отчета — «Антибиограмма».</a:t>
            </a:r>
          </a:p>
          <a:p>
            <a:r>
              <a:rPr lang="ru" dirty="0">
                <a:latin typeface="Atkinson Hyperlegible" pitchFamily="2" charset="0"/>
              </a:rPr>
              <a:t>Для файла отчета WHONET предлагает назвать его «Antibiogram </a:t>
            </a:r>
            <a:r>
              <a:rPr lang="ru" dirty="0" err="1">
                <a:latin typeface="Atkinson Hyperlegible" pitchFamily="2" charset="0"/>
              </a:rPr>
              <a:t>report.rpt </a:t>
            </a:r>
            <a:r>
              <a:rPr lang="ru" dirty="0">
                <a:latin typeface="Atkinson Hyperlegible" pitchFamily="2" charset="0"/>
              </a:rPr>
              <a:t>» и сохранить в папке C:\WHONET\Macros.</a:t>
            </a:r>
          </a:p>
          <a:p>
            <a:r>
              <a:rPr lang="ru" dirty="0">
                <a:latin typeface="Atkinson Hyperlegible" pitchFamily="2" charset="0"/>
              </a:rPr>
              <a:t>При желании вы можете изменить имя и местоположение по умолчанию.</a:t>
            </a:r>
          </a:p>
          <a:p>
            <a:r>
              <a:rPr lang="ru" dirty="0">
                <a:latin typeface="Atkinson Hyperlegible" pitchFamily="2" charset="0"/>
              </a:rPr>
              <a:t>После завершения нажмите кнопку «Сохранить».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D0A169-B3C6-B63B-C0BF-2518CAB6EB9D}"/>
              </a:ext>
            </a:extLst>
          </p:cNvPr>
          <p:cNvSpPr/>
          <p:nvPr/>
        </p:nvSpPr>
        <p:spPr>
          <a:xfrm>
            <a:off x="5183374" y="4613761"/>
            <a:ext cx="3239834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643135F-6ABC-8744-2FEF-4316253313A1}"/>
              </a:ext>
            </a:extLst>
          </p:cNvPr>
          <p:cNvSpPr/>
          <p:nvPr/>
        </p:nvSpPr>
        <p:spPr>
          <a:xfrm>
            <a:off x="10393171" y="9626600"/>
            <a:ext cx="1374005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8533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F8C765D-11E0-0D1C-DE3D-81B25D6BB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76400"/>
            <a:ext cx="11049000" cy="78105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Использование отчета – результаты на экране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462481-D35F-3FA8-A9DE-C86020AF4BC2}"/>
              </a:ext>
            </a:extLst>
          </p:cNvPr>
          <p:cNvSpPr/>
          <p:nvPr/>
        </p:nvSpPr>
        <p:spPr>
          <a:xfrm>
            <a:off x="1219200" y="3370336"/>
            <a:ext cx="1662547" cy="328926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79616A2-2168-AB67-2B7C-F6D1E213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9600" y="1744537"/>
            <a:ext cx="6021059" cy="6218363"/>
          </a:xfrm>
        </p:spPr>
        <p:txBody>
          <a:bodyPr>
            <a:normAutofit lnSpcReduction="10000"/>
          </a:bodyPr>
          <a:lstStyle/>
          <a:p>
            <a:r>
              <a:rPr lang="ru" sz="3000" dirty="0">
                <a:latin typeface="Atkinson Hyperlegible" pitchFamily="2" charset="0"/>
              </a:rPr>
              <a:t>Выберите отчет</a:t>
            </a:r>
          </a:p>
          <a:p>
            <a:r>
              <a:rPr lang="ru" sz="3000" dirty="0">
                <a:latin typeface="Atkinson Hyperlegible" pitchFamily="2" charset="0"/>
              </a:rPr>
              <a:t>Выберите свой файл данных или файлы данных</a:t>
            </a:r>
          </a:p>
          <a:p>
            <a:r>
              <a:rPr lang="ru" sz="3000" dirty="0">
                <a:latin typeface="Atkinson Hyperlegible" pitchFamily="2" charset="0"/>
              </a:rPr>
              <a:t>Выберите «Экран»</a:t>
            </a:r>
          </a:p>
          <a:p>
            <a:r>
              <a:rPr lang="ru" sz="3000" dirty="0">
                <a:latin typeface="Atkinson Hyperlegible" pitchFamily="2" charset="0"/>
              </a:rPr>
              <a:t>Выберите «Начать анализ»</a:t>
            </a:r>
          </a:p>
          <a:p>
            <a:r>
              <a:rPr lang="ru" sz="3000" dirty="0">
                <a:latin typeface="Atkinson Hyperlegible" pitchFamily="2" charset="0"/>
              </a:rPr>
              <a:t>Затем WHONET отобразит результаты выполнения макросов на экране.</a:t>
            </a:r>
          </a:p>
          <a:p>
            <a:endParaRPr lang="en-US" sz="3000" dirty="0">
              <a:latin typeface="Atkinson Hyperlegible" pitchFamily="2" charset="0"/>
            </a:endParaRPr>
          </a:p>
          <a:p>
            <a:r>
              <a:rPr lang="ru" sz="3000" dirty="0">
                <a:latin typeface="Atkinson Hyperlegible" pitchFamily="2" charset="0"/>
              </a:rPr>
              <a:t>В число других опций входят «Редактировать», «Переименовать», «Удалить» и «Копировать».</a:t>
            </a:r>
            <a:endParaRPr lang="en-US" sz="3100" dirty="0">
              <a:latin typeface="Atkinson Hyperlegible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0C84616-B9C7-36EF-8C5D-3AEBF2469554}"/>
              </a:ext>
            </a:extLst>
          </p:cNvPr>
          <p:cNvSpPr/>
          <p:nvPr/>
        </p:nvSpPr>
        <p:spPr>
          <a:xfrm>
            <a:off x="9773918" y="3441700"/>
            <a:ext cx="2011682" cy="1662547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90E2550-4A2A-8D33-E1D7-11DA19547BE2}"/>
              </a:ext>
            </a:extLst>
          </p:cNvPr>
          <p:cNvSpPr/>
          <p:nvPr/>
        </p:nvSpPr>
        <p:spPr>
          <a:xfrm>
            <a:off x="6173353" y="6832600"/>
            <a:ext cx="1662547" cy="328926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28EB2FA-457E-86D1-EEB0-A3B2973390D9}"/>
              </a:ext>
            </a:extLst>
          </p:cNvPr>
          <p:cNvSpPr/>
          <p:nvPr/>
        </p:nvSpPr>
        <p:spPr>
          <a:xfrm>
            <a:off x="8089898" y="8916419"/>
            <a:ext cx="1828802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4343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Результаты отображаются на экране.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79616A2-2168-AB67-2B7C-F6D1E213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9600" y="1866900"/>
            <a:ext cx="5640059" cy="6218363"/>
          </a:xfrm>
        </p:spPr>
        <p:txBody>
          <a:bodyPr>
            <a:normAutofit/>
          </a:bodyPr>
          <a:lstStyle/>
          <a:p>
            <a:r>
              <a:rPr lang="ru" dirty="0">
                <a:latin typeface="Atkinson Hyperlegible" pitchFamily="2" charset="0"/>
              </a:rPr>
              <a:t>Нажмите «Продолжить», чтобы перейти к следующему макросу. Или вы можете нажать «Файл», «Остановить анализ», чтобы немедленно завершить анализ.</a:t>
            </a:r>
            <a:endParaRPr lang="en-US" dirty="0">
              <a:latin typeface="Atkinson Hyperlegible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451114-03C3-1743-8079-920E7715C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147" y="1490780"/>
            <a:ext cx="11049000" cy="78105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0C84616-B9C7-36EF-8C5D-3AEBF2469554}"/>
              </a:ext>
            </a:extLst>
          </p:cNvPr>
          <p:cNvSpPr/>
          <p:nvPr/>
        </p:nvSpPr>
        <p:spPr>
          <a:xfrm>
            <a:off x="8153400" y="8794851"/>
            <a:ext cx="2212850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462481-D35F-3FA8-A9DE-C86020AF4BC2}"/>
              </a:ext>
            </a:extLst>
          </p:cNvPr>
          <p:cNvSpPr/>
          <p:nvPr/>
        </p:nvSpPr>
        <p:spPr>
          <a:xfrm>
            <a:off x="1219200" y="3162300"/>
            <a:ext cx="1828802" cy="481581"/>
          </a:xfrm>
          <a:prstGeom prst="roundRect">
            <a:avLst>
              <a:gd name="adj" fmla="val 50000"/>
            </a:avLst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C4CA01-B8F6-B5C9-B91C-E77F8879CD46}"/>
              </a:ext>
            </a:extLst>
          </p:cNvPr>
          <p:cNvSpPr/>
          <p:nvPr/>
        </p:nvSpPr>
        <p:spPr>
          <a:xfrm>
            <a:off x="901147" y="6972300"/>
            <a:ext cx="3144080" cy="57975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6751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A29870B-3659-2509-1DCE-7C798B24B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76400"/>
            <a:ext cx="11049000" cy="78105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Использование отчета – результаты в Excel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462481-D35F-3FA8-A9DE-C86020AF4BC2}"/>
              </a:ext>
            </a:extLst>
          </p:cNvPr>
          <p:cNvSpPr/>
          <p:nvPr/>
        </p:nvSpPr>
        <p:spPr>
          <a:xfrm>
            <a:off x="1322452" y="3340100"/>
            <a:ext cx="1662547" cy="3980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79616A2-2168-AB67-2B7C-F6D1E213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0" y="1790700"/>
            <a:ext cx="5640059" cy="6218363"/>
          </a:xfrm>
        </p:spPr>
        <p:txBody>
          <a:bodyPr>
            <a:normAutofit/>
          </a:bodyPr>
          <a:lstStyle/>
          <a:p>
            <a:r>
              <a:rPr lang="ru" sz="3000" dirty="0">
                <a:latin typeface="Atkinson Hyperlegible" pitchFamily="2" charset="0"/>
              </a:rPr>
              <a:t>Выберите отчет</a:t>
            </a:r>
          </a:p>
          <a:p>
            <a:r>
              <a:rPr lang="ru" sz="3000" dirty="0">
                <a:latin typeface="Atkinson Hyperlegible" pitchFamily="2" charset="0"/>
              </a:rPr>
              <a:t>Выберите свой файл данных или файлы данных</a:t>
            </a:r>
          </a:p>
          <a:p>
            <a:r>
              <a:rPr lang="ru" sz="3000" dirty="0">
                <a:latin typeface="Atkinson Hyperlegible" pitchFamily="2" charset="0"/>
              </a:rPr>
              <a:t>Выберите «Excel»</a:t>
            </a:r>
          </a:p>
          <a:p>
            <a:r>
              <a:rPr lang="ru" sz="3000" dirty="0">
                <a:latin typeface="Atkinson Hyperlegible" pitchFamily="2" charset="0"/>
              </a:rPr>
              <a:t>WHONET предложит имя для нового файла Excel, включающее имя макроса и текущую дату.</a:t>
            </a:r>
          </a:p>
          <a:p>
            <a:r>
              <a:rPr lang="ru" sz="3000" dirty="0">
                <a:latin typeface="Atkinson Hyperlegible" pitchFamily="2" charset="0"/>
              </a:rPr>
              <a:t>Выберите «Начать анализ»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0C84616-B9C7-36EF-8C5D-3AEBF2469554}"/>
              </a:ext>
            </a:extLst>
          </p:cNvPr>
          <p:cNvSpPr/>
          <p:nvPr/>
        </p:nvSpPr>
        <p:spPr>
          <a:xfrm>
            <a:off x="4876511" y="7454900"/>
            <a:ext cx="4312219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8590751-8EE1-A76B-BB78-0F4188061F1D}"/>
              </a:ext>
            </a:extLst>
          </p:cNvPr>
          <p:cNvSpPr/>
          <p:nvPr/>
        </p:nvSpPr>
        <p:spPr>
          <a:xfrm>
            <a:off x="6351153" y="6819900"/>
            <a:ext cx="1662547" cy="3980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7340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Представьте результаты в формате Excel.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462481-D35F-3FA8-A9DE-C86020AF4BC2}"/>
              </a:ext>
            </a:extLst>
          </p:cNvPr>
          <p:cNvSpPr/>
          <p:nvPr/>
        </p:nvSpPr>
        <p:spPr>
          <a:xfrm>
            <a:off x="1524000" y="3186379"/>
            <a:ext cx="1828802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C4CA01-B8F6-B5C9-B91C-E77F8879CD46}"/>
              </a:ext>
            </a:extLst>
          </p:cNvPr>
          <p:cNvSpPr/>
          <p:nvPr/>
        </p:nvSpPr>
        <p:spPr>
          <a:xfrm>
            <a:off x="1371600" y="5964699"/>
            <a:ext cx="3239834" cy="3980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79616A2-2168-AB67-2B7C-F6D1E213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0600" y="1485900"/>
            <a:ext cx="5640059" cy="7818563"/>
          </a:xfrm>
        </p:spPr>
        <p:txBody>
          <a:bodyPr>
            <a:normAutofit lnSpcReduction="10000"/>
          </a:bodyPr>
          <a:lstStyle/>
          <a:p>
            <a:r>
              <a:rPr lang="ru" sz="3000" dirty="0">
                <a:latin typeface="Atkinson Hyperlegible" pitchFamily="2" charset="0"/>
              </a:rPr>
              <a:t>После завершения анализа WHONET запросит подтверждение на открытие отчета. Выберите «Да». Если отчет не отобразится сразу, нажмите на значок Excel внизу экрана.</a:t>
            </a:r>
          </a:p>
          <a:p>
            <a:r>
              <a:rPr lang="ru" sz="3000" dirty="0">
                <a:latin typeface="Atkinson Hyperlegible" pitchFamily="2" charset="0"/>
              </a:rPr>
              <a:t>Название файла Excel будет включать название отчета и дату анализа, например, «Antibiogram report.2020-01-01.xlsx». Местоположение по умолчанию — C:\WHONET\Output.</a:t>
            </a:r>
          </a:p>
          <a:p>
            <a:r>
              <a:rPr lang="ru" sz="3000" dirty="0">
                <a:latin typeface="Atkinson Hyperlegible" pitchFamily="2" charset="0"/>
              </a:rPr>
              <a:t>Для каждого анализа будет создан отдельный лист Excel.</a:t>
            </a:r>
            <a:endParaRPr lang="en-US" sz="3100" dirty="0">
              <a:latin typeface="Atkinson Hyperlegible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0C84616-B9C7-36EF-8C5D-3AEBF2469554}"/>
              </a:ext>
            </a:extLst>
          </p:cNvPr>
          <p:cNvSpPr/>
          <p:nvPr/>
        </p:nvSpPr>
        <p:spPr>
          <a:xfrm>
            <a:off x="8074150" y="8801100"/>
            <a:ext cx="2212850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2325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861" y="1409700"/>
            <a:ext cx="16781115" cy="6527007"/>
          </a:xfrm>
        </p:spPr>
        <p:txBody>
          <a:bodyPr>
            <a:normAutofit/>
          </a:bodyPr>
          <a:lstStyle/>
          <a:p>
            <a:r>
              <a:rPr lang="ru" dirty="0">
                <a:latin typeface="Atkinson Hyperlegible" pitchFamily="2" charset="0"/>
              </a:rPr>
              <a:t>Перейдите в раздел «Быстрый анализ» и нажмите «Пользовательские настройки».</a:t>
            </a:r>
          </a:p>
          <a:p>
            <a:r>
              <a:rPr lang="ru" dirty="0">
                <a:latin typeface="Atkinson Hyperlegible" pitchFamily="2" charset="0"/>
              </a:rPr>
              <a:t>Вы увидите список всех отчетов. Выберите интересующий вас отчет. Нажмите «Редактировать».</a:t>
            </a:r>
          </a:p>
          <a:p>
            <a:r>
              <a:rPr lang="ru" dirty="0">
                <a:latin typeface="Atkinson Hyperlegible" pitchFamily="2" charset="0"/>
              </a:rPr>
              <a:t>Затем вы увидите макросы, определенные для отчета. Вы можете добавлять, удалять или изменять порядок макросов. Отчет также может включать в себя </a:t>
            </a:r>
            <a:r>
              <a:rPr lang="ru" dirty="0" err="1">
                <a:latin typeface="Atkinson Hyperlegible" pitchFamily="2" charset="0"/>
              </a:rPr>
              <a:t>вложенные отчеты </a:t>
            </a:r>
            <a:r>
              <a:rPr lang="ru" dirty="0">
                <a:latin typeface="Atkinson Hyperlegible" pitchFamily="2" charset="0"/>
              </a:rPr>
              <a:t>. После завершения нажмите «Сохранить» или «Сохранить как» и «Выход».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CB35322-1EC5-552D-3A92-16E7F9B83232}"/>
              </a:ext>
            </a:extLst>
          </p:cNvPr>
          <p:cNvSpPr txBox="1"/>
          <p:nvPr/>
        </p:nvSpPr>
        <p:spPr>
          <a:xfrm>
            <a:off x="914400" y="112731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Редактирование отчета с помощью WHONET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2683FB-D14F-C355-692A-92FEFBC55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5067300"/>
            <a:ext cx="7086600" cy="50094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FEA202-320D-FFE5-DE07-D751B7BC1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907" y="4914900"/>
            <a:ext cx="7200900" cy="503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466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359693"/>
            <a:ext cx="16648452" cy="6527007"/>
          </a:xfrm>
        </p:spPr>
        <p:txBody>
          <a:bodyPr>
            <a:normAutofit/>
          </a:bodyPr>
          <a:lstStyle/>
          <a:p>
            <a:r>
              <a:rPr lang="ru" sz="3600" dirty="0">
                <a:latin typeface="Atkinson Hyperlegible" pitchFamily="2" charset="0"/>
              </a:rPr>
              <a:t>Отчеты представляют собой простые текстовые файлы и могут быть отредактированы с помощью любого текстового редактора, например, Блокнота.</a:t>
            </a:r>
          </a:p>
          <a:p>
            <a:r>
              <a:rPr lang="ru" sz="3600" dirty="0">
                <a:latin typeface="Atkinson Hyperlegible" pitchFamily="2" charset="0"/>
              </a:rPr>
              <a:t>По умолчанию отчеты WHONET сохраняются в папке C:\WHONET\Macros.</a:t>
            </a:r>
          </a:p>
          <a:p>
            <a:r>
              <a:rPr lang="ru" sz="3600" dirty="0">
                <a:latin typeface="Atkinson Hyperlegible" pitchFamily="2" charset="0"/>
              </a:rPr>
              <a:t>Найдите отчет, который хотите отредактировать. Вы можете отредактировать этот файл или создать его копию и отредактировать ее.</a:t>
            </a:r>
          </a:p>
          <a:p>
            <a:r>
              <a:rPr lang="ru" sz="3600" dirty="0">
                <a:latin typeface="Atkinson Hyperlegible" pitchFamily="2" charset="0"/>
              </a:rPr>
              <a:t>В файле отчета указаны названия макросов, включенных в отчет.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897E98-37C1-C011-5648-106D77D9E578}"/>
              </a:ext>
            </a:extLst>
          </p:cNvPr>
          <p:cNvSpPr txBox="1"/>
          <p:nvPr/>
        </p:nvSpPr>
        <p:spPr>
          <a:xfrm>
            <a:off x="1676400" y="5736988"/>
            <a:ext cx="469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dirty="0">
                <a:latin typeface="Atkinson Hyperlegible" pitchFamily="2" charset="0"/>
              </a:rPr>
              <a:t>Проводник Windows</a:t>
            </a:r>
            <a:endParaRPr lang="en-US" sz="2400" dirty="0">
              <a:latin typeface="Atkinson Hyperlegible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A978D6-47D5-D1FC-4C86-E57172D4D057}"/>
              </a:ext>
            </a:extLst>
          </p:cNvPr>
          <p:cNvSpPr txBox="1"/>
          <p:nvPr/>
        </p:nvSpPr>
        <p:spPr>
          <a:xfrm>
            <a:off x="11201400" y="5780654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3600" dirty="0" err="1">
                <a:latin typeface="Atkinson Hyperlegible" pitchFamily="2" charset="0"/>
              </a:rPr>
              <a:t>Блокнот</a:t>
            </a:r>
            <a:endParaRPr lang="en-US" sz="2400" dirty="0">
              <a:latin typeface="Atkinson Hyperlegible" pitchFamily="2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404EE87A-FFEC-9156-C4B0-5072FF2ED384}"/>
              </a:ext>
            </a:extLst>
          </p:cNvPr>
          <p:cNvSpPr txBox="1"/>
          <p:nvPr/>
        </p:nvSpPr>
        <p:spPr>
          <a:xfrm>
            <a:off x="1295400" y="112731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Редактирование отчета с помощью </a:t>
            </a:r>
            <a:r>
              <a:rPr lang="ru" sz="6000" spc="-12" dirty="0" err="1">
                <a:solidFill>
                  <a:srgbClr val="0B3A7F"/>
                </a:solidFill>
                <a:latin typeface="Atkinson Hyperlegible" pitchFamily="2" charset="0"/>
              </a:rPr>
              <a:t>Блокнота</a:t>
            </a:r>
            <a:endParaRPr lang="en-US" sz="6000" spc="-12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D0AC6-C2AC-3CF2-8AF8-03E2CA7EB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6467061"/>
            <a:ext cx="5367459" cy="3539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74F407-743F-E119-E0D3-D36876F3C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566" y="6667500"/>
            <a:ext cx="673417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627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009900"/>
            <a:ext cx="15773400" cy="6527007"/>
          </a:xfrm>
        </p:spPr>
        <p:txBody>
          <a:bodyPr>
            <a:normAutofit/>
          </a:bodyPr>
          <a:lstStyle/>
          <a:p>
            <a:r>
              <a:rPr lang="ru" sz="4000" dirty="0">
                <a:latin typeface="Atkinson Hyperlegible" pitchFamily="2" charset="0"/>
              </a:rPr>
              <a:t>По умолчанию файлы макросов и отчетов хранятся в папке C:\WHONET\Macros.</a:t>
            </a:r>
          </a:p>
          <a:p>
            <a:r>
              <a:rPr lang="ru" sz="4000" dirty="0">
                <a:latin typeface="Atkinson Hyperlegible" pitchFamily="2" charset="0"/>
              </a:rPr>
              <a:t>Отсюда вы можете создавать резервные копии или отправлять копии своим коллегам по электронной почте.</a:t>
            </a:r>
          </a:p>
          <a:p>
            <a:r>
              <a:rPr lang="ru" sz="4000" dirty="0">
                <a:latin typeface="Atkinson Hyperlegible" pitchFamily="2" charset="0"/>
              </a:rPr>
              <a:t>Отчеты содержат только список макросов и </a:t>
            </a:r>
            <a:r>
              <a:rPr lang="ru" sz="4000" dirty="0" err="1">
                <a:latin typeface="Atkinson Hyperlegible" pitchFamily="2" charset="0"/>
              </a:rPr>
              <a:t>подотчетов </a:t>
            </a:r>
            <a:r>
              <a:rPr lang="ru" sz="4000" dirty="0">
                <a:latin typeface="Atkinson Hyperlegible" pitchFamily="2" charset="0"/>
              </a:rPr>
              <a:t>. В них нет конфиденциальной информации, поэтому ими можно свободно делиться с коллегами.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8B87E2EE-63B2-8E39-63C5-D91BE074AFA6}"/>
              </a:ext>
            </a:extLst>
          </p:cNvPr>
          <p:cNvSpPr txBox="1"/>
          <p:nvPr/>
        </p:nvSpPr>
        <p:spPr>
          <a:xfrm>
            <a:off x="1179443" y="723900"/>
            <a:ext cx="16572576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Как поделиться отчетом или создать его резервную копию</a:t>
            </a:r>
          </a:p>
        </p:txBody>
      </p:sp>
    </p:spTree>
    <p:extLst>
      <p:ext uri="{BB962C8B-B14F-4D97-AF65-F5344CB8AC3E}">
        <p14:creationId xmlns:p14="http://schemas.microsoft.com/office/powerpoint/2010/main" val="21972693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50" y="1956196"/>
            <a:ext cx="16781115" cy="6527007"/>
          </a:xfrm>
        </p:spPr>
        <p:txBody>
          <a:bodyPr>
            <a:normAutofit/>
          </a:bodyPr>
          <a:lstStyle/>
          <a:p>
            <a:r>
              <a:rPr lang="ru" dirty="0">
                <a:latin typeface="Atkinson Hyperlegible" pitchFamily="2" charset="0"/>
              </a:rPr>
              <a:t>По умолчанию макросы WHONET сохраняются в папке C:\WHONET\Macros</a:t>
            </a:r>
          </a:p>
          <a:p>
            <a:r>
              <a:rPr lang="ru" dirty="0">
                <a:latin typeface="Atkinson Hyperlegible" pitchFamily="2" charset="0"/>
              </a:rPr>
              <a:t>Изменить это местоположение можно через пункт «Настройки» в главном меню «Файл».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CB35322-1EC5-552D-3A92-16E7F9B83232}"/>
              </a:ext>
            </a:extLst>
          </p:cNvPr>
          <p:cNvSpPr txBox="1"/>
          <p:nvPr/>
        </p:nvSpPr>
        <p:spPr>
          <a:xfrm>
            <a:off x="905737" y="53009"/>
            <a:ext cx="1657257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Местоположение по умолчанию для макросов и отчетов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B921B5-8C16-26FA-7ED0-B36D0579D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747518"/>
            <a:ext cx="5410200" cy="62103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4ACA2C-25D6-FC81-6328-2D26EAE2B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13297"/>
            <a:ext cx="9393358" cy="617913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B019E9-C994-20B1-736E-F039C7EB589F}"/>
              </a:ext>
            </a:extLst>
          </p:cNvPr>
          <p:cNvSpPr/>
          <p:nvPr/>
        </p:nvSpPr>
        <p:spPr>
          <a:xfrm>
            <a:off x="7543800" y="5219700"/>
            <a:ext cx="9606155" cy="45525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898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1CC1ED-5156-C3C3-9684-F278C185A491}"/>
              </a:ext>
            </a:extLst>
          </p:cNvPr>
          <p:cNvSpPr txBox="1">
            <a:spLocks/>
          </p:cNvSpPr>
          <p:nvPr/>
        </p:nvSpPr>
        <p:spPr>
          <a:xfrm>
            <a:off x="651391" y="1943100"/>
            <a:ext cx="17350740" cy="5419184"/>
          </a:xfrm>
          <a:prstGeom prst="rect">
            <a:avLst/>
          </a:prstGeom>
        </p:spPr>
        <p:txBody>
          <a:bodyPr vert="horz" lIns="137160" tIns="68580" rIns="137160" bIns="685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3400" b="1" dirty="0">
                <a:latin typeface="Atkinson Hyperlegible" pitchFamily="2" charset="0"/>
              </a:rPr>
              <a:t>Преимущества</a:t>
            </a:r>
          </a:p>
          <a:p>
            <a:pPr lvl="2"/>
            <a:r>
              <a:rPr lang="ru" sz="3400" dirty="0">
                <a:latin typeface="Atkinson Hyperlegible" pitchFamily="2" charset="0"/>
              </a:rPr>
              <a:t>В разделе «Анализ данных» вы определяете макросы для задания всех необходимых параметров анализа: тип анализа, организмы, фильтры изолятов, файлы данных и другие параметры.</a:t>
            </a:r>
          </a:p>
          <a:p>
            <a:pPr lvl="2"/>
            <a:r>
              <a:rPr lang="ru" sz="3400" dirty="0">
                <a:latin typeface="Atkinson Hyperlegible" pitchFamily="2" charset="0"/>
              </a:rPr>
              <a:t>Эти возможности могут быть адаптированы в зависимости от потребностей ваших местных и национальных партнеров.</a:t>
            </a:r>
          </a:p>
          <a:p>
            <a:pPr lvl="2"/>
            <a:r>
              <a:rPr lang="ru" sz="3400" dirty="0">
                <a:latin typeface="Atkinson Hyperlegible" pitchFamily="2" charset="0"/>
              </a:rPr>
              <a:t>Результаты можно просмотреть на экране и передать в файлы Excel.</a:t>
            </a:r>
          </a:p>
          <a:p>
            <a:pPr lvl="2"/>
            <a:r>
              <a:rPr lang="ru" sz="3400" dirty="0">
                <a:latin typeface="Atkinson Hyperlegible" pitchFamily="2" charset="0"/>
              </a:rPr>
              <a:t>Вы можете делиться своими отчетами с другими пользователями WHONET.</a:t>
            </a:r>
          </a:p>
          <a:p>
            <a:pPr marL="914400" lvl="2" indent="0">
              <a:buNone/>
            </a:pPr>
            <a:endParaRPr lang="ru" sz="3400" dirty="0">
              <a:latin typeface="Atkinson Hyperlegible" pitchFamily="2" charset="0"/>
            </a:endParaRPr>
          </a:p>
          <a:p>
            <a:r>
              <a:rPr lang="ru" sz="3400" b="1" dirty="0">
                <a:latin typeface="Atkinson Hyperlegible" pitchFamily="2" charset="0"/>
              </a:rPr>
              <a:t>Недостатки</a:t>
            </a:r>
          </a:p>
          <a:p>
            <a:pPr lvl="2"/>
            <a:r>
              <a:rPr lang="ru" sz="3400" dirty="0">
                <a:latin typeface="Atkinson Hyperlegible" pitchFamily="2" charset="0"/>
              </a:rPr>
              <a:t>Эти макросы вам необходимо создать самостоятельно.</a:t>
            </a:r>
          </a:p>
          <a:p>
            <a:pPr lvl="2"/>
            <a:r>
              <a:rPr lang="ru" sz="3400" dirty="0">
                <a:latin typeface="Atkinson Hyperlegible" pitchFamily="2" charset="0"/>
              </a:rPr>
              <a:t>В настоящее время можно создавать только отчеты в форматах «Экран» и «Excel».</a:t>
            </a:r>
          </a:p>
          <a:p>
            <a:pPr lvl="2"/>
            <a:r>
              <a:rPr lang="ru" sz="3400" dirty="0">
                <a:latin typeface="Atkinson Hyperlegible" pitchFamily="2" charset="0"/>
              </a:rPr>
              <a:t>В будущем вы также сможете создавать отчеты в формате Microsoft Word.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1A8991-BA22-70D1-3FF5-CAF7AE914D8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AD752C4-AD82-6E2D-C0F8-AB6CB95CB8C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0F61996C-3032-11BE-5617-8F0F1F3A1F42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15916164-3F1B-7AF4-1BB0-0E545CFD80D1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Пользовательские отчеты</a:t>
            </a:r>
          </a:p>
        </p:txBody>
      </p:sp>
    </p:spTree>
    <p:extLst>
      <p:ext uri="{BB962C8B-B14F-4D97-AF65-F5344CB8AC3E}">
        <p14:creationId xmlns:p14="http://schemas.microsoft.com/office/powerpoint/2010/main" val="317942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Модуль 6. Анализ данных – Быстрый анализ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09799" y="1485900"/>
            <a:ext cx="14924769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Введение в экспресс-анализ</a:t>
            </a:r>
          </a:p>
        </p:txBody>
      </p:sp>
      <p:sp>
        <p:nvSpPr>
          <p:cNvPr id="6" name="Freeform 6"/>
          <p:cNvSpPr/>
          <p:nvPr/>
        </p:nvSpPr>
        <p:spPr>
          <a:xfrm>
            <a:off x="912991" y="149321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8" y="0"/>
                </a:lnTo>
                <a:lnTo>
                  <a:pt x="851038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53431" y="109980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8" name="Freeform 8"/>
          <p:cNvSpPr/>
          <p:nvPr/>
        </p:nvSpPr>
        <p:spPr>
          <a:xfrm>
            <a:off x="928388" y="2687149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68828" y="2293741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0" name="Freeform 10"/>
          <p:cNvSpPr/>
          <p:nvPr/>
        </p:nvSpPr>
        <p:spPr>
          <a:xfrm>
            <a:off x="928388" y="3881087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68828" y="3487679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12" name="Freeform 12"/>
          <p:cNvSpPr/>
          <p:nvPr/>
        </p:nvSpPr>
        <p:spPr>
          <a:xfrm>
            <a:off x="934259" y="5075024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4699" y="4681616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Д</a:t>
            </a:r>
          </a:p>
        </p:txBody>
      </p:sp>
      <p:sp>
        <p:nvSpPr>
          <p:cNvPr id="14" name="Freeform 14"/>
          <p:cNvSpPr/>
          <p:nvPr/>
        </p:nvSpPr>
        <p:spPr>
          <a:xfrm>
            <a:off x="928388" y="623086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8828" y="583745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8962" y="2645778"/>
            <a:ext cx="15535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–в формате Excel.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18963" y="3722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Word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18963" y="6086018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DHIS2 – Краткое введение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8963" y="4865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Пользовательские отчеты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D7CB43E-144B-30EB-3D72-6F5428D45F2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88C09D1A-B341-E5E2-1FB1-468933C015B3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BC93856D-3334-8189-4496-811342DFA06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4" name="Freeform 14">
            <a:extLst>
              <a:ext uri="{FF2B5EF4-FFF2-40B4-BE49-F238E27FC236}">
                <a16:creationId xmlns:a16="http://schemas.microsoft.com/office/drawing/2014/main" id="{9E24B273-C3CB-C3DC-3A74-7800C44784B1}"/>
              </a:ext>
            </a:extLst>
          </p:cNvPr>
          <p:cNvSpPr/>
          <p:nvPr/>
        </p:nvSpPr>
        <p:spPr>
          <a:xfrm>
            <a:off x="927100" y="7530808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1EFB8E68-32D0-D25B-2077-901B35FA6D7B}"/>
              </a:ext>
            </a:extLst>
          </p:cNvPr>
          <p:cNvSpPr txBox="1"/>
          <p:nvPr/>
        </p:nvSpPr>
        <p:spPr>
          <a:xfrm>
            <a:off x="1167540" y="7137400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 dirty="0">
                <a:solidFill>
                  <a:srgbClr val="FFFFFF"/>
                </a:solidFill>
                <a:latin typeface="Atkinson Hyperlegible" pitchFamily="2" charset="0"/>
              </a:rPr>
              <a:t>Ф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E6AF6DDF-AAA0-A182-6A9B-EC7A73A0EEA7}"/>
              </a:ext>
            </a:extLst>
          </p:cNvPr>
          <p:cNvSpPr txBox="1"/>
          <p:nvPr/>
        </p:nvSpPr>
        <p:spPr>
          <a:xfrm>
            <a:off x="2217674" y="7385964"/>
            <a:ext cx="14241525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Инструмент автоматизации WHONET – краткое 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10189011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435569" y="1943100"/>
            <a:ext cx="10003831" cy="7178158"/>
          </a:xfrm>
          <a:custGeom>
            <a:avLst/>
            <a:gdLst/>
            <a:ahLst/>
            <a:cxnLst/>
            <a:rect l="l" t="t" r="r" b="b"/>
            <a:pathLst>
              <a:path w="9138927" h="6464920">
                <a:moveTo>
                  <a:pt x="0" y="0"/>
                </a:moveTo>
                <a:lnTo>
                  <a:pt x="9138927" y="0"/>
                </a:lnTo>
                <a:lnTo>
                  <a:pt x="9138927" y="6464921"/>
                </a:lnTo>
                <a:lnTo>
                  <a:pt x="0" y="6464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Atkinson Hyperlegible" pitchFamily="2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98156" y="-382664"/>
            <a:ext cx="13233936" cy="145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99"/>
              </a:lnSpc>
              <a:spcBef>
                <a:spcPct val="0"/>
              </a:spcBef>
            </a:pPr>
            <a:r>
              <a:rPr lang="ru" sz="6399" spc="-159">
                <a:solidFill>
                  <a:srgbClr val="0B3A7F"/>
                </a:solidFill>
                <a:latin typeface="Atkinson Hyperlegible" pitchFamily="2" charset="0"/>
              </a:rPr>
              <a:t>Модуль 4. Анализ данных — Обзор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1619" y="2164653"/>
            <a:ext cx="545211" cy="68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ru" sz="3600" spc="-89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736A49-59C7-40AE-853E-275D583D6CE2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11AC492F-DC29-A87B-AC93-D7154A5E8F55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FB93A1BB-E603-DB3F-9761-34AC3BE98007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35DB834-6DD2-1ED5-301B-3C2203DAC9DF}"/>
              </a:ext>
            </a:extLst>
          </p:cNvPr>
          <p:cNvSpPr txBox="1">
            <a:spLocks/>
          </p:cNvSpPr>
          <p:nvPr/>
        </p:nvSpPr>
        <p:spPr>
          <a:xfrm>
            <a:off x="10831362" y="1943100"/>
            <a:ext cx="7010400" cy="4922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" sz="3000" dirty="0">
                <a:latin typeface="Atkinson Hyperlegible" pitchFamily="2" charset="0"/>
              </a:rPr>
              <a:t>DHIS2 — это широко используемая веб-платформа для анализа и визуализации данных, применяемая министерствами здравоохранения для эпидемиологического надзора в области общественного здравоохранения.</a:t>
            </a:r>
          </a:p>
          <a:p>
            <a:r>
              <a:rPr lang="ru" sz="3000" dirty="0">
                <a:latin typeface="Atkinson Hyperlegible" pitchFamily="2" charset="0"/>
              </a:rPr>
              <a:t>Новая платформа WHO GLASS теперь основана на DHIS2.</a:t>
            </a:r>
            <a:endParaRPr lang="en-US" sz="3000" dirty="0">
              <a:latin typeface="Atkinson Hyperlegible" pitchFamily="2" charset="0"/>
            </a:endParaRPr>
          </a:p>
          <a:p>
            <a:r>
              <a:rPr lang="ru" sz="3000" dirty="0">
                <a:latin typeface="Atkinson Hyperlegible" pitchFamily="2" charset="0"/>
              </a:rPr>
              <a:t>Проект находится под управлением Университета Осло, </a:t>
            </a:r>
            <a:r>
              <a:rPr lang="ru" sz="3000" dirty="0">
                <a:latin typeface="Atkinson Hyperlegible" pitchFamily="2" charset="0"/>
                <a:hlinkClick r:id="rId5"/>
              </a:rPr>
              <a:t>www.dhis2.org </a:t>
            </a:r>
            <a:r>
              <a:rPr lang="ru" sz="3000" dirty="0">
                <a:latin typeface="Atkinson Hyperlegible" pitchFamily="2" charset="0"/>
              </a:rPr>
              <a:t>.</a:t>
            </a:r>
          </a:p>
          <a:p>
            <a:r>
              <a:rPr lang="ru" sz="3000" dirty="0">
                <a:latin typeface="Atkinson Hyperlegible" pitchFamily="2" charset="0"/>
              </a:rPr>
              <a:t>Функции DHIS2 в WHONET будут рассмотрены в отдельном учебном модуле</a:t>
            </a:r>
            <a:r>
              <a:rPr lang="ru" dirty="0">
                <a:latin typeface="Atkinson Hyperlegible" pitchFamily="2" charset="0"/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7C58F4-85FA-0CDB-56EC-D8FD01518F48}"/>
              </a:ext>
            </a:extLst>
          </p:cNvPr>
          <p:cNvSpPr/>
          <p:nvPr/>
        </p:nvSpPr>
        <p:spPr>
          <a:xfrm>
            <a:off x="827531" y="3272723"/>
            <a:ext cx="6944869" cy="938464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52C961A-8FED-4744-6F24-58FDE3D99BD3}"/>
              </a:ext>
            </a:extLst>
          </p:cNvPr>
          <p:cNvSpPr/>
          <p:nvPr/>
        </p:nvSpPr>
        <p:spPr>
          <a:xfrm>
            <a:off x="3048000" y="2860198"/>
            <a:ext cx="938464" cy="3980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71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D39DD7F-6520-AB17-F0EE-8FC298CC8B5E}"/>
              </a:ext>
            </a:extLst>
          </p:cNvPr>
          <p:cNvGrpSpPr/>
          <p:nvPr/>
        </p:nvGrpSpPr>
        <p:grpSpPr>
          <a:xfrm>
            <a:off x="842790" y="1809647"/>
            <a:ext cx="7074773" cy="3332857"/>
            <a:chOff x="62948" y="1012250"/>
            <a:chExt cx="4716515" cy="22219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668CAAD-35FD-7659-F214-78DB91B7E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948" y="1012250"/>
              <a:ext cx="4716515" cy="163698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8B678B-2C7C-607D-F030-86B371AB1CA1}"/>
                </a:ext>
              </a:extLst>
            </p:cNvPr>
            <p:cNvSpPr txBox="1"/>
            <p:nvPr/>
          </p:nvSpPr>
          <p:spPr>
            <a:xfrm>
              <a:off x="76200" y="2895600"/>
              <a:ext cx="46106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2700" b="1" dirty="0">
                  <a:latin typeface="Atkinson Hyperlegible" pitchFamily="2" charset="0"/>
                </a:rPr>
                <a:t>1. Результаты анализа экспорта из WHONET.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CBF868D-A7D8-20F6-F764-74175F7528C8}"/>
              </a:ext>
            </a:extLst>
          </p:cNvPr>
          <p:cNvGrpSpPr/>
          <p:nvPr/>
        </p:nvGrpSpPr>
        <p:grpSpPr>
          <a:xfrm>
            <a:off x="8534400" y="1640024"/>
            <a:ext cx="9468852" cy="4130879"/>
            <a:chOff x="5026246" y="1482503"/>
            <a:chExt cx="4610607" cy="275391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F86B7CA-51BB-1D8B-637F-37248140F750}"/>
                </a:ext>
              </a:extLst>
            </p:cNvPr>
            <p:cNvGrpSpPr/>
            <p:nvPr/>
          </p:nvGrpSpPr>
          <p:grpSpPr>
            <a:xfrm>
              <a:off x="5029199" y="1482503"/>
              <a:ext cx="4545960" cy="2251297"/>
              <a:chOff x="146147" y="1010781"/>
              <a:chExt cx="6061280" cy="3001733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74C156-56B3-73A6-96A5-0C5595BD4FE7}"/>
                  </a:ext>
                </a:extLst>
              </p:cNvPr>
              <p:cNvSpPr txBox="1"/>
              <p:nvPr/>
            </p:nvSpPr>
            <p:spPr>
              <a:xfrm>
                <a:off x="146147" y="1010781"/>
                <a:ext cx="6061280" cy="5129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" sz="3150" dirty="0">
                    <a:latin typeface="Atkinson Hyperlegible" pitchFamily="2" charset="0"/>
                  </a:rPr>
                  <a:t>Импорт метаданных, наборов данных и событий.</a:t>
                </a:r>
                <a:endParaRPr lang="en-US" sz="2025" dirty="0">
                  <a:latin typeface="Atkinson Hyperlegible" pitchFamily="2" charset="0"/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5FD0A28-4CFC-B2BC-1CF1-890D42461A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743" y="1917924"/>
                <a:ext cx="4335920" cy="2094590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20D2D70-E815-BBAD-9304-5D86F20E8935}"/>
                </a:ext>
              </a:extLst>
            </p:cNvPr>
            <p:cNvSpPr txBox="1"/>
            <p:nvPr/>
          </p:nvSpPr>
          <p:spPr>
            <a:xfrm>
              <a:off x="5026246" y="3897868"/>
              <a:ext cx="46106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2700" b="1" dirty="0">
                  <a:latin typeface="Atkinson Hyperlegible" pitchFamily="2" charset="0"/>
                  <a:cs typeface="Arial" panose="020B0604020202020204" pitchFamily="34" charset="0"/>
                </a:rPr>
                <a:t>2. Импортируйте результаты в DHIS2.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95943B-8177-CDA0-5D18-AC3AEB3F2C47}"/>
              </a:ext>
            </a:extLst>
          </p:cNvPr>
          <p:cNvGrpSpPr/>
          <p:nvPr/>
        </p:nvGrpSpPr>
        <p:grpSpPr>
          <a:xfrm>
            <a:off x="842790" y="6845084"/>
            <a:ext cx="6915911" cy="2845956"/>
            <a:chOff x="-570993" y="3851450"/>
            <a:chExt cx="4610607" cy="1897304"/>
          </a:xfrm>
        </p:grpSpPr>
        <p:pic>
          <p:nvPicPr>
            <p:cNvPr id="12" name="Picture 11" descr="Table&#10;&#10;Description automatically generated">
              <a:extLst>
                <a:ext uri="{FF2B5EF4-FFF2-40B4-BE49-F238E27FC236}">
                  <a16:creationId xmlns:a16="http://schemas.microsoft.com/office/drawing/2014/main" id="{9257F236-54E1-26B4-9A52-9FAF9DDB4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722" y="3851450"/>
              <a:ext cx="3191125" cy="155829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40663F-A52D-9BF7-7C6F-3C392C0D5558}"/>
                </a:ext>
              </a:extLst>
            </p:cNvPr>
            <p:cNvSpPr txBox="1"/>
            <p:nvPr/>
          </p:nvSpPr>
          <p:spPr>
            <a:xfrm>
              <a:off x="-570993" y="5410200"/>
              <a:ext cx="46106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2700" b="1" dirty="0">
                  <a:latin typeface="Atkinson Hyperlegible" pitchFamily="2" charset="0"/>
                  <a:cs typeface="Arial" panose="020B0604020202020204" pitchFamily="34" charset="0"/>
                </a:rPr>
                <a:t>3. Результаты можно посмотреть в DHIS2.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A8EDC9-3EA7-CD0D-3792-947C94161CEA}"/>
              </a:ext>
            </a:extLst>
          </p:cNvPr>
          <p:cNvGrpSpPr/>
          <p:nvPr/>
        </p:nvGrpSpPr>
        <p:grpSpPr>
          <a:xfrm>
            <a:off x="7949269" y="6210300"/>
            <a:ext cx="9126711" cy="3480740"/>
            <a:chOff x="4457193" y="4562306"/>
            <a:chExt cx="4610607" cy="210953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3C238EA-AEAA-293A-2772-7B9C1B2799E7}"/>
                </a:ext>
              </a:extLst>
            </p:cNvPr>
            <p:cNvGrpSpPr/>
            <p:nvPr/>
          </p:nvGrpSpPr>
          <p:grpSpPr>
            <a:xfrm>
              <a:off x="5174287" y="4562306"/>
              <a:ext cx="3210084" cy="1762295"/>
              <a:chOff x="6124234" y="4382637"/>
              <a:chExt cx="4280112" cy="2349726"/>
            </a:xfrm>
          </p:grpSpPr>
          <p:pic>
            <p:nvPicPr>
              <p:cNvPr id="17" name="Picture 16" descr="Graphical user interface&#10;&#10;Description automatically generated">
                <a:extLst>
                  <a:ext uri="{FF2B5EF4-FFF2-40B4-BE49-F238E27FC236}">
                    <a16:creationId xmlns:a16="http://schemas.microsoft.com/office/drawing/2014/main" id="{263B9DAD-12AA-A59F-D6C1-115D92FB44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24234" y="4382637"/>
                <a:ext cx="4280112" cy="2349726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5437E76-93A2-06CC-C76B-0177E600A4E2}"/>
                  </a:ext>
                </a:extLst>
              </p:cNvPr>
              <p:cNvSpPr txBox="1"/>
              <p:nvPr/>
            </p:nvSpPr>
            <p:spPr>
              <a:xfrm>
                <a:off x="6177425" y="5007479"/>
                <a:ext cx="1334188" cy="466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" sz="1575" dirty="0">
                    <a:latin typeface="Atkinson Hyperlegible" pitchFamily="2" charset="0"/>
                  </a:rPr>
                  <a:t>Карта отредактирована в целях конфиденциальности.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B719E2-FBBF-902A-E6D0-8FA92872AF42}"/>
                </a:ext>
              </a:extLst>
            </p:cNvPr>
            <p:cNvSpPr txBox="1"/>
            <p:nvPr/>
          </p:nvSpPr>
          <p:spPr>
            <a:xfrm>
              <a:off x="4457193" y="6364069"/>
              <a:ext cx="461060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" sz="2700" b="1" dirty="0">
                  <a:latin typeface="Atkinson Hyperlegible" pitchFamily="2" charset="0"/>
                </a:rPr>
                <a:t>4. Визуализируйте результаты в DHIS2 с помощью карт и диаграмм.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08ACE0-EE41-7183-9CA3-85380B1770E8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7591281-77FC-A163-B393-0E93246A9E97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E2136B41-489B-2BAF-AD27-BDF1224079BD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22" name="TextBox 2">
            <a:extLst>
              <a:ext uri="{FF2B5EF4-FFF2-40B4-BE49-F238E27FC236}">
                <a16:creationId xmlns:a16="http://schemas.microsoft.com/office/drawing/2014/main" id="{036771D1-F10C-397C-50E5-A2594DFCD92D}"/>
              </a:ext>
            </a:extLst>
          </p:cNvPr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Взаимодействие WHONET-DHIS2</a:t>
            </a:r>
          </a:p>
        </p:txBody>
      </p:sp>
    </p:spTree>
    <p:extLst>
      <p:ext uri="{BB962C8B-B14F-4D97-AF65-F5344CB8AC3E}">
        <p14:creationId xmlns:p14="http://schemas.microsoft.com/office/powerpoint/2010/main" val="65708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8882" y="22717"/>
            <a:ext cx="16572576" cy="1076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12" dirty="0">
                <a:solidFill>
                  <a:srgbClr val="0B3A7F"/>
                </a:solidFill>
                <a:latin typeface="Atkinson Hyperlegible" pitchFamily="2" charset="0"/>
              </a:rPr>
              <a:t>Модуль 6. Анализ данных – Быстрый анализ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09799" y="1485900"/>
            <a:ext cx="14924769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Введение в экспресс-анализ</a:t>
            </a:r>
          </a:p>
        </p:txBody>
      </p:sp>
      <p:sp>
        <p:nvSpPr>
          <p:cNvPr id="6" name="Freeform 6"/>
          <p:cNvSpPr/>
          <p:nvPr/>
        </p:nvSpPr>
        <p:spPr>
          <a:xfrm>
            <a:off x="912991" y="149321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8" y="0"/>
                </a:lnTo>
                <a:lnTo>
                  <a:pt x="851038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53431" y="109980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8" name="Freeform 8"/>
          <p:cNvSpPr/>
          <p:nvPr/>
        </p:nvSpPr>
        <p:spPr>
          <a:xfrm>
            <a:off x="928388" y="2687149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68828" y="2293741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0" name="Freeform 10"/>
          <p:cNvSpPr/>
          <p:nvPr/>
        </p:nvSpPr>
        <p:spPr>
          <a:xfrm>
            <a:off x="928388" y="3881087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68828" y="3487679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12" name="Freeform 12"/>
          <p:cNvSpPr/>
          <p:nvPr/>
        </p:nvSpPr>
        <p:spPr>
          <a:xfrm>
            <a:off x="934259" y="5075024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8"/>
                </a:lnTo>
                <a:lnTo>
                  <a:pt x="0" y="851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4699" y="4681616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Д</a:t>
            </a:r>
          </a:p>
        </p:txBody>
      </p:sp>
      <p:sp>
        <p:nvSpPr>
          <p:cNvPr id="14" name="Freeform 14"/>
          <p:cNvSpPr/>
          <p:nvPr/>
        </p:nvSpPr>
        <p:spPr>
          <a:xfrm>
            <a:off x="928388" y="6230862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8828" y="583745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8962" y="2645778"/>
            <a:ext cx="15535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–в формате Excel.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18963" y="3722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Стандартные отчеты WHONET – Word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18963" y="6086018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DHIS2 – Краткое введение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8963" y="4865034"/>
            <a:ext cx="11094552" cy="837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Пользовательские отчеты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D7CB43E-144B-30EB-3D72-6F5428D45F25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88C09D1A-B341-E5E2-1FB1-468933C015B3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BC93856D-3334-8189-4496-811342DFA061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4" name="Freeform 14">
            <a:extLst>
              <a:ext uri="{FF2B5EF4-FFF2-40B4-BE49-F238E27FC236}">
                <a16:creationId xmlns:a16="http://schemas.microsoft.com/office/drawing/2014/main" id="{9E24B273-C3CB-C3DC-3A74-7800C44784B1}"/>
              </a:ext>
            </a:extLst>
          </p:cNvPr>
          <p:cNvSpPr/>
          <p:nvPr/>
        </p:nvSpPr>
        <p:spPr>
          <a:xfrm>
            <a:off x="927100" y="7530808"/>
            <a:ext cx="851038" cy="851038"/>
          </a:xfrm>
          <a:custGeom>
            <a:avLst/>
            <a:gdLst/>
            <a:ahLst/>
            <a:cxnLst/>
            <a:rect l="l" t="t" r="r" b="b"/>
            <a:pathLst>
              <a:path w="851038" h="851038">
                <a:moveTo>
                  <a:pt x="0" y="0"/>
                </a:moveTo>
                <a:lnTo>
                  <a:pt x="851037" y="0"/>
                </a:lnTo>
                <a:lnTo>
                  <a:pt x="851037" y="851037"/>
                </a:lnTo>
                <a:lnTo>
                  <a:pt x="0" y="8510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1EFB8E68-32D0-D25B-2077-901B35FA6D7B}"/>
              </a:ext>
            </a:extLst>
          </p:cNvPr>
          <p:cNvSpPr txBox="1"/>
          <p:nvPr/>
        </p:nvSpPr>
        <p:spPr>
          <a:xfrm>
            <a:off x="1167540" y="7137400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 dirty="0">
                <a:solidFill>
                  <a:srgbClr val="FFFFFF"/>
                </a:solidFill>
                <a:latin typeface="Atkinson Hyperlegible" pitchFamily="2" charset="0"/>
              </a:rPr>
              <a:t>Ф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E6AF6DDF-AAA0-A182-6A9B-EC7A73A0EEA7}"/>
              </a:ext>
            </a:extLst>
          </p:cNvPr>
          <p:cNvSpPr txBox="1"/>
          <p:nvPr/>
        </p:nvSpPr>
        <p:spPr>
          <a:xfrm>
            <a:off x="2217674" y="7385964"/>
            <a:ext cx="14241525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Инструмент автоматизации WHONET – краткое 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38575185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645" y="1333500"/>
            <a:ext cx="17090231" cy="6527007"/>
          </a:xfrm>
        </p:spPr>
        <p:txBody>
          <a:bodyPr>
            <a:normAutofit/>
          </a:bodyPr>
          <a:lstStyle/>
          <a:p>
            <a:r>
              <a:rPr lang="ru" sz="2800" dirty="0">
                <a:latin typeface="Atkinson Hyperlegible" pitchFamily="2" charset="0"/>
              </a:rPr>
              <a:t>Инструмент автоматизации WHONET позволяет создавать автоматизированные ежедневные, еженедельные и ежемесячные отчеты.</a:t>
            </a:r>
          </a:p>
          <a:p>
            <a:pPr lvl="1"/>
            <a:r>
              <a:rPr lang="ru" dirty="0">
                <a:latin typeface="Atkinson Hyperlegible" pitchFamily="2" charset="0"/>
              </a:rPr>
              <a:t>Предупреждения о важных изолятах и возможных вспышках заболеваний</a:t>
            </a:r>
          </a:p>
          <a:p>
            <a:pPr lvl="1"/>
            <a:r>
              <a:rPr lang="ru" dirty="0">
                <a:latin typeface="Atkinson Hyperlegible" pitchFamily="2" charset="0"/>
              </a:rPr>
              <a:t>Оповещения WHONET и BacLink о проблемах с качеством данных</a:t>
            </a:r>
          </a:p>
          <a:p>
            <a:r>
              <a:rPr lang="ru" sz="2800" dirty="0">
                <a:latin typeface="Atkinson Hyperlegible" pitchFamily="2" charset="0"/>
              </a:rPr>
              <a:t>К автоматизированным этапам относятся: BacLink, WHONET, резервное копирование файлов, мониторинг событий и уведомления по электронной почте менеджеров данных, сотрудников лабораторий, групп по инфекционному контролю и национальных органов власти.</a:t>
            </a:r>
          </a:p>
          <a:p>
            <a:r>
              <a:rPr lang="ru" sz="2800" dirty="0">
                <a:latin typeface="Atkinson Hyperlegible" pitchFamily="2" charset="0"/>
              </a:rPr>
              <a:t>Использование инструмента автоматизации WHONET будет рассмотрено в отдельном учебном модуле.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537995-E9AF-868D-D722-357D3EA29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5599072"/>
            <a:ext cx="6019800" cy="452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8A12294-FCAD-9CF5-AEEA-19588E285EAF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A838F9BF-1267-A447-8AAC-9FCD7D78BAD1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FCFB1C6B-1C0B-61BD-E03E-10655ACFC32A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  <p:sp>
        <p:nvSpPr>
          <p:cNvPr id="7" name="TextBox 2">
            <a:extLst>
              <a:ext uri="{FF2B5EF4-FFF2-40B4-BE49-F238E27FC236}">
                <a16:creationId xmlns:a16="http://schemas.microsoft.com/office/drawing/2014/main" id="{97FA427D-6D15-7B23-9C62-D63ABDE79448}"/>
              </a:ext>
            </a:extLst>
          </p:cNvPr>
          <p:cNvSpPr txBox="1"/>
          <p:nvPr/>
        </p:nvSpPr>
        <p:spPr>
          <a:xfrm>
            <a:off x="1600200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Инструмент автоматизации WHONET</a:t>
            </a:r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79277E9C-9116-765C-EB35-009A37536B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627233"/>
            <a:ext cx="7415830" cy="4265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04267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6248400" y="5448300"/>
            <a:ext cx="5019812" cy="4429633"/>
          </a:xfrm>
          <a:custGeom>
            <a:avLst/>
            <a:gdLst/>
            <a:ahLst/>
            <a:cxnLst/>
            <a:rect l="l" t="t" r="r" b="b"/>
            <a:pathLst>
              <a:path w="6382023" h="6382023">
                <a:moveTo>
                  <a:pt x="0" y="0"/>
                </a:moveTo>
                <a:lnTo>
                  <a:pt x="6382022" y="0"/>
                </a:lnTo>
                <a:lnTo>
                  <a:pt x="6382022" y="6382023"/>
                </a:lnTo>
                <a:lnTo>
                  <a:pt x="0" y="63820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05000" y="481327"/>
            <a:ext cx="14769116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Спасибо за просмотр модуля 6.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152400" y="2933700"/>
            <a:ext cx="17243487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9"/>
              </a:lnSpc>
            </a:pPr>
            <a:r>
              <a:rPr lang="ru" sz="4000" spc="-15" dirty="0">
                <a:solidFill>
                  <a:srgbClr val="0D8815"/>
                </a:solidFill>
                <a:latin typeface="Atkinson Hyperlegible" pitchFamily="2" charset="0"/>
              </a:rPr>
              <a:t>Поздравляем! </a:t>
            </a:r>
          </a:p>
          <a:p>
            <a:pPr algn="ctr">
              <a:lnSpc>
                <a:spcPts val="4429"/>
              </a:lnSpc>
            </a:pPr>
            <a:r>
              <a:rPr lang="ru" sz="4000" spc="-15" dirty="0">
                <a:solidFill>
                  <a:srgbClr val="0D8815"/>
                </a:solidFill>
                <a:latin typeface="Atkinson Hyperlegible" pitchFamily="2" charset="0"/>
              </a:rPr>
              <a:t>На этом завершается обучающий курс WHONET. </a:t>
            </a:r>
          </a:p>
          <a:p>
            <a:pPr algn="ctr">
              <a:lnSpc>
                <a:spcPts val="4429"/>
              </a:lnSpc>
            </a:pPr>
            <a:r>
              <a:rPr lang="ru" sz="4000" spc="-15" dirty="0">
                <a:solidFill>
                  <a:srgbClr val="0D8815"/>
                </a:solidFill>
                <a:latin typeface="Atkinson Hyperlegible" pitchFamily="2" charset="0"/>
              </a:rPr>
              <a:t>Спасибо за просмотр.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B33BCD-A92B-8207-BF9B-A896FD4A868A}"/>
              </a:ext>
            </a:extLst>
          </p:cNvPr>
          <p:cNvGrpSpPr/>
          <p:nvPr/>
        </p:nvGrpSpPr>
        <p:grpSpPr>
          <a:xfrm>
            <a:off x="146542" y="146542"/>
            <a:ext cx="882158" cy="882158"/>
            <a:chOff x="146542" y="146542"/>
            <a:chExt cx="882158" cy="882158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32396CD-7C55-5565-EB99-27E76313B56D}"/>
                </a:ext>
              </a:extLst>
            </p:cNvPr>
            <p:cNvSpPr/>
            <p:nvPr/>
          </p:nvSpPr>
          <p:spPr>
            <a:xfrm>
              <a:off x="146542" y="146542"/>
              <a:ext cx="882158" cy="882158"/>
            </a:xfrm>
            <a:custGeom>
              <a:avLst/>
              <a:gdLst/>
              <a:ahLst/>
              <a:cxnLst/>
              <a:rect l="l" t="t" r="r" b="b"/>
              <a:pathLst>
                <a:path w="882158" h="882158">
                  <a:moveTo>
                    <a:pt x="0" y="0"/>
                  </a:moveTo>
                  <a:lnTo>
                    <a:pt x="882158" y="0"/>
                  </a:lnTo>
                  <a:lnTo>
                    <a:pt x="882158" y="882158"/>
                  </a:lnTo>
                  <a:lnTo>
                    <a:pt x="0" y="882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A0396E7C-C7FD-258C-371E-77B1C6D5F523}"/>
                </a:ext>
              </a:extLst>
            </p:cNvPr>
            <p:cNvSpPr txBox="1"/>
            <p:nvPr/>
          </p:nvSpPr>
          <p:spPr>
            <a:xfrm>
              <a:off x="435569" y="187390"/>
              <a:ext cx="304076" cy="709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ru" sz="4113" spc="-8" dirty="0">
                  <a:solidFill>
                    <a:srgbClr val="FFFFFF"/>
                  </a:solidFill>
                  <a:latin typeface="Atkinson Hyperlegible" pitchFamily="2" charset="0"/>
                </a:rPr>
                <a:t>6</a:t>
              </a:r>
            </a:p>
          </p:txBody>
        </p:sp>
      </p:grpSp>
    </p:spTree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2545</Words>
  <Application>Microsoft Macintosh PowerPoint</Application>
  <PresentationFormat>Custom</PresentationFormat>
  <Paragraphs>424</Paragraphs>
  <Slides>56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Atkinson Hyperlegible</vt:lpstr>
      <vt:lpstr>Calibri</vt:lpstr>
      <vt:lpstr>Arial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6: Data analysis -  Interactive analysis with WHONET, Part 2</dc:title>
  <dc:creator>John Stelling</dc:creator>
  <cp:lastModifiedBy>COJOCARU, Radu</cp:lastModifiedBy>
  <cp:revision>47</cp:revision>
  <dcterms:created xsi:type="dcterms:W3CDTF">2006-08-16T00:00:00Z</dcterms:created>
  <dcterms:modified xsi:type="dcterms:W3CDTF">2026-10-26T18:17:12Z</dcterms:modified>
  <dc:identifier>DAFWvOlRt7o</dc:identifier>
</cp:coreProperties>
</file>