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524" r:id="rId2"/>
    <p:sldId id="519" r:id="rId3"/>
    <p:sldId id="260" r:id="rId4"/>
    <p:sldId id="261" r:id="rId5"/>
    <p:sldId id="264" r:id="rId6"/>
    <p:sldId id="262" r:id="rId7"/>
    <p:sldId id="263" r:id="rId8"/>
    <p:sldId id="521" r:id="rId9"/>
    <p:sldId id="516" r:id="rId10"/>
    <p:sldId id="265" r:id="rId11"/>
    <p:sldId id="301" r:id="rId12"/>
    <p:sldId id="268" r:id="rId13"/>
    <p:sldId id="269" r:id="rId14"/>
    <p:sldId id="270" r:id="rId15"/>
    <p:sldId id="271" r:id="rId16"/>
    <p:sldId id="272" r:id="rId17"/>
    <p:sldId id="303" r:id="rId18"/>
    <p:sldId id="522" r:id="rId19"/>
    <p:sldId id="517" r:id="rId20"/>
    <p:sldId id="274" r:id="rId21"/>
    <p:sldId id="275" r:id="rId22"/>
    <p:sldId id="30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06" r:id="rId38"/>
    <p:sldId id="292" r:id="rId39"/>
    <p:sldId id="293" r:id="rId40"/>
    <p:sldId id="294" r:id="rId41"/>
    <p:sldId id="295" r:id="rId42"/>
    <p:sldId id="296" r:id="rId43"/>
    <p:sldId id="297" r:id="rId44"/>
    <p:sldId id="299" r:id="rId45"/>
    <p:sldId id="298" r:id="rId46"/>
    <p:sldId id="300" r:id="rId47"/>
  </p:sldIdLst>
  <p:sldSz cx="12192000" cy="6858000"/>
  <p:notesSz cx="6858000" cy="9144000"/>
  <p:defaultTextStyle>
    <a:defPPr>
      <a:defRPr lang="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32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99" d="400"/>
        <a:sy n="399" d="4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83D104-9512-4AB9-B431-1BBD303F71EC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166C4-5DFA-40FF-AD23-60B7CD8FB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73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61402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312662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ru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ru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81765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690D7-7E7C-0363-5180-C4BB2652E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6B25A-641D-994C-3FED-385A8836EF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2C81C-D93D-FD9C-EDFE-B2D3B5070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84A11-E73B-8F1D-927D-1EBEA407A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EA623-E7C7-CD2F-DD26-03C950DE6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78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DC76-4613-5A27-AE5A-B23D58A4D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2036E-AB65-8449-AF2E-3DB7F7C87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86EBF-75FD-0426-14C1-DBA77E57D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35A71-5BD4-8015-A7DC-340CD5380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AB0F4-0B03-A65D-E5BC-1DD0B4C01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21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8943-DEEA-765D-0D0F-2813F262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5F5E9-E40D-AD6C-7BD7-631554E10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20550-846F-9AC2-A629-4F9E8396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3A80A-13CD-8B6B-DA9B-AB26548AD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009C0-1A45-D00D-EEAB-2FD94D15D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092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C932D-26EF-7234-CE43-660082EF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69756-217F-C0C0-7D72-5F7E91E3A4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0C036A-6067-C190-B5DD-CF7D5DDD1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9BAEF-0F4B-C78E-EE76-A6AA1C9FF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4E524-0700-1873-10FF-97E26A6C5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613B3A-9836-C6B2-77E8-6C2C64C2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AED4F-8FFC-4AF8-4CC1-2CB1A5DBC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14A7B-887F-2FC5-4C45-826D96054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B537E4-2DBA-6A74-895B-EE77B9EAA0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B14E89-6937-3FCC-B055-E214C9384A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A614BD-3CC7-E69A-AD90-FD277572AA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264AA7-A65C-F28F-DBE1-EC06EBE60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9F8DA1-0F7C-F319-D5DD-7A5C68EB4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2A09C8-516A-8EBF-C517-ECD8924DB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5B060-1417-9F16-B1C9-34E16FEE5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025135-C26D-9089-F81D-6F8A59CAF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85DB2C-9FC7-373C-6B18-715E65341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C79CBA-349F-0A7D-7CBD-28C86CE72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71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087BF9-702C-E973-6910-18EDFC789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6CFE0C-F651-0175-2056-16BE380ED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9CF05-CFFA-A719-0FEA-E3CAFCEBC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5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32A4-2FC0-EBA0-BE32-BFBF8BBE0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60A4E-9B98-4D8C-417E-CC5E555DB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9B378-78F9-4D1E-03DF-7963EC68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01117A-220F-176D-33DE-5DE88D2F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CCE5FD-4F23-3C6B-4968-E928F254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8CCE78-9660-8D4B-AE58-C2C23E8FF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443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0D483-CAB7-AEEF-C433-0807F368B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53DDFF-1512-E335-BA3E-A5B1F21B9B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65512F-9BF2-B352-41F3-13B85425D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2C266D-B2E3-9EE5-1578-80E09EB3E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259162-2A74-AFDB-574C-C2B3006E8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CE54F-C942-A738-7A85-FD11E7AE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17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95FE1-62A1-53AE-A87A-18DA8F35E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E2BE18-2790-E075-1BA9-98001D0C0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83E96-1F45-58A7-22A6-1D4754F01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4466D-B702-366D-07FA-F27F2CDD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6942F-8C3F-3AB5-1F8B-4CE58A2C0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89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3CBB3-C9BB-158D-1F1F-4B6E45FAC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9377B8-2ACC-8CC7-2704-06F10E1D2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BB1DE-14E9-D357-F076-1EC2472E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E0A0-4221-C996-3FEE-4303B7A62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F11E9-47F9-3C74-7FD1-541D0961F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BCAF8E-69C5-1C54-3B23-6CD0ACBA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E58D8-322B-85DE-C117-D154DBD4D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65F85-716C-2033-6A4F-D1D003874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1F7C5-5B00-4779-9348-2A50C4E2B13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B87B8-7B05-32FB-B9CE-32B89A49E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668D-6989-3BA9-A4A4-2D60425474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CB99D3-6254-477E-B610-54F7AB977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1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4.png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his2.org/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://www.amass.website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4.svg"/><Relationship Id="rId4" Type="http://schemas.openxmlformats.org/officeDocument/2006/relationships/image" Target="../media/image21.png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5.png"/><Relationship Id="rId7" Type="http://schemas.openxmlformats.org/officeDocument/2006/relationships/image" Target="../media/image2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336626" y="744587"/>
            <a:ext cx="11649591" cy="738664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4800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Учебный курс WHONET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07470" y="3922336"/>
            <a:ext cx="7186849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2800" spc="-35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" sz="2800" spc="-35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Сотрудничающий центр ВОЗ по мониторингу устойчивости к противомикробным препаратам</a:t>
            </a:r>
            <a:endParaRPr lang="en-US" sz="2800" spc="-35" dirty="0">
              <a:solidFill>
                <a:srgbClr val="000066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spc="-35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Division of Infectious Diseases, Brigham and Women’s Hospital, Boston, United States</a:t>
            </a:r>
          </a:p>
          <a:p>
            <a:endParaRPr lang="ru" sz="2800" spc="-35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46DEFD-DE56-8073-5C93-886D22949D84}"/>
              </a:ext>
            </a:extLst>
          </p:cNvPr>
          <p:cNvSpPr/>
          <p:nvPr/>
        </p:nvSpPr>
        <p:spPr>
          <a:xfrm>
            <a:off x="2154133" y="4196708"/>
            <a:ext cx="2028004" cy="1889888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43599856-63A9-54DF-6E04-5B41A2DC7709}"/>
              </a:ext>
            </a:extLst>
          </p:cNvPr>
          <p:cNvSpPr txBox="1"/>
          <p:nvPr/>
        </p:nvSpPr>
        <p:spPr>
          <a:xfrm>
            <a:off x="652476" y="1698081"/>
            <a:ext cx="11041843" cy="656462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Модуль 1 – Введение в WHONET</a:t>
            </a:r>
          </a:p>
        </p:txBody>
      </p:sp>
      <p:pic>
        <p:nvPicPr>
          <p:cNvPr id="7" name="Picture 2" descr="Brigham and Women's Hospital - Wikipedia">
            <a:extLst>
              <a:ext uri="{FF2B5EF4-FFF2-40B4-BE49-F238E27FC236}">
                <a16:creationId xmlns:a16="http://schemas.microsoft.com/office/drawing/2014/main" id="{04380ADE-0FF4-044F-844C-91354A143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93" y="4343400"/>
            <a:ext cx="1492174" cy="174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24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016907" y="2370216"/>
            <a:ext cx="5530903" cy="20058"/>
          </a:xfrm>
          <a:prstGeom prst="line">
            <a:avLst/>
          </a:prstGeom>
          <a:ln w="142875" cap="flat">
            <a:solidFill>
              <a:srgbClr val="0B3A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26722" y="-98725"/>
            <a:ext cx="11231207" cy="11896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35"/>
              </a:lnSpc>
            </a:pPr>
            <a:r>
              <a:rPr lang="ru" sz="2742" spc="-27" dirty="0">
                <a:solidFill>
                  <a:srgbClr val="FFFFF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pPr algn="just">
              <a:lnSpc>
                <a:spcPts val="5811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Модули учебного курса WHONET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26722" y="1776659"/>
            <a:ext cx="9585658" cy="37997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b="1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Введение в WHONET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Конфигурация лаборатории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Ввод данных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Анализ данных – Введение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Анализ данных – Типы анализа данных</a:t>
            </a:r>
          </a:p>
          <a:p>
            <a:pPr marL="742950" indent="-742950">
              <a:lnSpc>
                <a:spcPts val="4987"/>
              </a:lnSpc>
              <a:buAutoNum type="arabicPeriod"/>
            </a:pPr>
            <a:r>
              <a:rPr lang="ru" sz="3562" spc="-35" dirty="0">
                <a:solidFill>
                  <a:srgbClr val="0D8815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Анализ данных – экспресс-анализ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AB6FE8-1AC7-5A89-90B0-C8CC78F6F93B}"/>
              </a:ext>
            </a:extLst>
          </p:cNvPr>
          <p:cNvGrpSpPr/>
          <p:nvPr/>
        </p:nvGrpSpPr>
        <p:grpSpPr>
          <a:xfrm>
            <a:off x="412296" y="470717"/>
            <a:ext cx="588108" cy="596974"/>
            <a:chOff x="97692" y="88826"/>
            <a:chExt cx="588108" cy="596974"/>
          </a:xfrm>
        </p:grpSpPr>
        <p:sp>
          <p:nvSpPr>
            <p:cNvPr id="4" name="Freeform 4"/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729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47157" y="354900"/>
            <a:ext cx="9948937" cy="71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24"/>
              </a:lnSpc>
            </a:pPr>
            <a:r>
              <a:rPr lang="ru" sz="4276" spc="-4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Модуль 1. Введение в WHONET.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12680" y="1079161"/>
            <a:ext cx="7264127" cy="3292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80"/>
              </a:lnSpc>
            </a:pPr>
            <a:r>
              <a:rPr lang="ru" sz="3735" spc="-37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Что такое WHONET?</a:t>
            </a:r>
          </a:p>
          <a:p>
            <a:pPr>
              <a:lnSpc>
                <a:spcPts val="8980"/>
              </a:lnSpc>
            </a:pPr>
            <a:r>
              <a:rPr lang="ru" sz="3735" spc="-37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Загрузка и установка</a:t>
            </a:r>
          </a:p>
          <a:p>
            <a:pPr>
              <a:lnSpc>
                <a:spcPts val="8980"/>
              </a:lnSpc>
            </a:pPr>
            <a:r>
              <a:rPr lang="ru" sz="3735" spc="-37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Главное меню WHONET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CE3B0AD-1A70-E06A-CDE2-FE54F1D0A83E}"/>
              </a:ext>
            </a:extLst>
          </p:cNvPr>
          <p:cNvGrpSpPr/>
          <p:nvPr/>
        </p:nvGrpSpPr>
        <p:grpSpPr>
          <a:xfrm>
            <a:off x="1574801" y="1179971"/>
            <a:ext cx="686587" cy="985055"/>
            <a:chOff x="1574801" y="1179971"/>
            <a:chExt cx="686587" cy="985055"/>
          </a:xfrm>
        </p:grpSpPr>
        <p:sp>
          <p:nvSpPr>
            <p:cNvPr id="7" name="Freeform 7"/>
            <p:cNvSpPr/>
            <p:nvPr/>
          </p:nvSpPr>
          <p:spPr>
            <a:xfrm>
              <a:off x="1574801" y="1478439"/>
              <a:ext cx="686587" cy="686587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772165" y="1179971"/>
              <a:ext cx="291859" cy="8874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428227-CE85-639E-4D51-6C600548A48D}"/>
              </a:ext>
            </a:extLst>
          </p:cNvPr>
          <p:cNvGrpSpPr/>
          <p:nvPr/>
        </p:nvGrpSpPr>
        <p:grpSpPr>
          <a:xfrm>
            <a:off x="1547157" y="2285435"/>
            <a:ext cx="686587" cy="954898"/>
            <a:chOff x="2320735" y="3428152"/>
            <a:chExt cx="1029881" cy="1432347"/>
          </a:xfrm>
        </p:grpSpPr>
        <p:sp>
          <p:nvSpPr>
            <p:cNvPr id="8" name="Freeform 8"/>
            <p:cNvSpPr/>
            <p:nvPr/>
          </p:nvSpPr>
          <p:spPr>
            <a:xfrm>
              <a:off x="2320735" y="3830618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10213" y="3428152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3F149C3-2C54-1229-37FD-E0E509214F66}"/>
              </a:ext>
            </a:extLst>
          </p:cNvPr>
          <p:cNvGrpSpPr/>
          <p:nvPr/>
        </p:nvGrpSpPr>
        <p:grpSpPr>
          <a:xfrm>
            <a:off x="1559857" y="3430048"/>
            <a:ext cx="686587" cy="964152"/>
            <a:chOff x="2339785" y="4901352"/>
            <a:chExt cx="1029881" cy="1446228"/>
          </a:xfrm>
        </p:grpSpPr>
        <p:sp>
          <p:nvSpPr>
            <p:cNvPr id="9" name="Freeform 9"/>
            <p:cNvSpPr/>
            <p:nvPr/>
          </p:nvSpPr>
          <p:spPr>
            <a:xfrm>
              <a:off x="2339785" y="5317699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623131" y="4901352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18E4A4-219B-77F1-CB96-5300D2090947}"/>
              </a:ext>
            </a:extLst>
          </p:cNvPr>
          <p:cNvGrpSpPr/>
          <p:nvPr/>
        </p:nvGrpSpPr>
        <p:grpSpPr>
          <a:xfrm>
            <a:off x="505429" y="473507"/>
            <a:ext cx="588108" cy="596974"/>
            <a:chOff x="97692" y="88826"/>
            <a:chExt cx="588108" cy="59697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89E7265D-F4E7-56DD-5B54-AB00873C8B16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1B0077E5-B441-FF11-3EB6-BE0AD1DB31A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37236" y="1408456"/>
            <a:ext cx="8972550" cy="543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Что такое WHONET?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300692-4343-C0C6-2759-7B3241544F4C}"/>
              </a:ext>
            </a:extLst>
          </p:cNvPr>
          <p:cNvGrpSpPr/>
          <p:nvPr/>
        </p:nvGrpSpPr>
        <p:grpSpPr>
          <a:xfrm>
            <a:off x="1540060" y="792710"/>
            <a:ext cx="686587" cy="985056"/>
            <a:chOff x="2330260" y="1769955"/>
            <a:chExt cx="1029881" cy="147758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FC821A8D-FBB2-58DF-853C-1F1CD248D5A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0710924D-D83D-DAFE-DEC3-0B1277F50A5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33CA5A3-515B-8EB8-8225-A5EC0E7B9C69}"/>
              </a:ext>
            </a:extLst>
          </p:cNvPr>
          <p:cNvGrpSpPr/>
          <p:nvPr/>
        </p:nvGrpSpPr>
        <p:grpSpPr>
          <a:xfrm>
            <a:off x="409806" y="494223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C0697C3-A953-4533-6344-E6A0E669C8EA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CEE91889-85FE-DDE1-421A-FB2AB5F8046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1950" y="889000"/>
            <a:ext cx="10969313" cy="2295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67193" lvl="1">
              <a:lnSpc>
                <a:spcPts val="2970"/>
              </a:lnSpc>
              <a:spcBef>
                <a:spcPct val="0"/>
              </a:spcBef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WHONET — это широко используемое бесплатное программное обеспечение, разработанное для управления и анализа данных микробиологических лабораторий в целях поддержки деятельности на местном, национальном, региональном и глобальном уровнях по изучению и борьбе с инфекционными заболеваниями, с особым акцентом на устойчивость к противомикробным препаратам.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1951" y="210242"/>
            <a:ext cx="4265743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  <a:spcBef>
                <a:spcPct val="0"/>
              </a:spcBef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Что такое WHONET?</a:t>
            </a: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8CA6C53B-3A6F-5079-7B62-4422E701B625}"/>
              </a:ext>
            </a:extLst>
          </p:cNvPr>
          <p:cNvSpPr/>
          <p:nvPr/>
        </p:nvSpPr>
        <p:spPr>
          <a:xfrm>
            <a:off x="724118" y="3312275"/>
            <a:ext cx="6291559" cy="3545725"/>
          </a:xfrm>
          <a:custGeom>
            <a:avLst/>
            <a:gdLst/>
            <a:ahLst/>
            <a:cxnLst/>
            <a:rect l="l" t="t" r="r" b="b"/>
            <a:pathLst>
              <a:path w="11419716" h="6817456">
                <a:moveTo>
                  <a:pt x="0" y="0"/>
                </a:moveTo>
                <a:lnTo>
                  <a:pt x="11419716" y="0"/>
                </a:lnTo>
                <a:lnTo>
                  <a:pt x="11419716" y="6817456"/>
                </a:lnTo>
                <a:lnTo>
                  <a:pt x="0" y="68174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8FB0898-B24E-0855-ED63-AE87394CAF9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AD5E2DD-8759-C52C-5807-38CCAFBC0BAB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9DE39C2A-CFB6-569E-6EC1-6A9E660744BB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B3E306-67BE-4B43-3C59-B001B6C79079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2A168B85-5852-7A9C-2CBF-589C685F08F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BB26D978-EA63-3A32-B802-734EB85D59D7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16" name="TextBox 10">
            <a:extLst>
              <a:ext uri="{FF2B5EF4-FFF2-40B4-BE49-F238E27FC236}">
                <a16:creationId xmlns:a16="http://schemas.microsoft.com/office/drawing/2014/main" id="{6A7B57C4-183E-8133-72D6-A001F9C685FD}"/>
              </a:ext>
            </a:extLst>
          </p:cNvPr>
          <p:cNvSpPr txBox="1"/>
          <p:nvPr/>
        </p:nvSpPr>
        <p:spPr>
          <a:xfrm>
            <a:off x="7382435" y="3446746"/>
            <a:ext cx="4528828" cy="29106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1"/>
              </a:lnSpc>
            </a:pPr>
            <a:r>
              <a:rPr lang="ru" b="1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WHONET</a:t>
            </a:r>
            <a:r>
              <a:rPr lang="ru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 — это настольное программное обеспечение, разработанное для операционной системы Microsoft Windows.</a:t>
            </a:r>
          </a:p>
          <a:p>
            <a:pPr>
              <a:lnSpc>
                <a:spcPts val="3291"/>
              </a:lnSpc>
            </a:pPr>
            <a:r>
              <a:rPr lang="ru" sz="1600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В настоящее время разрабатываются две новые версии WHONET.</a:t>
            </a:r>
          </a:p>
          <a:p>
            <a:pPr>
              <a:lnSpc>
                <a:spcPts val="3291"/>
              </a:lnSpc>
            </a:pPr>
            <a:r>
              <a:rPr lang="ru" sz="1600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- Ввод данных через веб-интерфейс</a:t>
            </a:r>
          </a:p>
          <a:p>
            <a:pPr>
              <a:lnSpc>
                <a:spcPts val="3291"/>
              </a:lnSpc>
            </a:pPr>
            <a:r>
              <a:rPr lang="ru" sz="1600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- Версия, совместимая с MacOS и Linux.</a:t>
            </a:r>
          </a:p>
        </p:txBody>
      </p:sp>
    </p:spTree>
    <p:extLst>
      <p:ext uri="{BB962C8B-B14F-4D97-AF65-F5344CB8AC3E}">
        <p14:creationId xmlns:p14="http://schemas.microsoft.com/office/powerpoint/2010/main" val="4019911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7548" y="135700"/>
            <a:ext cx="10502330" cy="1166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2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Тестирование чувствительности к антимикробным препаратам</a:t>
            </a:r>
          </a:p>
          <a:p>
            <a:pPr>
              <a:lnSpc>
                <a:spcPts val="2992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Историческая перспектива</a:t>
            </a:r>
            <a:endParaRPr lang="en-US" sz="36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043975" y="3117299"/>
            <a:ext cx="7689197" cy="471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19"/>
              </a:lnSpc>
            </a:pPr>
            <a:r>
              <a:rPr lang="ru" sz="1333" dirty="0">
                <a:solidFill>
                  <a:srgbClr val="000066"/>
                </a:solidFill>
                <a:latin typeface="Atkinson Hyperlegible" pitchFamily="2" charset="0"/>
              </a:rPr>
              <a:t>Бауэр, А.В., В.М.М. Кирби, Дж.К. Шеррис и М. </a:t>
            </a:r>
            <a:r>
              <a:rPr lang="ru" sz="1333" dirty="0" err="1">
                <a:solidFill>
                  <a:srgbClr val="000066"/>
                </a:solidFill>
                <a:latin typeface="Atkinson Hyperlegible" pitchFamily="2" charset="0"/>
              </a:rPr>
              <a:t>Турк </a:t>
            </a:r>
            <a:r>
              <a:rPr lang="ru" sz="1333" dirty="0">
                <a:solidFill>
                  <a:srgbClr val="000066"/>
                </a:solidFill>
                <a:latin typeface="Atkinson Hyperlegible" pitchFamily="2" charset="0"/>
              </a:rPr>
              <a:t>. 1966. Тестирование чувствительности к антибиотикам стандартизированным методом с использованием одного диска. Am. J. Clin. </a:t>
            </a:r>
            <a:r>
              <a:rPr lang="ru" sz="1333" dirty="0" err="1">
                <a:solidFill>
                  <a:srgbClr val="000066"/>
                </a:solidFill>
                <a:latin typeface="Atkinson Hyperlegible" pitchFamily="2" charset="0"/>
              </a:rPr>
              <a:t>Pathol </a:t>
            </a:r>
            <a:r>
              <a:rPr lang="ru" sz="1333" dirty="0">
                <a:solidFill>
                  <a:srgbClr val="000066"/>
                </a:solidFill>
                <a:latin typeface="Atkinson Hyperlegible" pitchFamily="2" charset="0"/>
              </a:rPr>
              <a:t>. 36:493-496</a:t>
            </a:r>
          </a:p>
        </p:txBody>
      </p:sp>
      <p:sp>
        <p:nvSpPr>
          <p:cNvPr id="4" name="Freeform 4"/>
          <p:cNvSpPr/>
          <p:nvPr/>
        </p:nvSpPr>
        <p:spPr>
          <a:xfrm>
            <a:off x="1171662" y="1581798"/>
            <a:ext cx="2200091" cy="2212908"/>
          </a:xfrm>
          <a:custGeom>
            <a:avLst/>
            <a:gdLst/>
            <a:ahLst/>
            <a:cxnLst/>
            <a:rect l="l" t="t" r="r" b="b"/>
            <a:pathLst>
              <a:path w="3813400" h="3830425">
                <a:moveTo>
                  <a:pt x="0" y="0"/>
                </a:moveTo>
                <a:lnTo>
                  <a:pt x="3813401" y="0"/>
                </a:lnTo>
                <a:lnTo>
                  <a:pt x="3813401" y="3830425"/>
                </a:lnTo>
                <a:lnTo>
                  <a:pt x="0" y="3830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171663" y="3948056"/>
            <a:ext cx="2200090" cy="2613809"/>
          </a:xfrm>
          <a:custGeom>
            <a:avLst/>
            <a:gdLst/>
            <a:ahLst/>
            <a:cxnLst/>
            <a:rect l="l" t="t" r="r" b="b"/>
            <a:pathLst>
              <a:path w="3075136" h="3892366">
                <a:moveTo>
                  <a:pt x="0" y="0"/>
                </a:moveTo>
                <a:lnTo>
                  <a:pt x="3075136" y="0"/>
                </a:lnTo>
                <a:lnTo>
                  <a:pt x="3075136" y="3892366"/>
                </a:lnTo>
                <a:lnTo>
                  <a:pt x="0" y="38923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677" r="-4677"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98820" y="5424724"/>
            <a:ext cx="7423415" cy="475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19"/>
              </a:lnSpc>
            </a:pPr>
            <a:r>
              <a:rPr lang="ru" sz="1333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О'Брайен Т.Ф., Кент Р.Л., Медейрос А.А. Компьютерные графики результатов тестов на чувствительность к антимикробным препаратам. JAMA. 6 октября 1969 г. 210(1):84-92.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B9493B5E-49AE-C641-3262-3E0A80E09E8E}"/>
              </a:ext>
            </a:extLst>
          </p:cNvPr>
          <p:cNvSpPr txBox="1"/>
          <p:nvPr/>
        </p:nvSpPr>
        <p:spPr>
          <a:xfrm>
            <a:off x="3615972" y="1507913"/>
            <a:ext cx="8117200" cy="1464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19"/>
              </a:lnSpc>
            </a:pPr>
            <a:r>
              <a:rPr lang="en-US" sz="1867" b="1" dirty="0">
                <a:solidFill>
                  <a:srgbClr val="000066"/>
                </a:solidFill>
                <a:latin typeface="Atkinson Hyperlegible" pitchFamily="2" charset="0"/>
              </a:rPr>
              <a:t>       </a:t>
            </a:r>
            <a:r>
              <a:rPr lang="ru" sz="1867" b="1" dirty="0">
                <a:solidFill>
                  <a:srgbClr val="000066"/>
                </a:solidFill>
                <a:latin typeface="Atkinson Hyperlegible" pitchFamily="2" charset="0"/>
              </a:rPr>
              <a:t>Клиническая перспектива</a:t>
            </a:r>
          </a:p>
          <a:p>
            <a:pPr>
              <a:lnSpc>
                <a:spcPts val="1919"/>
              </a:lnSpc>
            </a:pPr>
            <a:endParaRPr lang="en-US" sz="1867" dirty="0">
              <a:solidFill>
                <a:srgbClr val="000066"/>
              </a:solidFill>
              <a:latin typeface="Atkinson Hyperlegible" pitchFamily="2" charset="0"/>
            </a:endParaRPr>
          </a:p>
          <a:p>
            <a:pPr lvl="1">
              <a:lnSpc>
                <a:spcPts val="1919"/>
              </a:lnSpc>
            </a:pPr>
            <a:r>
              <a:rPr lang="ru" sz="1867" dirty="0">
                <a:solidFill>
                  <a:srgbClr val="000066"/>
                </a:solidFill>
                <a:latin typeface="Atkinson Hyperlegible" pitchFamily="2" charset="0"/>
              </a:rPr>
              <a:t>Уильям Кирби, Альфред Бауэр, Джон Шеррис и Марвин Турк разработали метод дисковой диффузии как практический метод, предназначенный для использования в обычных микробиологических лабораториях в целях поддержки принятия решений о терапии медицинскими работниками.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E435625F-8EC7-2506-8071-55B1D29F4883}"/>
              </a:ext>
            </a:extLst>
          </p:cNvPr>
          <p:cNvSpPr txBox="1"/>
          <p:nvPr/>
        </p:nvSpPr>
        <p:spPr>
          <a:xfrm>
            <a:off x="4098820" y="3794706"/>
            <a:ext cx="7623438" cy="12182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19"/>
              </a:lnSpc>
            </a:pPr>
            <a:r>
              <a:rPr lang="ru" sz="1867" b="1" dirty="0">
                <a:solidFill>
                  <a:srgbClr val="000066"/>
                </a:solidFill>
                <a:latin typeface="Atkinson Hyperlegible" pitchFamily="2" charset="0"/>
              </a:rPr>
              <a:t>Эпидемиологическая перспектива</a:t>
            </a:r>
          </a:p>
          <a:p>
            <a:pPr>
              <a:lnSpc>
                <a:spcPts val="1919"/>
              </a:lnSpc>
            </a:pPr>
            <a:endParaRPr lang="en-US" sz="1867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1919"/>
              </a:lnSpc>
            </a:pPr>
            <a:r>
              <a:rPr lang="ru" sz="1867" dirty="0">
                <a:solidFill>
                  <a:srgbClr val="000066"/>
                </a:solidFill>
                <a:latin typeface="Atkinson Hyperlegible" pitchFamily="2" charset="0"/>
              </a:rPr>
              <a:t>Томас О'Брайен понимал, что анализ диаметров диффузионных зон дисков позволяет распознавать и отслеживать различные и эволюционирующие субпопуляции микроорганизмов, а также меняющиеся угрозы в области антимикробной резистентности.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6289BC9D-8F4C-B4B7-9A39-DF4D172C3D91}"/>
              </a:ext>
            </a:extLst>
          </p:cNvPr>
          <p:cNvSpPr txBox="1"/>
          <p:nvPr/>
        </p:nvSpPr>
        <p:spPr>
          <a:xfrm>
            <a:off x="4116474" y="6002370"/>
            <a:ext cx="7423415" cy="475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19"/>
              </a:lnSpc>
            </a:pPr>
            <a:r>
              <a:rPr lang="ru" sz="1333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Программное обеспечение получило название WHONET в 1989 году, но первые работы по его программированию начались на мэйнфреймах еще в 1960-х годах.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B08DEF-B50C-CCE2-C85B-E71F5482F0F5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CF3F60D5-5FDD-D544-36CD-C8B80B2B4DEC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C250CDF4-7605-31AF-4861-90A5C94BCD3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936F483-1A4E-D8FE-8337-5B6085601617}"/>
              </a:ext>
            </a:extLst>
          </p:cNvPr>
          <p:cNvGrpSpPr/>
          <p:nvPr/>
        </p:nvGrpSpPr>
        <p:grpSpPr>
          <a:xfrm>
            <a:off x="84653" y="479676"/>
            <a:ext cx="686587" cy="985056"/>
            <a:chOff x="2330260" y="1769955"/>
            <a:chExt cx="1029881" cy="1477583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A145D39F-4C40-099A-1A2A-E2D8F8D1215F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id="{E61B9E87-0BB2-2EF9-80C8-9DFE8F16D6CF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37969" y="287010"/>
            <a:ext cx="10682066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WHONET – Видение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76717" y="996209"/>
            <a:ext cx="11191391" cy="2219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Лаборатории микробиологии в области здравоохранения человека, здоровья животных, пищевой промышленности и окружающей среды по всему миру предоставляют подробную информацию об эволюции микробных популяций в режиме реального времени. Однако этот ресурс остается в значительной степени неиспользованным и недостаточно задействованным для поддержки разработки политики и мер по сдерживанию резистентности.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5737" y="3353836"/>
            <a:ext cx="11295246" cy="3504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2"/>
              </a:lnSpc>
            </a:pPr>
            <a:r>
              <a:rPr lang="ru" sz="2493" dirty="0">
                <a:solidFill>
                  <a:srgbClr val="000066"/>
                </a:solidFill>
                <a:latin typeface="Atkinson Hyperlegible" pitchFamily="2" charset="0"/>
              </a:rPr>
              <a:t>Использование единого программного обеспечения может и должно способствовать сотрудничеству и анализу на местном, национальном, региональном и глобальном уровнях в целях поддержки:</a:t>
            </a:r>
          </a:p>
          <a:p>
            <a:pPr lvl="1" indent="-335338">
              <a:lnSpc>
                <a:spcPts val="2272"/>
              </a:lnSpc>
              <a:buFont typeface="Arial"/>
              <a:buChar char="•"/>
            </a:pPr>
            <a:r>
              <a:rPr lang="ru" sz="1893" dirty="0">
                <a:solidFill>
                  <a:srgbClr val="000066"/>
                </a:solidFill>
                <a:latin typeface="Atkinson Hyperlegible" pitchFamily="2" charset="0"/>
              </a:rPr>
              <a:t>Сдерживание инфекций и устойчивости к антибиотикам</a:t>
            </a: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  <a:p>
            <a:pPr lvl="1" indent="-335338">
              <a:lnSpc>
                <a:spcPts val="2272"/>
              </a:lnSpc>
              <a:buFont typeface="Arial"/>
              <a:buChar char="•"/>
            </a:pPr>
            <a:r>
              <a:rPr lang="ru" sz="1893" dirty="0">
                <a:solidFill>
                  <a:srgbClr val="000066"/>
                </a:solidFill>
                <a:latin typeface="Atkinson Hyperlegible" pitchFamily="2" charset="0"/>
              </a:rPr>
              <a:t>Распознавание, отслеживание и локализация возникающих угроз в режиме реального времени.</a:t>
            </a: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  <a:p>
            <a:pPr lvl="1" indent="-335338">
              <a:lnSpc>
                <a:spcPts val="2272"/>
              </a:lnSpc>
              <a:buFont typeface="Arial"/>
              <a:buChar char="•"/>
            </a:pPr>
            <a:r>
              <a:rPr lang="ru" sz="1893" dirty="0">
                <a:solidFill>
                  <a:srgbClr val="000066"/>
                </a:solidFill>
                <a:latin typeface="Atkinson Hyperlegible" pitchFamily="2" charset="0"/>
              </a:rPr>
              <a:t>Рекомендации по лечению и программы рационального использования противомикробных препаратов</a:t>
            </a: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  <a:p>
            <a:pPr lvl="1" indent="-335338">
              <a:lnSpc>
                <a:spcPts val="2272"/>
              </a:lnSpc>
              <a:buFont typeface="Arial"/>
              <a:buChar char="•"/>
            </a:pPr>
            <a:r>
              <a:rPr lang="ru" sz="1893" dirty="0">
                <a:solidFill>
                  <a:srgbClr val="000066"/>
                </a:solidFill>
                <a:latin typeface="Atkinson Hyperlegible" pitchFamily="2" charset="0"/>
              </a:rPr>
              <a:t>Повышение осведомленности в области общественного здравоохранения, пропаганда, разработка политики и проведение мероприятий в этой сфере.</a:t>
            </a:r>
            <a:endParaRPr lang="en-US" sz="1893" dirty="0">
              <a:solidFill>
                <a:srgbClr val="000066"/>
              </a:solidFill>
              <a:latin typeface="Atkinson Hyperlegible" pitchFamily="2" charset="0"/>
            </a:endParaRPr>
          </a:p>
          <a:p>
            <a:pPr lvl="1" indent="-335338">
              <a:lnSpc>
                <a:spcPts val="2272"/>
              </a:lnSpc>
              <a:buFont typeface="Arial"/>
              <a:buChar char="•"/>
            </a:pPr>
            <a:r>
              <a:rPr lang="ru" sz="1893" dirty="0">
                <a:solidFill>
                  <a:srgbClr val="000066"/>
                </a:solidFill>
                <a:latin typeface="Atkinson Hyperlegible" pitchFamily="2" charset="0"/>
              </a:rPr>
              <a:t>Фундаментальные научные, клинические и оперативные исследования.</a:t>
            </a:r>
          </a:p>
          <a:p>
            <a:pPr lvl="1" indent="-335338">
              <a:lnSpc>
                <a:spcPts val="2272"/>
              </a:lnSpc>
              <a:buFont typeface="Arial"/>
              <a:buChar char="•"/>
            </a:pPr>
            <a:r>
              <a:rPr lang="ru" sz="1893" dirty="0">
                <a:solidFill>
                  <a:srgbClr val="000066"/>
                </a:solidFill>
                <a:latin typeface="Atkinson Hyperlegible" pitchFamily="2" charset="0"/>
              </a:rPr>
              <a:t>Рациональное использование диагностических методов и непрерывное повышение качества лабораторной практики.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B42B727-5B62-49E4-FB81-FB5AC09D5988}"/>
              </a:ext>
            </a:extLst>
          </p:cNvPr>
          <p:cNvGrpSpPr/>
          <p:nvPr/>
        </p:nvGrpSpPr>
        <p:grpSpPr>
          <a:xfrm>
            <a:off x="79150" y="74679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9EDBD886-7CC9-8EAC-DCBD-6B9CA0121189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" name="TextBox 13">
              <a:extLst>
                <a:ext uri="{FF2B5EF4-FFF2-40B4-BE49-F238E27FC236}">
                  <a16:creationId xmlns:a16="http://schemas.microsoft.com/office/drawing/2014/main" id="{A8EC677B-5904-21B5-7128-6012A0F38141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0BC333F-5F21-5150-35A1-C63DE412DD92}"/>
              </a:ext>
            </a:extLst>
          </p:cNvPr>
          <p:cNvGrpSpPr/>
          <p:nvPr/>
        </p:nvGrpSpPr>
        <p:grpSpPr>
          <a:xfrm>
            <a:off x="79150" y="394700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0F33337-3089-6D6F-5B54-96B4DB5A6FC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612E7B61-AF4E-AAC4-E7F7-177B388545E6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BC1CDC-99EB-410A-A021-B32A576AE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57" y="2755"/>
            <a:ext cx="10828800" cy="1040400"/>
          </a:xfrm>
        </p:spPr>
        <p:txBody>
          <a:bodyPr>
            <a:normAutofit fontScale="90000"/>
          </a:bodyPr>
          <a:lstStyle/>
          <a:p>
            <a:r>
              <a:rPr lang="ru" sz="3600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Цели WHONET и системы эпидемиологического надзора</a:t>
            </a:r>
            <a:endParaRPr lang="en-GB" sz="3600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B03BA90-5B27-40AD-ACDC-0C8F82CAEA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432101"/>
              </p:ext>
            </p:extLst>
          </p:nvPr>
        </p:nvGraphicFramePr>
        <p:xfrm>
          <a:off x="863741" y="1164468"/>
          <a:ext cx="11211762" cy="5480374"/>
        </p:xfrm>
        <a:graphic>
          <a:graphicData uri="http://schemas.openxmlformats.org/drawingml/2006/table">
            <a:tbl>
              <a:tblPr/>
              <a:tblGrid>
                <a:gridCol w="720507">
                  <a:extLst>
                    <a:ext uri="{9D8B030D-6E8A-4147-A177-3AD203B41FA5}">
                      <a16:colId xmlns:a16="http://schemas.microsoft.com/office/drawing/2014/main" val="1486403190"/>
                    </a:ext>
                  </a:extLst>
                </a:gridCol>
                <a:gridCol w="4316662">
                  <a:extLst>
                    <a:ext uri="{9D8B030D-6E8A-4147-A177-3AD203B41FA5}">
                      <a16:colId xmlns:a16="http://schemas.microsoft.com/office/drawing/2014/main" val="3303619600"/>
                    </a:ext>
                  </a:extLst>
                </a:gridCol>
                <a:gridCol w="1299915">
                  <a:extLst>
                    <a:ext uri="{9D8B030D-6E8A-4147-A177-3AD203B41FA5}">
                      <a16:colId xmlns:a16="http://schemas.microsoft.com/office/drawing/2014/main" val="3409660445"/>
                    </a:ext>
                  </a:extLst>
                </a:gridCol>
                <a:gridCol w="1500606">
                  <a:extLst>
                    <a:ext uri="{9D8B030D-6E8A-4147-A177-3AD203B41FA5}">
                      <a16:colId xmlns:a16="http://schemas.microsoft.com/office/drawing/2014/main" val="1093689000"/>
                    </a:ext>
                  </a:extLst>
                </a:gridCol>
                <a:gridCol w="1687036">
                  <a:extLst>
                    <a:ext uri="{9D8B030D-6E8A-4147-A177-3AD203B41FA5}">
                      <a16:colId xmlns:a16="http://schemas.microsoft.com/office/drawing/2014/main" val="529790346"/>
                    </a:ext>
                  </a:extLst>
                </a:gridCol>
                <a:gridCol w="1687036">
                  <a:extLst>
                    <a:ext uri="{9D8B030D-6E8A-4147-A177-3AD203B41FA5}">
                      <a16:colId xmlns:a16="http://schemas.microsoft.com/office/drawing/2014/main" val="2229313786"/>
                    </a:ext>
                  </a:extLst>
                </a:gridCol>
              </a:tblGrid>
              <a:tr h="50923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" sz="20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Цели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8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Местный</a:t>
                      </a:r>
                      <a:endParaRPr lang="en-US" sz="1800" b="1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8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Национальный</a:t>
                      </a:r>
                      <a:endParaRPr lang="en-US" sz="1800" b="1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8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Региональный</a:t>
                      </a:r>
                      <a:endParaRPr lang="en-US" sz="1800" b="1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8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Глобальный</a:t>
                      </a:r>
                      <a:endParaRPr lang="en-US" sz="1800" b="1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028004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845274"/>
                  </a:ext>
                </a:extLst>
              </a:tr>
              <a:tr h="25477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" sz="18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Политика и лоббирование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670964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Определение приоритетов и финансирование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1979765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Повышение осведомленности и просвещение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0976844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Законодательство и регулирование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241699"/>
                  </a:ext>
                </a:extLst>
              </a:tr>
              <a:tr h="350122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" sz="18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Эпидемиология устойчивых микробов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35460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Тенденции в распространении патогенов и устойчивости к ним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700843"/>
                  </a:ext>
                </a:extLst>
              </a:tr>
              <a:tr h="198221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Выявление возникающих угроз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902237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бремя болезней и экономическое бремя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309498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Сравнительный анализ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7611166"/>
                  </a:ext>
                </a:extLst>
              </a:tr>
              <a:tr h="227036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" sz="18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Сдерживание резистентности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527235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Рекомендации по лечению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9633890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Реагирование на возникающие угрозы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492189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Оценка вмешательств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75758"/>
                  </a:ext>
                </a:extLst>
              </a:tr>
              <a:tr h="209489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Новые методы диагностики и лечения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baseline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311982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l" fontAlgn="b"/>
                      <a:r>
                        <a:rPr lang="ru" sz="1800" b="1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Развитие потенциала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449410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Лабораторная мощность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540777"/>
                  </a:ext>
                </a:extLst>
              </a:tr>
              <a:tr h="227036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baseline="0" dirty="0"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Эпидемиологический потенциал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" sz="1600" b="0" i="0" u="none" strike="noStrike" baseline="0" dirty="0"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</a:rPr>
                        <a:t>X</a:t>
                      </a:r>
                    </a:p>
                  </a:txBody>
                  <a:tcPr marL="5614" marR="5614" marT="56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7184109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575D13C-CC8F-BC04-8A27-9A7C431B8B6A}"/>
              </a:ext>
            </a:extLst>
          </p:cNvPr>
          <p:cNvGrpSpPr/>
          <p:nvPr/>
        </p:nvGrpSpPr>
        <p:grpSpPr>
          <a:xfrm>
            <a:off x="72848" y="126631"/>
            <a:ext cx="588108" cy="596974"/>
            <a:chOff x="97692" y="88826"/>
            <a:chExt cx="588108" cy="596974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DBA741E9-7504-6B12-A072-404FAB24896B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6" name="TextBox 13">
              <a:extLst>
                <a:ext uri="{FF2B5EF4-FFF2-40B4-BE49-F238E27FC236}">
                  <a16:creationId xmlns:a16="http://schemas.microsoft.com/office/drawing/2014/main" id="{7B0BE8D3-B30B-4570-196C-FCE1F2D4AA2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276D53-B5BA-4C17-173C-DAB02049A083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E07B1C6-9F47-8251-1975-920DCF2D1B3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78F90C01-EFF7-D008-CF1F-F1D556AE3E8F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4899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44730" y="53976"/>
            <a:ext cx="10704738" cy="1624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Цели WHONET и системы эпидемиологического надзора</a:t>
            </a:r>
          </a:p>
          <a:p>
            <a:pPr>
              <a:lnSpc>
                <a:spcPts val="4320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Упрощенное представление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372BEA2-55E9-B4A8-4AF1-02494937E624}"/>
              </a:ext>
            </a:extLst>
          </p:cNvPr>
          <p:cNvGrpSpPr/>
          <p:nvPr/>
        </p:nvGrpSpPr>
        <p:grpSpPr>
          <a:xfrm>
            <a:off x="172694" y="53976"/>
            <a:ext cx="588108" cy="596974"/>
            <a:chOff x="97692" y="88826"/>
            <a:chExt cx="588108" cy="596974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6A3D7E22-2C70-6555-25A0-DA9DBA389BA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05BA6294-C70F-6685-8DFE-7BC24892C585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1D3EB61-350A-DEF3-E5B9-5823DE8DC31D}"/>
              </a:ext>
            </a:extLst>
          </p:cNvPr>
          <p:cNvGrpSpPr/>
          <p:nvPr/>
        </p:nvGrpSpPr>
        <p:grpSpPr>
          <a:xfrm>
            <a:off x="123455" y="596343"/>
            <a:ext cx="686587" cy="985056"/>
            <a:chOff x="2330260" y="1769955"/>
            <a:chExt cx="1029881" cy="1477583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CE9907A5-1229-6977-3F72-8998004D938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A386A3C2-7EA6-80A5-1E64-D898133E582F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16" name="TextBox 2">
            <a:extLst>
              <a:ext uri="{FF2B5EF4-FFF2-40B4-BE49-F238E27FC236}">
                <a16:creationId xmlns:a16="http://schemas.microsoft.com/office/drawing/2014/main" id="{44311CDE-439F-35BE-6410-C0E3347EE4EB}"/>
              </a:ext>
            </a:extLst>
          </p:cNvPr>
          <p:cNvSpPr txBox="1"/>
          <p:nvPr/>
        </p:nvSpPr>
        <p:spPr>
          <a:xfrm>
            <a:off x="587850" y="1727691"/>
            <a:ext cx="11345962" cy="4986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0093" lvl="1" indent="-342900">
              <a:lnSpc>
                <a:spcPts val="297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Улучшить использование локальных данных для принятия локальных решений.</a:t>
            </a:r>
          </a:p>
          <a:p>
            <a:pPr marL="1067293" lvl="2" indent="-342900">
              <a:lnSpc>
                <a:spcPts val="297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Принимайте правильные решения о лечении и разрабатывайте рекомендации по терапии.</a:t>
            </a:r>
          </a:p>
          <a:p>
            <a:pPr marL="1067293" lvl="2" indent="-342900">
              <a:lnSpc>
                <a:spcPts val="297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Выявлять, подтверждать и реагировать на новые угрозы, такие как появление новых форм резистентности и вспышки заболеваний.</a:t>
            </a:r>
          </a:p>
          <a:p>
            <a:pPr marL="1067293" lvl="2" indent="-342900">
              <a:lnSpc>
                <a:spcPts val="297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Улучшение лабораторных возможностей</a:t>
            </a:r>
          </a:p>
          <a:p>
            <a:pPr marL="1067293" lvl="2" indent="-342900">
              <a:lnSpc>
                <a:spcPts val="297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Для обеспечения долгосрочной устойчивости усилий по эпидемиологическому надзору необходимо, чтобы лица, генерирующие данные, получали достаточную выгоду от своей работы.</a:t>
            </a:r>
          </a:p>
          <a:p>
            <a:pPr marL="724393" lvl="2">
              <a:lnSpc>
                <a:spcPts val="2970"/>
              </a:lnSpc>
              <a:spcBef>
                <a:spcPct val="0"/>
              </a:spcBef>
            </a:pPr>
            <a:endParaRPr lang="en-US" sz="2475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610093" lvl="1" indent="-342900">
              <a:lnSpc>
                <a:spcPts val="297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" sz="2400" dirty="0">
                <a:solidFill>
                  <a:srgbClr val="000066"/>
                </a:solidFill>
                <a:latin typeface="Atkinson Hyperlegible" pitchFamily="2" charset="0"/>
              </a:rPr>
              <a:t>Необходимо содействовать развитию национальных, региональных и глобальных сетей сотрудничества и взаимодействия… но долгосрочная устойчивость на этих уровнях зависит от постоянных усилий на местном уровне.</a:t>
            </a:r>
          </a:p>
        </p:txBody>
      </p:sp>
    </p:spTree>
    <p:extLst>
      <p:ext uri="{BB962C8B-B14F-4D97-AF65-F5344CB8AC3E}">
        <p14:creationId xmlns:p14="http://schemas.microsoft.com/office/powerpoint/2010/main" val="2842381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41285" y="1217863"/>
            <a:ext cx="11067429" cy="5373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4385" lvl="1" indent="-267193">
              <a:lnSpc>
                <a:spcPts val="2970"/>
              </a:lnSpc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WHONET можно использовать для получения результатов анализов из лабораторий здоровья человека и животных, а также из лабораторий пищевых продуктов и окружающей среды.</a:t>
            </a:r>
          </a:p>
          <a:p>
            <a:pPr marL="534385" lvl="1" indent="-267193">
              <a:lnSpc>
                <a:spcPts val="2970"/>
              </a:lnSpc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WHONET может использоваться для сбора данных как из повседневной работы, так и из специальных опросов и исследовательских проектов.</a:t>
            </a:r>
          </a:p>
          <a:p>
            <a:pPr marL="534385" lvl="1" indent="-267193">
              <a:lnSpc>
                <a:spcPts val="2970"/>
              </a:lnSpc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Большинство лабораторий используют WHONET для управления данными о результатах бактериологических и микологических исследований.</a:t>
            </a:r>
          </a:p>
          <a:p>
            <a:pPr marL="534385" lvl="1" indent="-267193">
              <a:lnSpc>
                <a:spcPts val="2970"/>
              </a:lnSpc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WHONET также может использоваться для обработки результатов анализов на паразитов, вирусы и «отрицательных» результатов, таких как «Отсутствие роста» и «Нормальная флора».</a:t>
            </a:r>
          </a:p>
          <a:p>
            <a:pPr marL="534385" lvl="1" indent="-267193">
              <a:lnSpc>
                <a:spcPts val="2970"/>
              </a:lnSpc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WHONET также может принимать клинические данные, такие как диагнозы, факторы риска, методы лечения и результаты. Как правило, такие данные недоступны лабораториям на регулярной основе, но их часто можно собрать в рамках специальных исследований.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37074" y="340844"/>
            <a:ext cx="914400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Источники данных WHONET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D46B2DF-6116-BF52-6179-656965065515}"/>
              </a:ext>
            </a:extLst>
          </p:cNvPr>
          <p:cNvGrpSpPr/>
          <p:nvPr/>
        </p:nvGrpSpPr>
        <p:grpSpPr>
          <a:xfrm>
            <a:off x="176286" y="126957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590E178E-201F-1F31-E8F2-DBBEC83458AD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6797A0FD-F77F-CFD9-9C63-0B98C31BB4DB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917B54-1C24-595C-247F-392A54B66FB4}"/>
              </a:ext>
            </a:extLst>
          </p:cNvPr>
          <p:cNvGrpSpPr/>
          <p:nvPr/>
        </p:nvGrpSpPr>
        <p:grpSpPr>
          <a:xfrm>
            <a:off x="127047" y="523032"/>
            <a:ext cx="686587" cy="985056"/>
            <a:chOff x="2330260" y="1769955"/>
            <a:chExt cx="1029881" cy="1477583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06BD7FA2-7437-2053-5E0E-CD7F4964E746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306AFEF6-CCA5-8C72-2DF5-709A7060C547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28486" y="1181575"/>
            <a:ext cx="9549586" cy="4604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67193" lvl="1">
              <a:lnSpc>
                <a:spcPts val="2970"/>
              </a:lnSpc>
              <a:spcBef>
                <a:spcPct val="0"/>
              </a:spcBef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Анализ данных WHONET приносит пользу самым разным специалистам.</a:t>
            </a:r>
            <a:endParaRPr lang="en-US" sz="2475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267193" lvl="1">
              <a:lnSpc>
                <a:spcPts val="2970"/>
              </a:lnSpc>
              <a:spcBef>
                <a:spcPct val="0"/>
              </a:spcBef>
            </a:pPr>
            <a:endParaRPr lang="ru" sz="2475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839201" lvl="2" indent="-267193">
              <a:lnSpc>
                <a:spcPts val="2970"/>
              </a:lnSpc>
              <a:spcBef>
                <a:spcPct val="0"/>
              </a:spcBef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Сотрудники микробиологической лаборатории</a:t>
            </a:r>
          </a:p>
          <a:p>
            <a:pPr marL="839201" lvl="2" indent="-267193">
              <a:lnSpc>
                <a:spcPts val="2970"/>
              </a:lnSpc>
              <a:spcBef>
                <a:spcPct val="0"/>
              </a:spcBef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Группы по борьбе с инфекционными заболеваниями и контролю инфекций</a:t>
            </a:r>
          </a:p>
          <a:p>
            <a:pPr marL="839201" lvl="2" indent="-267193">
              <a:lnSpc>
                <a:spcPts val="2970"/>
              </a:lnSpc>
              <a:spcBef>
                <a:spcPct val="0"/>
              </a:spcBef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Специалисты в области здравоохранения человека и животных</a:t>
            </a:r>
          </a:p>
          <a:p>
            <a:pPr marL="839201" lvl="2" indent="-267193">
              <a:lnSpc>
                <a:spcPts val="2970"/>
              </a:lnSpc>
              <a:spcBef>
                <a:spcPct val="0"/>
              </a:spcBef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Эпидемиологи и специалисты в области информационных технологий</a:t>
            </a:r>
          </a:p>
          <a:p>
            <a:pPr marL="839201" lvl="2" indent="-267193">
              <a:lnSpc>
                <a:spcPts val="2970"/>
              </a:lnSpc>
              <a:spcBef>
                <a:spcPct val="0"/>
              </a:spcBef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Аптека</a:t>
            </a:r>
          </a:p>
          <a:p>
            <a:pPr marL="839201" lvl="2" indent="-267193">
              <a:lnSpc>
                <a:spcPts val="2970"/>
              </a:lnSpc>
              <a:spcBef>
                <a:spcPct val="0"/>
              </a:spcBef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Производители продуктов питания и ученые-экологи</a:t>
            </a:r>
          </a:p>
          <a:p>
            <a:pPr marL="839201" lvl="2" indent="-267193">
              <a:lnSpc>
                <a:spcPts val="2970"/>
              </a:lnSpc>
              <a:spcBef>
                <a:spcPct val="0"/>
              </a:spcBef>
              <a:buFont typeface="Arial"/>
              <a:buChar char="•"/>
            </a:pPr>
            <a:r>
              <a:rPr lang="ru" sz="2475" dirty="0">
                <a:solidFill>
                  <a:srgbClr val="000066"/>
                </a:solidFill>
                <a:latin typeface="Atkinson Hyperlegible" pitchFamily="2" charset="0"/>
              </a:rPr>
              <a:t>Политики, исследователи и другие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8086" y="152376"/>
            <a:ext cx="914400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Пользователи WHONET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D5A1E3-773D-EE17-A47A-36963DA2224F}"/>
              </a:ext>
            </a:extLst>
          </p:cNvPr>
          <p:cNvGrpSpPr/>
          <p:nvPr/>
        </p:nvGrpSpPr>
        <p:grpSpPr>
          <a:xfrm>
            <a:off x="160013" y="106835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0692D24A-2338-C6CA-1FFD-56E66142F3C6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A8BC67F0-5626-CF3E-2C46-1039709527D0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B05EB9-C276-0EFC-5F69-23D607809B2B}"/>
              </a:ext>
            </a:extLst>
          </p:cNvPr>
          <p:cNvGrpSpPr/>
          <p:nvPr/>
        </p:nvGrpSpPr>
        <p:grpSpPr>
          <a:xfrm>
            <a:off x="160013" y="567590"/>
            <a:ext cx="686587" cy="985056"/>
            <a:chOff x="2330260" y="1769955"/>
            <a:chExt cx="1029881" cy="1477583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A5D4390-E720-B7C6-C477-CF22D0B5D1A8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C2504D9E-65D0-EB86-7EF0-FD4E42B2DF20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902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60396" y="1164468"/>
            <a:ext cx="9900642" cy="46422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92528" lvl="1" indent="-296264">
              <a:lnSpc>
                <a:spcPts val="3293"/>
              </a:lnSpc>
              <a:buFont typeface="Arial"/>
              <a:buChar char="•"/>
            </a:pPr>
            <a:r>
              <a:rPr lang="ru" sz="2744" dirty="0">
                <a:solidFill>
                  <a:srgbClr val="000066"/>
                </a:solidFill>
                <a:latin typeface="Atkinson Hyperlegible" pitchFamily="2" charset="0"/>
              </a:rPr>
              <a:t>Конфигурация лаборатории</a:t>
            </a:r>
            <a:endParaRPr lang="en-US" sz="2744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296264" lvl="1">
              <a:lnSpc>
                <a:spcPts val="3293"/>
              </a:lnSpc>
            </a:pPr>
            <a:endParaRPr lang="ru" sz="2744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592528" lvl="1" indent="-296264">
              <a:lnSpc>
                <a:spcPts val="3293"/>
              </a:lnSpc>
              <a:buFont typeface="Arial"/>
              <a:buChar char="•"/>
            </a:pPr>
            <a:r>
              <a:rPr lang="ru" sz="2744" dirty="0">
                <a:solidFill>
                  <a:srgbClr val="000066"/>
                </a:solidFill>
                <a:latin typeface="Atkinson Hyperlegible" pitchFamily="2" charset="0"/>
              </a:rPr>
              <a:t>Ввод данных</a:t>
            </a:r>
          </a:p>
          <a:p>
            <a:pPr marL="1185056" lvl="2" indent="-395018">
              <a:lnSpc>
                <a:spcPts val="3293"/>
              </a:lnSpc>
              <a:buFont typeface="Arial"/>
              <a:buChar char="⚬"/>
            </a:pPr>
            <a:r>
              <a:rPr lang="ru" sz="2744" dirty="0">
                <a:solidFill>
                  <a:srgbClr val="000066"/>
                </a:solidFill>
                <a:latin typeface="Atkinson Hyperlegible" pitchFamily="2" charset="0"/>
              </a:rPr>
              <a:t>Вариант 1: Ручной ввод данных</a:t>
            </a:r>
          </a:p>
          <a:p>
            <a:pPr marL="1185056" lvl="2" indent="-395018">
              <a:lnSpc>
                <a:spcPts val="3293"/>
              </a:lnSpc>
              <a:buFont typeface="Arial"/>
              <a:buChar char="⚬"/>
            </a:pPr>
            <a:r>
              <a:rPr lang="ru" sz="2744" dirty="0">
                <a:solidFill>
                  <a:srgbClr val="000066"/>
                </a:solidFill>
                <a:latin typeface="Atkinson Hyperlegible" pitchFamily="2" charset="0"/>
              </a:rPr>
              <a:t>Вариант 2: Импорт существующих данных с помощью BacLink</a:t>
            </a:r>
            <a:endParaRPr lang="en-US" sz="2744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790038" lvl="2">
              <a:lnSpc>
                <a:spcPts val="3293"/>
              </a:lnSpc>
            </a:pPr>
            <a:endParaRPr lang="ru" sz="2744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592528" lvl="1" indent="-296264">
              <a:lnSpc>
                <a:spcPts val="3293"/>
              </a:lnSpc>
              <a:buFont typeface="Arial"/>
              <a:buChar char="•"/>
            </a:pPr>
            <a:r>
              <a:rPr lang="ru" sz="2744" dirty="0">
                <a:solidFill>
                  <a:srgbClr val="000066"/>
                </a:solidFill>
                <a:latin typeface="Atkinson Hyperlegible" pitchFamily="2" charset="0"/>
              </a:rPr>
              <a:t>Анализ данных</a:t>
            </a:r>
          </a:p>
          <a:p>
            <a:pPr marL="1049728" lvl="2" indent="-296264">
              <a:lnSpc>
                <a:spcPts val="3293"/>
              </a:lnSpc>
              <a:buFont typeface="Arial"/>
              <a:buChar char="•"/>
            </a:pPr>
            <a:r>
              <a:rPr lang="ru" sz="2744" dirty="0">
                <a:solidFill>
                  <a:srgbClr val="000066"/>
                </a:solidFill>
                <a:latin typeface="Atkinson Hyperlegible" pitchFamily="2" charset="0"/>
              </a:rPr>
              <a:t>Интерактивный анализ данных</a:t>
            </a:r>
          </a:p>
          <a:p>
            <a:pPr marL="1049728" lvl="2" indent="-296264">
              <a:lnSpc>
                <a:spcPts val="3293"/>
              </a:lnSpc>
              <a:buFont typeface="Arial"/>
              <a:buChar char="•"/>
            </a:pPr>
            <a:r>
              <a:rPr lang="ru" sz="2744" dirty="0">
                <a:solidFill>
                  <a:srgbClr val="000066"/>
                </a:solidFill>
                <a:latin typeface="Atkinson Hyperlegible" pitchFamily="2" charset="0"/>
              </a:rPr>
              <a:t>Быстрый анализ</a:t>
            </a:r>
          </a:p>
          <a:p>
            <a:pPr marL="1049728" lvl="2" indent="-296264">
              <a:lnSpc>
                <a:spcPts val="3293"/>
              </a:lnSpc>
              <a:buFont typeface="Arial"/>
              <a:buChar char="•"/>
            </a:pPr>
            <a:r>
              <a:rPr lang="ru" sz="2744" dirty="0">
                <a:solidFill>
                  <a:srgbClr val="000066"/>
                </a:solidFill>
                <a:latin typeface="Atkinson Hyperlegible" pitchFamily="2" charset="0"/>
              </a:rPr>
              <a:t>Отчеты в сфере общественного здравоохранения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80428" y="246989"/>
            <a:ext cx="914400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Модули WHONET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57ACD-5B91-B3D6-0488-D1F19A899104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AD302746-5375-BFF3-9014-6587ED801A45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ECEC5427-E6F4-F64B-5E76-A46ADDDCFBD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0A260C3-6B25-F2EA-A81E-44DFFC82C181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83D740B9-E6DC-F09C-ADE9-EA3927B93490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880C28EC-A79D-569D-1969-7C2256BD7221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5461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47695" y="289739"/>
            <a:ext cx="7686546" cy="55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68"/>
              </a:lnSpc>
            </a:pPr>
            <a:r>
              <a:rPr lang="ru" sz="3640" dirty="0">
                <a:solidFill>
                  <a:srgbClr val="000066"/>
                </a:solidFill>
                <a:latin typeface="Atkinson Hyperlegible" pitchFamily="2" charset="0"/>
              </a:rPr>
              <a:t>Конфигурация лаборатории</a:t>
            </a:r>
          </a:p>
        </p:txBody>
      </p:sp>
      <p:sp>
        <p:nvSpPr>
          <p:cNvPr id="3" name="Freeform 3"/>
          <p:cNvSpPr/>
          <p:nvPr/>
        </p:nvSpPr>
        <p:spPr>
          <a:xfrm>
            <a:off x="2133007" y="1244600"/>
            <a:ext cx="7925987" cy="5130800"/>
          </a:xfrm>
          <a:custGeom>
            <a:avLst/>
            <a:gdLst/>
            <a:ahLst/>
            <a:cxnLst/>
            <a:rect l="l" t="t" r="r" b="b"/>
            <a:pathLst>
              <a:path w="10401300" h="7486650">
                <a:moveTo>
                  <a:pt x="0" y="0"/>
                </a:moveTo>
                <a:lnTo>
                  <a:pt x="10401300" y="0"/>
                </a:lnTo>
                <a:lnTo>
                  <a:pt x="10401300" y="7486650"/>
                </a:lnTo>
                <a:lnTo>
                  <a:pt x="0" y="7486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4240596" y="2989753"/>
            <a:ext cx="3006769" cy="532381"/>
            <a:chOff x="0" y="0"/>
            <a:chExt cx="3534127" cy="7571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534156" cy="757174"/>
            </a:xfrm>
            <a:custGeom>
              <a:avLst/>
              <a:gdLst/>
              <a:ahLst/>
              <a:cxnLst/>
              <a:rect l="l" t="t" r="r" b="b"/>
              <a:pathLst>
                <a:path w="3534156" h="757174">
                  <a:moveTo>
                    <a:pt x="0" y="150241"/>
                  </a:moveTo>
                  <a:cubicBezTo>
                    <a:pt x="0" y="64643"/>
                    <a:pt x="74295" y="0"/>
                    <a:pt x="159766" y="0"/>
                  </a:cubicBezTo>
                  <a:lnTo>
                    <a:pt x="3374390" y="0"/>
                  </a:lnTo>
                  <a:lnTo>
                    <a:pt x="3374390" y="36068"/>
                  </a:lnTo>
                  <a:lnTo>
                    <a:pt x="3374390" y="0"/>
                  </a:lnTo>
                  <a:cubicBezTo>
                    <a:pt x="3459861" y="0"/>
                    <a:pt x="3534156" y="64643"/>
                    <a:pt x="3534156" y="150241"/>
                  </a:cubicBezTo>
                  <a:lnTo>
                    <a:pt x="3534156" y="606933"/>
                  </a:lnTo>
                  <a:lnTo>
                    <a:pt x="3498088" y="606933"/>
                  </a:lnTo>
                  <a:lnTo>
                    <a:pt x="3534156" y="606933"/>
                  </a:lnTo>
                  <a:cubicBezTo>
                    <a:pt x="3534156" y="692531"/>
                    <a:pt x="3459861" y="757174"/>
                    <a:pt x="3374390" y="757174"/>
                  </a:cubicBezTo>
                  <a:lnTo>
                    <a:pt x="3374390" y="720979"/>
                  </a:lnTo>
                  <a:lnTo>
                    <a:pt x="3374390" y="757047"/>
                  </a:lnTo>
                  <a:lnTo>
                    <a:pt x="159766" y="757047"/>
                  </a:lnTo>
                  <a:lnTo>
                    <a:pt x="159766" y="720979"/>
                  </a:lnTo>
                  <a:lnTo>
                    <a:pt x="159766" y="757047"/>
                  </a:lnTo>
                  <a:cubicBezTo>
                    <a:pt x="74295" y="757174"/>
                    <a:pt x="0" y="692531"/>
                    <a:pt x="0" y="606933"/>
                  </a:cubicBezTo>
                  <a:lnTo>
                    <a:pt x="0" y="150241"/>
                  </a:lnTo>
                  <a:lnTo>
                    <a:pt x="36068" y="150241"/>
                  </a:lnTo>
                  <a:lnTo>
                    <a:pt x="0" y="150241"/>
                  </a:lnTo>
                  <a:moveTo>
                    <a:pt x="72263" y="150241"/>
                  </a:moveTo>
                  <a:lnTo>
                    <a:pt x="72263" y="606933"/>
                  </a:lnTo>
                  <a:lnTo>
                    <a:pt x="36068" y="606933"/>
                  </a:lnTo>
                  <a:lnTo>
                    <a:pt x="72263" y="606933"/>
                  </a:lnTo>
                  <a:cubicBezTo>
                    <a:pt x="72263" y="647319"/>
                    <a:pt x="108712" y="684911"/>
                    <a:pt x="159766" y="684911"/>
                  </a:cubicBezTo>
                  <a:lnTo>
                    <a:pt x="3374390" y="684911"/>
                  </a:lnTo>
                  <a:cubicBezTo>
                    <a:pt x="3425444" y="684911"/>
                    <a:pt x="3461893" y="647319"/>
                    <a:pt x="3461893" y="606933"/>
                  </a:cubicBezTo>
                  <a:lnTo>
                    <a:pt x="3461893" y="150241"/>
                  </a:lnTo>
                  <a:lnTo>
                    <a:pt x="3497961" y="150241"/>
                  </a:lnTo>
                  <a:lnTo>
                    <a:pt x="3461893" y="150241"/>
                  </a:lnTo>
                  <a:cubicBezTo>
                    <a:pt x="3461893" y="109855"/>
                    <a:pt x="3425444" y="72263"/>
                    <a:pt x="3374390" y="72263"/>
                  </a:cubicBezTo>
                  <a:lnTo>
                    <a:pt x="159766" y="72263"/>
                  </a:lnTo>
                  <a:lnTo>
                    <a:pt x="159766" y="36068"/>
                  </a:lnTo>
                  <a:lnTo>
                    <a:pt x="159766" y="72263"/>
                  </a:lnTo>
                  <a:cubicBezTo>
                    <a:pt x="108712" y="72263"/>
                    <a:pt x="72263" y="109855"/>
                    <a:pt x="72263" y="150241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04392" y="3683000"/>
            <a:ext cx="2062480" cy="2062482"/>
            <a:chOff x="0" y="0"/>
            <a:chExt cx="2933305" cy="293330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33319" cy="2933319"/>
            </a:xfrm>
            <a:custGeom>
              <a:avLst/>
              <a:gdLst/>
              <a:ahLst/>
              <a:cxnLst/>
              <a:rect l="l" t="t" r="r" b="b"/>
              <a:pathLst>
                <a:path w="2933319" h="2933319">
                  <a:moveTo>
                    <a:pt x="0" y="512953"/>
                  </a:moveTo>
                  <a:cubicBezTo>
                    <a:pt x="0" y="229616"/>
                    <a:pt x="229616" y="0"/>
                    <a:pt x="512953" y="0"/>
                  </a:cubicBezTo>
                  <a:lnTo>
                    <a:pt x="2420366" y="0"/>
                  </a:lnTo>
                  <a:lnTo>
                    <a:pt x="2420366" y="36068"/>
                  </a:lnTo>
                  <a:lnTo>
                    <a:pt x="2420366" y="0"/>
                  </a:lnTo>
                  <a:cubicBezTo>
                    <a:pt x="2703703" y="0"/>
                    <a:pt x="2933319" y="229616"/>
                    <a:pt x="2933319" y="512953"/>
                  </a:cubicBezTo>
                  <a:lnTo>
                    <a:pt x="2897251" y="512953"/>
                  </a:lnTo>
                  <a:lnTo>
                    <a:pt x="2933319" y="512953"/>
                  </a:lnTo>
                  <a:lnTo>
                    <a:pt x="2933319" y="2420366"/>
                  </a:lnTo>
                  <a:lnTo>
                    <a:pt x="2897251" y="2420366"/>
                  </a:lnTo>
                  <a:lnTo>
                    <a:pt x="2933319" y="2420366"/>
                  </a:lnTo>
                  <a:cubicBezTo>
                    <a:pt x="2933319" y="2703703"/>
                    <a:pt x="2703703" y="2933319"/>
                    <a:pt x="2420366" y="2933319"/>
                  </a:cubicBezTo>
                  <a:lnTo>
                    <a:pt x="2420366" y="2897251"/>
                  </a:lnTo>
                  <a:lnTo>
                    <a:pt x="2420366" y="2933319"/>
                  </a:lnTo>
                  <a:lnTo>
                    <a:pt x="512953" y="2933319"/>
                  </a:lnTo>
                  <a:lnTo>
                    <a:pt x="512953" y="2897251"/>
                  </a:lnTo>
                  <a:lnTo>
                    <a:pt x="512953" y="2933319"/>
                  </a:lnTo>
                  <a:cubicBezTo>
                    <a:pt x="229616" y="2933319"/>
                    <a:pt x="0" y="2703703"/>
                    <a:pt x="0" y="2420366"/>
                  </a:cubicBezTo>
                  <a:lnTo>
                    <a:pt x="0" y="512953"/>
                  </a:lnTo>
                  <a:lnTo>
                    <a:pt x="36068" y="512953"/>
                  </a:lnTo>
                  <a:lnTo>
                    <a:pt x="0" y="512953"/>
                  </a:lnTo>
                  <a:moveTo>
                    <a:pt x="72263" y="512953"/>
                  </a:moveTo>
                  <a:lnTo>
                    <a:pt x="72263" y="2420366"/>
                  </a:lnTo>
                  <a:lnTo>
                    <a:pt x="36068" y="2420366"/>
                  </a:lnTo>
                  <a:lnTo>
                    <a:pt x="72263" y="2420366"/>
                  </a:lnTo>
                  <a:cubicBezTo>
                    <a:pt x="72263" y="2663825"/>
                    <a:pt x="269621" y="2861056"/>
                    <a:pt x="512953" y="2861056"/>
                  </a:cubicBezTo>
                  <a:lnTo>
                    <a:pt x="2420366" y="2861056"/>
                  </a:lnTo>
                  <a:cubicBezTo>
                    <a:pt x="2663825" y="2861056"/>
                    <a:pt x="2861056" y="2663698"/>
                    <a:pt x="2861056" y="2420366"/>
                  </a:cubicBezTo>
                  <a:lnTo>
                    <a:pt x="2861056" y="512953"/>
                  </a:lnTo>
                  <a:cubicBezTo>
                    <a:pt x="2861056" y="269494"/>
                    <a:pt x="2663698" y="72263"/>
                    <a:pt x="2420366" y="72263"/>
                  </a:cubicBezTo>
                  <a:lnTo>
                    <a:pt x="512953" y="72263"/>
                  </a:lnTo>
                  <a:lnTo>
                    <a:pt x="512953" y="36068"/>
                  </a:lnTo>
                  <a:lnTo>
                    <a:pt x="512953" y="72263"/>
                  </a:lnTo>
                  <a:cubicBezTo>
                    <a:pt x="269494" y="72263"/>
                    <a:pt x="72263" y="269621"/>
                    <a:pt x="72263" y="512953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42728" y="1701800"/>
            <a:ext cx="3006769" cy="1186341"/>
            <a:chOff x="0" y="0"/>
            <a:chExt cx="3534127" cy="1687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34029" cy="1687322"/>
            </a:xfrm>
            <a:custGeom>
              <a:avLst/>
              <a:gdLst/>
              <a:ahLst/>
              <a:cxnLst/>
              <a:rect l="l" t="t" r="r" b="b"/>
              <a:pathLst>
                <a:path w="3534029" h="1687322">
                  <a:moveTo>
                    <a:pt x="0" y="305308"/>
                  </a:moveTo>
                  <a:cubicBezTo>
                    <a:pt x="0" y="135890"/>
                    <a:pt x="140335" y="0"/>
                    <a:pt x="311531" y="0"/>
                  </a:cubicBezTo>
                  <a:lnTo>
                    <a:pt x="3222498" y="0"/>
                  </a:lnTo>
                  <a:lnTo>
                    <a:pt x="3222498" y="36068"/>
                  </a:lnTo>
                  <a:lnTo>
                    <a:pt x="3222498" y="0"/>
                  </a:lnTo>
                  <a:cubicBezTo>
                    <a:pt x="3393821" y="0"/>
                    <a:pt x="3534029" y="135890"/>
                    <a:pt x="3534029" y="305308"/>
                  </a:cubicBezTo>
                  <a:lnTo>
                    <a:pt x="3497961" y="305308"/>
                  </a:lnTo>
                  <a:lnTo>
                    <a:pt x="3534029" y="305308"/>
                  </a:lnTo>
                  <a:lnTo>
                    <a:pt x="3534029" y="1382014"/>
                  </a:lnTo>
                  <a:lnTo>
                    <a:pt x="3497961" y="1382014"/>
                  </a:lnTo>
                  <a:lnTo>
                    <a:pt x="3534029" y="1382014"/>
                  </a:lnTo>
                  <a:cubicBezTo>
                    <a:pt x="3534029" y="1551432"/>
                    <a:pt x="3393694" y="1687322"/>
                    <a:pt x="3222498" y="1687322"/>
                  </a:cubicBezTo>
                  <a:lnTo>
                    <a:pt x="3222498" y="1651254"/>
                  </a:lnTo>
                  <a:lnTo>
                    <a:pt x="3222498" y="1687322"/>
                  </a:lnTo>
                  <a:lnTo>
                    <a:pt x="311531" y="1687322"/>
                  </a:lnTo>
                  <a:lnTo>
                    <a:pt x="311531" y="1651254"/>
                  </a:lnTo>
                  <a:lnTo>
                    <a:pt x="311531" y="1687322"/>
                  </a:lnTo>
                  <a:cubicBezTo>
                    <a:pt x="140335" y="1687195"/>
                    <a:pt x="0" y="1551305"/>
                    <a:pt x="0" y="1381887"/>
                  </a:cubicBezTo>
                  <a:lnTo>
                    <a:pt x="0" y="305308"/>
                  </a:lnTo>
                  <a:lnTo>
                    <a:pt x="36068" y="305308"/>
                  </a:lnTo>
                  <a:lnTo>
                    <a:pt x="0" y="305308"/>
                  </a:lnTo>
                  <a:moveTo>
                    <a:pt x="72263" y="305308"/>
                  </a:moveTo>
                  <a:lnTo>
                    <a:pt x="72263" y="1382014"/>
                  </a:lnTo>
                  <a:lnTo>
                    <a:pt x="36068" y="1382014"/>
                  </a:lnTo>
                  <a:lnTo>
                    <a:pt x="72263" y="1382014"/>
                  </a:lnTo>
                  <a:cubicBezTo>
                    <a:pt x="72263" y="1509903"/>
                    <a:pt x="178689" y="1615059"/>
                    <a:pt x="311658" y="1615059"/>
                  </a:cubicBezTo>
                  <a:lnTo>
                    <a:pt x="3222498" y="1615059"/>
                  </a:lnTo>
                  <a:cubicBezTo>
                    <a:pt x="3355467" y="1615059"/>
                    <a:pt x="3461893" y="1509903"/>
                    <a:pt x="3461893" y="1382014"/>
                  </a:cubicBezTo>
                  <a:lnTo>
                    <a:pt x="3461893" y="305308"/>
                  </a:lnTo>
                  <a:cubicBezTo>
                    <a:pt x="3461893" y="177419"/>
                    <a:pt x="3355467" y="72263"/>
                    <a:pt x="3222498" y="72263"/>
                  </a:cubicBezTo>
                  <a:lnTo>
                    <a:pt x="311531" y="72263"/>
                  </a:lnTo>
                  <a:lnTo>
                    <a:pt x="311531" y="36068"/>
                  </a:lnTo>
                  <a:lnTo>
                    <a:pt x="311531" y="72263"/>
                  </a:lnTo>
                  <a:cubicBezTo>
                    <a:pt x="178562" y="72263"/>
                    <a:pt x="72136" y="177419"/>
                    <a:pt x="72136" y="305308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E4109E3-7803-7732-F685-187383EB8CD6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A26559CD-BB95-9A32-62C8-670B3676F58F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E580D82A-4F16-2F57-CA6D-8879DD00CFF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2409B44-550C-9CF0-0EDD-07F8E5FE4912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5719CEF-5CF6-2293-AEE5-32F899D06AE2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id="{98E0B071-07D8-4598-EC61-BFC81912677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6157" y="759062"/>
            <a:ext cx="6127658" cy="6003758"/>
          </a:xfrm>
          <a:custGeom>
            <a:avLst/>
            <a:gdLst/>
            <a:ahLst/>
            <a:cxnLst/>
            <a:rect l="l" t="t" r="r" b="b"/>
            <a:pathLst>
              <a:path w="7886700" h="8183191">
                <a:moveTo>
                  <a:pt x="0" y="0"/>
                </a:moveTo>
                <a:lnTo>
                  <a:pt x="7886700" y="0"/>
                </a:lnTo>
                <a:lnTo>
                  <a:pt x="7886700" y="8183191"/>
                </a:lnTo>
                <a:lnTo>
                  <a:pt x="0" y="81831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18195" y="52593"/>
            <a:ext cx="843915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>
                <a:solidFill>
                  <a:srgbClr val="000066"/>
                </a:solidFill>
                <a:latin typeface="Atkinson Hyperlegible" pitchFamily="2" charset="0"/>
              </a:rPr>
              <a:t>Ввод данных – вручную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105294" y="1334167"/>
            <a:ext cx="3723726" cy="826390"/>
            <a:chOff x="0" y="0"/>
            <a:chExt cx="4376830" cy="1175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374896" cy="1175258"/>
            </a:xfrm>
            <a:custGeom>
              <a:avLst/>
              <a:gdLst/>
              <a:ahLst/>
              <a:cxnLst/>
              <a:rect l="l" t="t" r="r" b="b"/>
              <a:pathLst>
                <a:path w="4374896" h="1175258">
                  <a:moveTo>
                    <a:pt x="0" y="219964"/>
                  </a:moveTo>
                  <a:cubicBezTo>
                    <a:pt x="0" y="96901"/>
                    <a:pt x="104013" y="0"/>
                    <a:pt x="228727" y="0"/>
                  </a:cubicBezTo>
                  <a:lnTo>
                    <a:pt x="4146169" y="0"/>
                  </a:lnTo>
                  <a:lnTo>
                    <a:pt x="4146169" y="36068"/>
                  </a:lnTo>
                  <a:lnTo>
                    <a:pt x="4146169" y="0"/>
                  </a:lnTo>
                  <a:cubicBezTo>
                    <a:pt x="4270883" y="0"/>
                    <a:pt x="4374896" y="96901"/>
                    <a:pt x="4374896" y="219964"/>
                  </a:cubicBezTo>
                  <a:lnTo>
                    <a:pt x="4338828" y="219964"/>
                  </a:lnTo>
                  <a:lnTo>
                    <a:pt x="4374896" y="219964"/>
                  </a:lnTo>
                  <a:lnTo>
                    <a:pt x="4374896" y="955294"/>
                  </a:lnTo>
                  <a:lnTo>
                    <a:pt x="4338828" y="955294"/>
                  </a:lnTo>
                  <a:lnTo>
                    <a:pt x="4374896" y="955294"/>
                  </a:lnTo>
                  <a:cubicBezTo>
                    <a:pt x="4374896" y="1078357"/>
                    <a:pt x="4270883" y="1175258"/>
                    <a:pt x="4146169" y="1175258"/>
                  </a:cubicBezTo>
                  <a:lnTo>
                    <a:pt x="4146169" y="1139190"/>
                  </a:lnTo>
                  <a:lnTo>
                    <a:pt x="4146169" y="1175258"/>
                  </a:lnTo>
                  <a:lnTo>
                    <a:pt x="228727" y="1175258"/>
                  </a:lnTo>
                  <a:lnTo>
                    <a:pt x="228727" y="1139190"/>
                  </a:lnTo>
                  <a:lnTo>
                    <a:pt x="228727" y="1175258"/>
                  </a:lnTo>
                  <a:cubicBezTo>
                    <a:pt x="104013" y="1175258"/>
                    <a:pt x="0" y="1078357"/>
                    <a:pt x="0" y="955294"/>
                  </a:cubicBezTo>
                  <a:lnTo>
                    <a:pt x="0" y="219964"/>
                  </a:lnTo>
                  <a:lnTo>
                    <a:pt x="36068" y="219964"/>
                  </a:lnTo>
                  <a:lnTo>
                    <a:pt x="0" y="219964"/>
                  </a:lnTo>
                  <a:moveTo>
                    <a:pt x="72263" y="219964"/>
                  </a:moveTo>
                  <a:lnTo>
                    <a:pt x="72263" y="955294"/>
                  </a:lnTo>
                  <a:lnTo>
                    <a:pt x="36068" y="955294"/>
                  </a:lnTo>
                  <a:lnTo>
                    <a:pt x="72263" y="955294"/>
                  </a:lnTo>
                  <a:cubicBezTo>
                    <a:pt x="72263" y="1035304"/>
                    <a:pt x="140716" y="1102995"/>
                    <a:pt x="228727" y="1102995"/>
                  </a:cubicBezTo>
                  <a:lnTo>
                    <a:pt x="4146169" y="1102995"/>
                  </a:lnTo>
                  <a:cubicBezTo>
                    <a:pt x="4234180" y="1102995"/>
                    <a:pt x="4302633" y="1035304"/>
                    <a:pt x="4302633" y="955294"/>
                  </a:cubicBezTo>
                  <a:lnTo>
                    <a:pt x="4302633" y="219964"/>
                  </a:lnTo>
                  <a:cubicBezTo>
                    <a:pt x="4302633" y="139954"/>
                    <a:pt x="4234180" y="72263"/>
                    <a:pt x="4146169" y="72263"/>
                  </a:cubicBezTo>
                  <a:lnTo>
                    <a:pt x="228727" y="72263"/>
                  </a:lnTo>
                  <a:lnTo>
                    <a:pt x="228727" y="36068"/>
                  </a:lnTo>
                  <a:lnTo>
                    <a:pt x="228727" y="72263"/>
                  </a:lnTo>
                  <a:cubicBezTo>
                    <a:pt x="140716" y="72263"/>
                    <a:pt x="72263" y="139954"/>
                    <a:pt x="72263" y="219964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52123" y="1464693"/>
            <a:ext cx="4786670" cy="754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992"/>
              </a:lnSpc>
            </a:pPr>
            <a:r>
              <a:rPr lang="ru" sz="2400" dirty="0">
                <a:solidFill>
                  <a:srgbClr val="000000"/>
                </a:solidFill>
                <a:latin typeface="Atkinson Hyperlegible" pitchFamily="2" charset="0"/>
              </a:rPr>
              <a:t>Информация о пациенте, животном, пище и окружающей среде.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155481" y="2203927"/>
            <a:ext cx="3625282" cy="580539"/>
            <a:chOff x="0" y="0"/>
            <a:chExt cx="4261121" cy="82565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261231" cy="825627"/>
            </a:xfrm>
            <a:custGeom>
              <a:avLst/>
              <a:gdLst/>
              <a:ahLst/>
              <a:cxnLst/>
              <a:rect l="l" t="t" r="r" b="b"/>
              <a:pathLst>
                <a:path w="4261231" h="825627">
                  <a:moveTo>
                    <a:pt x="0" y="161671"/>
                  </a:moveTo>
                  <a:cubicBezTo>
                    <a:pt x="0" y="69850"/>
                    <a:pt x="79375" y="0"/>
                    <a:pt x="171450" y="0"/>
                  </a:cubicBezTo>
                  <a:lnTo>
                    <a:pt x="4089781" y="0"/>
                  </a:lnTo>
                  <a:lnTo>
                    <a:pt x="4089781" y="36068"/>
                  </a:lnTo>
                  <a:lnTo>
                    <a:pt x="4089781" y="0"/>
                  </a:lnTo>
                  <a:cubicBezTo>
                    <a:pt x="4181856" y="0"/>
                    <a:pt x="4261231" y="69850"/>
                    <a:pt x="4261231" y="161671"/>
                  </a:cubicBezTo>
                  <a:lnTo>
                    <a:pt x="4225163" y="161671"/>
                  </a:lnTo>
                  <a:lnTo>
                    <a:pt x="4261231" y="161671"/>
                  </a:lnTo>
                  <a:lnTo>
                    <a:pt x="4261231" y="663956"/>
                  </a:lnTo>
                  <a:lnTo>
                    <a:pt x="4225163" y="663956"/>
                  </a:lnTo>
                  <a:lnTo>
                    <a:pt x="4261231" y="663956"/>
                  </a:lnTo>
                  <a:cubicBezTo>
                    <a:pt x="4261231" y="755777"/>
                    <a:pt x="4181856" y="825627"/>
                    <a:pt x="4089781" y="825627"/>
                  </a:cubicBezTo>
                  <a:lnTo>
                    <a:pt x="4089781" y="789559"/>
                  </a:lnTo>
                  <a:lnTo>
                    <a:pt x="4089781" y="825627"/>
                  </a:lnTo>
                  <a:lnTo>
                    <a:pt x="171450" y="825627"/>
                  </a:lnTo>
                  <a:lnTo>
                    <a:pt x="171450" y="789559"/>
                  </a:lnTo>
                  <a:lnTo>
                    <a:pt x="171450" y="825627"/>
                  </a:lnTo>
                  <a:cubicBezTo>
                    <a:pt x="79375" y="825627"/>
                    <a:pt x="0" y="755777"/>
                    <a:pt x="0" y="663956"/>
                  </a:cubicBezTo>
                  <a:lnTo>
                    <a:pt x="0" y="161671"/>
                  </a:lnTo>
                  <a:lnTo>
                    <a:pt x="36068" y="161671"/>
                  </a:lnTo>
                  <a:lnTo>
                    <a:pt x="0" y="161671"/>
                  </a:lnTo>
                  <a:moveTo>
                    <a:pt x="72263" y="161671"/>
                  </a:moveTo>
                  <a:lnTo>
                    <a:pt x="72263" y="663956"/>
                  </a:lnTo>
                  <a:lnTo>
                    <a:pt x="36068" y="663956"/>
                  </a:lnTo>
                  <a:lnTo>
                    <a:pt x="72263" y="663956"/>
                  </a:lnTo>
                  <a:cubicBezTo>
                    <a:pt x="72263" y="710819"/>
                    <a:pt x="114046" y="753364"/>
                    <a:pt x="171450" y="753364"/>
                  </a:cubicBezTo>
                  <a:lnTo>
                    <a:pt x="4089781" y="753364"/>
                  </a:lnTo>
                  <a:cubicBezTo>
                    <a:pt x="4147185" y="753364"/>
                    <a:pt x="4188968" y="710819"/>
                    <a:pt x="4188968" y="663956"/>
                  </a:cubicBezTo>
                  <a:lnTo>
                    <a:pt x="4188968" y="161671"/>
                  </a:lnTo>
                  <a:cubicBezTo>
                    <a:pt x="4188968" y="114808"/>
                    <a:pt x="4147185" y="72263"/>
                    <a:pt x="4089781" y="72263"/>
                  </a:cubicBezTo>
                  <a:lnTo>
                    <a:pt x="171450" y="72263"/>
                  </a:lnTo>
                  <a:lnTo>
                    <a:pt x="171450" y="36068"/>
                  </a:lnTo>
                  <a:lnTo>
                    <a:pt x="171450" y="72263"/>
                  </a:lnTo>
                  <a:cubicBezTo>
                    <a:pt x="114046" y="72263"/>
                    <a:pt x="72263" y="114808"/>
                    <a:pt x="72263" y="161671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50806" y="2329262"/>
            <a:ext cx="3665031" cy="41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ru" sz="2400" dirty="0">
                <a:solidFill>
                  <a:srgbClr val="000000"/>
                </a:solidFill>
                <a:latin typeface="Atkinson Hyperlegible" pitchFamily="2" charset="0"/>
              </a:rPr>
              <a:t>Местонахождение образца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155481" y="2864126"/>
            <a:ext cx="3625282" cy="532381"/>
            <a:chOff x="0" y="0"/>
            <a:chExt cx="4261121" cy="75716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61104" cy="757174"/>
            </a:xfrm>
            <a:custGeom>
              <a:avLst/>
              <a:gdLst/>
              <a:ahLst/>
              <a:cxnLst/>
              <a:rect l="l" t="t" r="r" b="b"/>
              <a:pathLst>
                <a:path w="4261104" h="757174">
                  <a:moveTo>
                    <a:pt x="0" y="150241"/>
                  </a:moveTo>
                  <a:cubicBezTo>
                    <a:pt x="0" y="64516"/>
                    <a:pt x="74549" y="0"/>
                    <a:pt x="160147" y="0"/>
                  </a:cubicBezTo>
                  <a:lnTo>
                    <a:pt x="4100957" y="0"/>
                  </a:lnTo>
                  <a:lnTo>
                    <a:pt x="4100957" y="36068"/>
                  </a:lnTo>
                  <a:lnTo>
                    <a:pt x="4100957" y="0"/>
                  </a:lnTo>
                  <a:cubicBezTo>
                    <a:pt x="4186555" y="0"/>
                    <a:pt x="4261104" y="64516"/>
                    <a:pt x="4261104" y="150241"/>
                  </a:cubicBezTo>
                  <a:lnTo>
                    <a:pt x="4225036" y="150241"/>
                  </a:lnTo>
                  <a:lnTo>
                    <a:pt x="4261104" y="150241"/>
                  </a:lnTo>
                  <a:lnTo>
                    <a:pt x="4261104" y="606933"/>
                  </a:lnTo>
                  <a:lnTo>
                    <a:pt x="4225036" y="606933"/>
                  </a:lnTo>
                  <a:lnTo>
                    <a:pt x="4261104" y="606933"/>
                  </a:lnTo>
                  <a:cubicBezTo>
                    <a:pt x="4261104" y="692658"/>
                    <a:pt x="4186555" y="757174"/>
                    <a:pt x="4100957" y="757174"/>
                  </a:cubicBezTo>
                  <a:lnTo>
                    <a:pt x="4100957" y="720979"/>
                  </a:lnTo>
                  <a:lnTo>
                    <a:pt x="4100957" y="757047"/>
                  </a:lnTo>
                  <a:lnTo>
                    <a:pt x="160147" y="757047"/>
                  </a:lnTo>
                  <a:lnTo>
                    <a:pt x="160147" y="720979"/>
                  </a:lnTo>
                  <a:lnTo>
                    <a:pt x="160147" y="757047"/>
                  </a:lnTo>
                  <a:cubicBezTo>
                    <a:pt x="74549" y="757174"/>
                    <a:pt x="0" y="692658"/>
                    <a:pt x="0" y="606933"/>
                  </a:cubicBezTo>
                  <a:lnTo>
                    <a:pt x="0" y="150241"/>
                  </a:lnTo>
                  <a:lnTo>
                    <a:pt x="36068" y="150241"/>
                  </a:lnTo>
                  <a:lnTo>
                    <a:pt x="0" y="150241"/>
                  </a:lnTo>
                  <a:moveTo>
                    <a:pt x="72263" y="150241"/>
                  </a:moveTo>
                  <a:lnTo>
                    <a:pt x="72263" y="606933"/>
                  </a:lnTo>
                  <a:lnTo>
                    <a:pt x="36068" y="606933"/>
                  </a:lnTo>
                  <a:lnTo>
                    <a:pt x="72263" y="606933"/>
                  </a:lnTo>
                  <a:cubicBezTo>
                    <a:pt x="72263" y="647319"/>
                    <a:pt x="108712" y="684911"/>
                    <a:pt x="160147" y="684911"/>
                  </a:cubicBezTo>
                  <a:lnTo>
                    <a:pt x="4100957" y="684911"/>
                  </a:lnTo>
                  <a:cubicBezTo>
                    <a:pt x="4152392" y="684911"/>
                    <a:pt x="4188841" y="647192"/>
                    <a:pt x="4188841" y="606933"/>
                  </a:cubicBezTo>
                  <a:lnTo>
                    <a:pt x="4188841" y="150241"/>
                  </a:lnTo>
                  <a:cubicBezTo>
                    <a:pt x="4188841" y="109855"/>
                    <a:pt x="4152392" y="72263"/>
                    <a:pt x="4100957" y="72263"/>
                  </a:cubicBezTo>
                  <a:lnTo>
                    <a:pt x="160147" y="72263"/>
                  </a:lnTo>
                  <a:lnTo>
                    <a:pt x="160147" y="36068"/>
                  </a:lnTo>
                  <a:lnTo>
                    <a:pt x="160147" y="72263"/>
                  </a:lnTo>
                  <a:cubicBezTo>
                    <a:pt x="108712" y="72263"/>
                    <a:pt x="72263" y="109982"/>
                    <a:pt x="72263" y="150241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 dirty="0">
                <a:latin typeface="Atkinson Hyperlegible" pitchFamily="2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773646" y="2846186"/>
            <a:ext cx="3028950" cy="41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ru" sz="2400" dirty="0">
                <a:solidFill>
                  <a:srgbClr val="000000"/>
                </a:solidFill>
                <a:latin typeface="Atkinson Hyperlegible" pitchFamily="2" charset="0"/>
              </a:rPr>
              <a:t>Детали образца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155481" y="3510111"/>
            <a:ext cx="3625282" cy="760964"/>
            <a:chOff x="0" y="0"/>
            <a:chExt cx="4261121" cy="983871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61104" cy="983869"/>
            </a:xfrm>
            <a:custGeom>
              <a:avLst/>
              <a:gdLst/>
              <a:ahLst/>
              <a:cxnLst/>
              <a:rect l="l" t="t" r="r" b="b"/>
              <a:pathLst>
                <a:path w="4261104" h="983869">
                  <a:moveTo>
                    <a:pt x="0" y="188087"/>
                  </a:moveTo>
                  <a:cubicBezTo>
                    <a:pt x="0" y="82169"/>
                    <a:pt x="90424" y="0"/>
                    <a:pt x="197358" y="0"/>
                  </a:cubicBezTo>
                  <a:lnTo>
                    <a:pt x="4063746" y="0"/>
                  </a:lnTo>
                  <a:lnTo>
                    <a:pt x="4063746" y="36068"/>
                  </a:lnTo>
                  <a:lnTo>
                    <a:pt x="4063746" y="0"/>
                  </a:lnTo>
                  <a:cubicBezTo>
                    <a:pt x="4170680" y="0"/>
                    <a:pt x="4261104" y="82169"/>
                    <a:pt x="4261104" y="188087"/>
                  </a:cubicBezTo>
                  <a:lnTo>
                    <a:pt x="4225036" y="188087"/>
                  </a:lnTo>
                  <a:lnTo>
                    <a:pt x="4261104" y="188087"/>
                  </a:lnTo>
                  <a:lnTo>
                    <a:pt x="4261104" y="795782"/>
                  </a:lnTo>
                  <a:lnTo>
                    <a:pt x="4225036" y="795782"/>
                  </a:lnTo>
                  <a:lnTo>
                    <a:pt x="4261104" y="795782"/>
                  </a:lnTo>
                  <a:cubicBezTo>
                    <a:pt x="4261104" y="901573"/>
                    <a:pt x="4170680" y="983869"/>
                    <a:pt x="4063746" y="983869"/>
                  </a:cubicBezTo>
                  <a:lnTo>
                    <a:pt x="4063746" y="947801"/>
                  </a:lnTo>
                  <a:lnTo>
                    <a:pt x="4063746" y="983869"/>
                  </a:lnTo>
                  <a:lnTo>
                    <a:pt x="197358" y="983869"/>
                  </a:lnTo>
                  <a:lnTo>
                    <a:pt x="197358" y="947801"/>
                  </a:lnTo>
                  <a:lnTo>
                    <a:pt x="197358" y="983869"/>
                  </a:lnTo>
                  <a:cubicBezTo>
                    <a:pt x="90424" y="983869"/>
                    <a:pt x="0" y="901700"/>
                    <a:pt x="0" y="795782"/>
                  </a:cubicBezTo>
                  <a:lnTo>
                    <a:pt x="0" y="188087"/>
                  </a:lnTo>
                  <a:lnTo>
                    <a:pt x="36068" y="188087"/>
                  </a:lnTo>
                  <a:lnTo>
                    <a:pt x="0" y="188087"/>
                  </a:lnTo>
                  <a:moveTo>
                    <a:pt x="72263" y="188087"/>
                  </a:moveTo>
                  <a:lnTo>
                    <a:pt x="72263" y="795782"/>
                  </a:lnTo>
                  <a:lnTo>
                    <a:pt x="36068" y="795782"/>
                  </a:lnTo>
                  <a:lnTo>
                    <a:pt x="72263" y="795782"/>
                  </a:lnTo>
                  <a:cubicBezTo>
                    <a:pt x="72263" y="857758"/>
                    <a:pt x="126238" y="911606"/>
                    <a:pt x="197358" y="911606"/>
                  </a:cubicBezTo>
                  <a:lnTo>
                    <a:pt x="4063746" y="911606"/>
                  </a:lnTo>
                  <a:cubicBezTo>
                    <a:pt x="4134866" y="911606"/>
                    <a:pt x="4188841" y="857758"/>
                    <a:pt x="4188841" y="795782"/>
                  </a:cubicBezTo>
                  <a:lnTo>
                    <a:pt x="4188841" y="188087"/>
                  </a:lnTo>
                  <a:cubicBezTo>
                    <a:pt x="4188841" y="126111"/>
                    <a:pt x="4134866" y="72263"/>
                    <a:pt x="4063746" y="72263"/>
                  </a:cubicBezTo>
                  <a:lnTo>
                    <a:pt x="197358" y="72263"/>
                  </a:lnTo>
                  <a:lnTo>
                    <a:pt x="197358" y="36068"/>
                  </a:lnTo>
                  <a:lnTo>
                    <a:pt x="197358" y="72263"/>
                  </a:lnTo>
                  <a:cubicBezTo>
                    <a:pt x="126238" y="72263"/>
                    <a:pt x="72263" y="126111"/>
                    <a:pt x="72263" y="188087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773646" y="3664332"/>
            <a:ext cx="3028950" cy="41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ru" sz="2400" dirty="0">
                <a:solidFill>
                  <a:srgbClr val="000000"/>
                </a:solidFill>
                <a:latin typeface="Atkinson Hyperlegible" pitchFamily="2" charset="0"/>
              </a:rPr>
              <a:t>Организм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155481" y="4198132"/>
            <a:ext cx="3625282" cy="2062482"/>
            <a:chOff x="0" y="0"/>
            <a:chExt cx="4261121" cy="293330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261104" cy="2933319"/>
            </a:xfrm>
            <a:custGeom>
              <a:avLst/>
              <a:gdLst/>
              <a:ahLst/>
              <a:cxnLst/>
              <a:rect l="l" t="t" r="r" b="b"/>
              <a:pathLst>
                <a:path w="4261104" h="2933319">
                  <a:moveTo>
                    <a:pt x="0" y="512953"/>
                  </a:moveTo>
                  <a:cubicBezTo>
                    <a:pt x="0" y="229362"/>
                    <a:pt x="231648" y="0"/>
                    <a:pt x="516763" y="0"/>
                  </a:cubicBezTo>
                  <a:lnTo>
                    <a:pt x="3744341" y="0"/>
                  </a:lnTo>
                  <a:lnTo>
                    <a:pt x="3744341" y="36068"/>
                  </a:lnTo>
                  <a:lnTo>
                    <a:pt x="3744341" y="0"/>
                  </a:lnTo>
                  <a:cubicBezTo>
                    <a:pt x="4029456" y="0"/>
                    <a:pt x="4261104" y="229362"/>
                    <a:pt x="4261104" y="512953"/>
                  </a:cubicBezTo>
                  <a:lnTo>
                    <a:pt x="4225036" y="512953"/>
                  </a:lnTo>
                  <a:lnTo>
                    <a:pt x="4261104" y="512953"/>
                  </a:lnTo>
                  <a:lnTo>
                    <a:pt x="4261104" y="2420366"/>
                  </a:lnTo>
                  <a:lnTo>
                    <a:pt x="4225036" y="2420366"/>
                  </a:lnTo>
                  <a:lnTo>
                    <a:pt x="4261104" y="2420366"/>
                  </a:lnTo>
                  <a:cubicBezTo>
                    <a:pt x="4261104" y="2703957"/>
                    <a:pt x="4029456" y="2933319"/>
                    <a:pt x="3744341" y="2933319"/>
                  </a:cubicBezTo>
                  <a:lnTo>
                    <a:pt x="3744341" y="2897251"/>
                  </a:lnTo>
                  <a:lnTo>
                    <a:pt x="3744341" y="2933319"/>
                  </a:lnTo>
                  <a:lnTo>
                    <a:pt x="516763" y="2933319"/>
                  </a:lnTo>
                  <a:lnTo>
                    <a:pt x="516763" y="2897251"/>
                  </a:lnTo>
                  <a:lnTo>
                    <a:pt x="516763" y="2933319"/>
                  </a:lnTo>
                  <a:cubicBezTo>
                    <a:pt x="231648" y="2933319"/>
                    <a:pt x="0" y="2703957"/>
                    <a:pt x="0" y="2420366"/>
                  </a:cubicBezTo>
                  <a:lnTo>
                    <a:pt x="0" y="512953"/>
                  </a:lnTo>
                  <a:lnTo>
                    <a:pt x="36068" y="512953"/>
                  </a:lnTo>
                  <a:lnTo>
                    <a:pt x="0" y="512953"/>
                  </a:lnTo>
                  <a:moveTo>
                    <a:pt x="72263" y="512953"/>
                  </a:moveTo>
                  <a:lnTo>
                    <a:pt x="72263" y="2420366"/>
                  </a:lnTo>
                  <a:lnTo>
                    <a:pt x="36068" y="2420366"/>
                  </a:lnTo>
                  <a:lnTo>
                    <a:pt x="72263" y="2420366"/>
                  </a:lnTo>
                  <a:cubicBezTo>
                    <a:pt x="72263" y="2663444"/>
                    <a:pt x="271018" y="2861056"/>
                    <a:pt x="516763" y="2861056"/>
                  </a:cubicBezTo>
                  <a:lnTo>
                    <a:pt x="3744341" y="2861056"/>
                  </a:lnTo>
                  <a:cubicBezTo>
                    <a:pt x="3990086" y="2861056"/>
                    <a:pt x="4188841" y="2663444"/>
                    <a:pt x="4188841" y="2420366"/>
                  </a:cubicBezTo>
                  <a:lnTo>
                    <a:pt x="4188841" y="512953"/>
                  </a:lnTo>
                  <a:cubicBezTo>
                    <a:pt x="4188841" y="269875"/>
                    <a:pt x="3990086" y="72263"/>
                    <a:pt x="3744341" y="72263"/>
                  </a:cubicBezTo>
                  <a:lnTo>
                    <a:pt x="516763" y="72263"/>
                  </a:lnTo>
                  <a:lnTo>
                    <a:pt x="516763" y="36068"/>
                  </a:lnTo>
                  <a:lnTo>
                    <a:pt x="516763" y="72263"/>
                  </a:lnTo>
                  <a:cubicBezTo>
                    <a:pt x="271018" y="72263"/>
                    <a:pt x="72263" y="269875"/>
                    <a:pt x="72263" y="512953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666559" y="4767662"/>
            <a:ext cx="3028950" cy="41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ru" sz="2400" dirty="0">
                <a:solidFill>
                  <a:srgbClr val="000000"/>
                </a:solidFill>
                <a:latin typeface="Atkinson Hyperlegible" pitchFamily="2" charset="0"/>
              </a:rPr>
              <a:t>Результаты анализа на антибиотики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5155481" y="6347322"/>
            <a:ext cx="3625282" cy="448801"/>
            <a:chOff x="0" y="0"/>
            <a:chExt cx="4261121" cy="63829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261104" cy="638302"/>
            </a:xfrm>
            <a:custGeom>
              <a:avLst/>
              <a:gdLst/>
              <a:ahLst/>
              <a:cxnLst/>
              <a:rect l="l" t="t" r="r" b="b"/>
              <a:pathLst>
                <a:path w="4261104" h="638302">
                  <a:moveTo>
                    <a:pt x="0" y="130429"/>
                  </a:moveTo>
                  <a:cubicBezTo>
                    <a:pt x="0" y="54991"/>
                    <a:pt x="66548" y="0"/>
                    <a:pt x="140716" y="0"/>
                  </a:cubicBezTo>
                  <a:lnTo>
                    <a:pt x="4120388" y="0"/>
                  </a:lnTo>
                  <a:lnTo>
                    <a:pt x="4120388" y="36068"/>
                  </a:lnTo>
                  <a:lnTo>
                    <a:pt x="4120388" y="0"/>
                  </a:lnTo>
                  <a:cubicBezTo>
                    <a:pt x="4194556" y="0"/>
                    <a:pt x="4261104" y="54991"/>
                    <a:pt x="4261104" y="130429"/>
                  </a:cubicBezTo>
                  <a:lnTo>
                    <a:pt x="4225036" y="130429"/>
                  </a:lnTo>
                  <a:lnTo>
                    <a:pt x="4261104" y="130429"/>
                  </a:lnTo>
                  <a:lnTo>
                    <a:pt x="4261104" y="507873"/>
                  </a:lnTo>
                  <a:lnTo>
                    <a:pt x="4225036" y="507873"/>
                  </a:lnTo>
                  <a:lnTo>
                    <a:pt x="4261104" y="507873"/>
                  </a:lnTo>
                  <a:cubicBezTo>
                    <a:pt x="4261104" y="583311"/>
                    <a:pt x="4194556" y="638302"/>
                    <a:pt x="4120388" y="638302"/>
                  </a:cubicBezTo>
                  <a:lnTo>
                    <a:pt x="4120388" y="602234"/>
                  </a:lnTo>
                  <a:lnTo>
                    <a:pt x="4120388" y="638302"/>
                  </a:lnTo>
                  <a:lnTo>
                    <a:pt x="140716" y="638302"/>
                  </a:lnTo>
                  <a:lnTo>
                    <a:pt x="140716" y="602234"/>
                  </a:lnTo>
                  <a:lnTo>
                    <a:pt x="140716" y="638302"/>
                  </a:lnTo>
                  <a:cubicBezTo>
                    <a:pt x="66548" y="638302"/>
                    <a:pt x="0" y="583311"/>
                    <a:pt x="0" y="507873"/>
                  </a:cubicBezTo>
                  <a:lnTo>
                    <a:pt x="0" y="130429"/>
                  </a:lnTo>
                  <a:lnTo>
                    <a:pt x="36068" y="130429"/>
                  </a:lnTo>
                  <a:lnTo>
                    <a:pt x="0" y="130429"/>
                  </a:lnTo>
                  <a:moveTo>
                    <a:pt x="72263" y="130429"/>
                  </a:moveTo>
                  <a:lnTo>
                    <a:pt x="72263" y="507873"/>
                  </a:lnTo>
                  <a:lnTo>
                    <a:pt x="36068" y="507873"/>
                  </a:lnTo>
                  <a:lnTo>
                    <a:pt x="72263" y="507873"/>
                  </a:lnTo>
                  <a:cubicBezTo>
                    <a:pt x="72263" y="536575"/>
                    <a:pt x="99314" y="566039"/>
                    <a:pt x="140716" y="566039"/>
                  </a:cubicBezTo>
                  <a:lnTo>
                    <a:pt x="4120388" y="566039"/>
                  </a:lnTo>
                  <a:cubicBezTo>
                    <a:pt x="4161790" y="566039"/>
                    <a:pt x="4188841" y="536575"/>
                    <a:pt x="4188841" y="507873"/>
                  </a:cubicBezTo>
                  <a:lnTo>
                    <a:pt x="4188841" y="130429"/>
                  </a:lnTo>
                  <a:cubicBezTo>
                    <a:pt x="4188841" y="101727"/>
                    <a:pt x="4161790" y="72263"/>
                    <a:pt x="4120388" y="72263"/>
                  </a:cubicBezTo>
                  <a:lnTo>
                    <a:pt x="140716" y="72263"/>
                  </a:lnTo>
                  <a:lnTo>
                    <a:pt x="140716" y="36068"/>
                  </a:lnTo>
                  <a:lnTo>
                    <a:pt x="140716" y="72263"/>
                  </a:lnTo>
                  <a:cubicBezTo>
                    <a:pt x="99314" y="72263"/>
                    <a:pt x="72263" y="101727"/>
                    <a:pt x="72263" y="13042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666559" y="6347322"/>
            <a:ext cx="3028950" cy="415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ru" sz="2400" dirty="0">
                <a:solidFill>
                  <a:srgbClr val="000000"/>
                </a:solidFill>
                <a:latin typeface="Atkinson Hyperlegible" pitchFamily="2" charset="0"/>
              </a:rPr>
              <a:t>Другой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752645" y="958676"/>
            <a:ext cx="1724015" cy="1752541"/>
            <a:chOff x="0" y="0"/>
            <a:chExt cx="2026389" cy="140695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26412" cy="1406906"/>
            </a:xfrm>
            <a:custGeom>
              <a:avLst/>
              <a:gdLst/>
              <a:ahLst/>
              <a:cxnLst/>
              <a:rect l="l" t="t" r="r" b="b"/>
              <a:pathLst>
                <a:path w="2026412" h="1406906">
                  <a:moveTo>
                    <a:pt x="0" y="258572"/>
                  </a:moveTo>
                  <a:cubicBezTo>
                    <a:pt x="0" y="115189"/>
                    <a:pt x="117983" y="0"/>
                    <a:pt x="262255" y="0"/>
                  </a:cubicBezTo>
                  <a:lnTo>
                    <a:pt x="1764157" y="0"/>
                  </a:lnTo>
                  <a:lnTo>
                    <a:pt x="1764157" y="36068"/>
                  </a:lnTo>
                  <a:lnTo>
                    <a:pt x="1764157" y="0"/>
                  </a:lnTo>
                  <a:cubicBezTo>
                    <a:pt x="1908429" y="0"/>
                    <a:pt x="2026412" y="115189"/>
                    <a:pt x="2026412" y="258572"/>
                  </a:cubicBezTo>
                  <a:lnTo>
                    <a:pt x="1990344" y="258572"/>
                  </a:lnTo>
                  <a:lnTo>
                    <a:pt x="2026412" y="258572"/>
                  </a:lnTo>
                  <a:lnTo>
                    <a:pt x="2026412" y="1148334"/>
                  </a:lnTo>
                  <a:lnTo>
                    <a:pt x="1990344" y="1148334"/>
                  </a:lnTo>
                  <a:lnTo>
                    <a:pt x="2026412" y="1148334"/>
                  </a:lnTo>
                  <a:cubicBezTo>
                    <a:pt x="2026412" y="1291717"/>
                    <a:pt x="1908429" y="1406906"/>
                    <a:pt x="1764157" y="1406906"/>
                  </a:cubicBezTo>
                  <a:lnTo>
                    <a:pt x="1764157" y="1370838"/>
                  </a:lnTo>
                  <a:lnTo>
                    <a:pt x="1764157" y="1406906"/>
                  </a:lnTo>
                  <a:lnTo>
                    <a:pt x="262255" y="1406906"/>
                  </a:lnTo>
                  <a:lnTo>
                    <a:pt x="262255" y="1370838"/>
                  </a:lnTo>
                  <a:lnTo>
                    <a:pt x="262255" y="1406906"/>
                  </a:lnTo>
                  <a:cubicBezTo>
                    <a:pt x="117983" y="1406906"/>
                    <a:pt x="0" y="1291717"/>
                    <a:pt x="0" y="1148334"/>
                  </a:cubicBezTo>
                  <a:lnTo>
                    <a:pt x="0" y="258572"/>
                  </a:lnTo>
                  <a:lnTo>
                    <a:pt x="36068" y="258572"/>
                  </a:lnTo>
                  <a:lnTo>
                    <a:pt x="0" y="258572"/>
                  </a:lnTo>
                  <a:moveTo>
                    <a:pt x="72263" y="258572"/>
                  </a:moveTo>
                  <a:lnTo>
                    <a:pt x="72263" y="1148334"/>
                  </a:lnTo>
                  <a:lnTo>
                    <a:pt x="36068" y="1148334"/>
                  </a:lnTo>
                  <a:lnTo>
                    <a:pt x="72263" y="1148334"/>
                  </a:lnTo>
                  <a:cubicBezTo>
                    <a:pt x="72263" y="1250696"/>
                    <a:pt x="156718" y="1334643"/>
                    <a:pt x="262255" y="1334643"/>
                  </a:cubicBezTo>
                  <a:lnTo>
                    <a:pt x="1764157" y="1334643"/>
                  </a:lnTo>
                  <a:cubicBezTo>
                    <a:pt x="1869694" y="1334643"/>
                    <a:pt x="1954149" y="1250696"/>
                    <a:pt x="1954149" y="1148334"/>
                  </a:cubicBezTo>
                  <a:lnTo>
                    <a:pt x="1954149" y="258572"/>
                  </a:lnTo>
                  <a:cubicBezTo>
                    <a:pt x="1954149" y="156210"/>
                    <a:pt x="1869694" y="72263"/>
                    <a:pt x="1764157" y="72263"/>
                  </a:cubicBezTo>
                  <a:lnTo>
                    <a:pt x="262255" y="72263"/>
                  </a:lnTo>
                  <a:lnTo>
                    <a:pt x="262255" y="36068"/>
                  </a:lnTo>
                  <a:lnTo>
                    <a:pt x="262255" y="72263"/>
                  </a:lnTo>
                  <a:cubicBezTo>
                    <a:pt x="156718" y="72263"/>
                    <a:pt x="72263" y="156210"/>
                    <a:pt x="72263" y="258572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155481" y="1092466"/>
            <a:ext cx="3625282" cy="255037"/>
            <a:chOff x="0" y="0"/>
            <a:chExt cx="4261121" cy="36271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261104" cy="362712"/>
            </a:xfrm>
            <a:custGeom>
              <a:avLst/>
              <a:gdLst/>
              <a:ahLst/>
              <a:cxnLst/>
              <a:rect l="l" t="t" r="r" b="b"/>
              <a:pathLst>
                <a:path w="4261104" h="362712">
                  <a:moveTo>
                    <a:pt x="0" y="84582"/>
                  </a:moveTo>
                  <a:cubicBezTo>
                    <a:pt x="0" y="31242"/>
                    <a:pt x="50038" y="0"/>
                    <a:pt x="95504" y="0"/>
                  </a:cubicBezTo>
                  <a:lnTo>
                    <a:pt x="4165600" y="0"/>
                  </a:lnTo>
                  <a:lnTo>
                    <a:pt x="4165600" y="36068"/>
                  </a:lnTo>
                  <a:lnTo>
                    <a:pt x="4165600" y="0"/>
                  </a:lnTo>
                  <a:cubicBezTo>
                    <a:pt x="4211066" y="0"/>
                    <a:pt x="4261104" y="31242"/>
                    <a:pt x="4261104" y="84582"/>
                  </a:cubicBezTo>
                  <a:lnTo>
                    <a:pt x="4225036" y="84582"/>
                  </a:lnTo>
                  <a:lnTo>
                    <a:pt x="4261104" y="84582"/>
                  </a:lnTo>
                  <a:lnTo>
                    <a:pt x="4261104" y="278130"/>
                  </a:lnTo>
                  <a:lnTo>
                    <a:pt x="4225036" y="278130"/>
                  </a:lnTo>
                  <a:lnTo>
                    <a:pt x="4261104" y="278130"/>
                  </a:lnTo>
                  <a:cubicBezTo>
                    <a:pt x="4261104" y="331343"/>
                    <a:pt x="4211066" y="362712"/>
                    <a:pt x="4165600" y="362712"/>
                  </a:cubicBezTo>
                  <a:lnTo>
                    <a:pt x="4165600" y="326644"/>
                  </a:lnTo>
                  <a:lnTo>
                    <a:pt x="4165600" y="362712"/>
                  </a:lnTo>
                  <a:lnTo>
                    <a:pt x="95504" y="362712"/>
                  </a:lnTo>
                  <a:lnTo>
                    <a:pt x="95504" y="326644"/>
                  </a:lnTo>
                  <a:lnTo>
                    <a:pt x="95504" y="362712"/>
                  </a:lnTo>
                  <a:cubicBezTo>
                    <a:pt x="50038" y="362712"/>
                    <a:pt x="0" y="331470"/>
                    <a:pt x="0" y="278130"/>
                  </a:cubicBezTo>
                  <a:lnTo>
                    <a:pt x="0" y="84582"/>
                  </a:lnTo>
                  <a:lnTo>
                    <a:pt x="36068" y="84582"/>
                  </a:lnTo>
                  <a:lnTo>
                    <a:pt x="0" y="84582"/>
                  </a:lnTo>
                  <a:moveTo>
                    <a:pt x="72263" y="84582"/>
                  </a:moveTo>
                  <a:lnTo>
                    <a:pt x="72263" y="278130"/>
                  </a:lnTo>
                  <a:lnTo>
                    <a:pt x="36068" y="278130"/>
                  </a:lnTo>
                  <a:lnTo>
                    <a:pt x="72263" y="278130"/>
                  </a:lnTo>
                  <a:cubicBezTo>
                    <a:pt x="72263" y="278384"/>
                    <a:pt x="75438" y="290449"/>
                    <a:pt x="95631" y="290449"/>
                  </a:cubicBezTo>
                  <a:lnTo>
                    <a:pt x="4165600" y="290449"/>
                  </a:lnTo>
                  <a:cubicBezTo>
                    <a:pt x="4185793" y="290449"/>
                    <a:pt x="4188968" y="278384"/>
                    <a:pt x="4188968" y="278130"/>
                  </a:cubicBezTo>
                  <a:lnTo>
                    <a:pt x="4188968" y="84582"/>
                  </a:lnTo>
                  <a:cubicBezTo>
                    <a:pt x="4188968" y="84328"/>
                    <a:pt x="4185793" y="72263"/>
                    <a:pt x="4165600" y="72263"/>
                  </a:cubicBezTo>
                  <a:lnTo>
                    <a:pt x="95504" y="72263"/>
                  </a:lnTo>
                  <a:lnTo>
                    <a:pt x="95504" y="36068"/>
                  </a:lnTo>
                  <a:lnTo>
                    <a:pt x="95504" y="72263"/>
                  </a:lnTo>
                  <a:cubicBezTo>
                    <a:pt x="75311" y="72263"/>
                    <a:pt x="72136" y="84328"/>
                    <a:pt x="72136" y="84582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3535224" y="935185"/>
            <a:ext cx="1280613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360"/>
              </a:lnSpc>
            </a:pPr>
            <a:r>
              <a:rPr lang="ru" sz="2400" dirty="0">
                <a:solidFill>
                  <a:srgbClr val="000000"/>
                </a:solidFill>
                <a:latin typeface="Atkinson Hyperlegible" pitchFamily="2" charset="0"/>
              </a:rPr>
              <a:t>Сектор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0A46E98-CA8F-9C25-1B6D-B99A2ADF5A9B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33" name="Freeform 4">
              <a:extLst>
                <a:ext uri="{FF2B5EF4-FFF2-40B4-BE49-F238E27FC236}">
                  <a16:creationId xmlns:a16="http://schemas.microsoft.com/office/drawing/2014/main" id="{6610C4CC-F3EE-C4A7-C61B-8C582E5E0D6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34" name="TextBox 13">
              <a:extLst>
                <a:ext uri="{FF2B5EF4-FFF2-40B4-BE49-F238E27FC236}">
                  <a16:creationId xmlns:a16="http://schemas.microsoft.com/office/drawing/2014/main" id="{793C42D0-7595-6661-C083-8407DE4A9AE3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3B2AC1B-D1B3-97EE-E70E-7BEECCF9385E}"/>
              </a:ext>
            </a:extLst>
          </p:cNvPr>
          <p:cNvGrpSpPr/>
          <p:nvPr/>
        </p:nvGrpSpPr>
        <p:grpSpPr>
          <a:xfrm>
            <a:off x="41496" y="448962"/>
            <a:ext cx="686587" cy="985056"/>
            <a:chOff x="2330260" y="1769955"/>
            <a:chExt cx="1029881" cy="1477583"/>
          </a:xfrm>
        </p:grpSpPr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8F1E9907-2D43-835E-0E27-896C755980FA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37" name="TextBox 10">
              <a:extLst>
                <a:ext uri="{FF2B5EF4-FFF2-40B4-BE49-F238E27FC236}">
                  <a16:creationId xmlns:a16="http://schemas.microsoft.com/office/drawing/2014/main" id="{5F87E5D1-5375-E2BF-7E99-2B82D8496B7C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88361" y="773812"/>
            <a:ext cx="10626717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В большинстве лабораторий мира уже есть компьютерная система для управления микробиологическими данными.</a:t>
            </a:r>
          </a:p>
          <a:p>
            <a:pPr marL="714622" lvl="2" indent="-238207">
              <a:lnSpc>
                <a:spcPts val="2400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Простые настольные системы: Excel, Access</a:t>
            </a:r>
          </a:p>
          <a:p>
            <a:pPr marL="714622" lvl="2" indent="-238207">
              <a:lnSpc>
                <a:spcPts val="2400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Лабораторные приборы: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Vitek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,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Microscan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, BD Phoenix,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Sensititre.</a:t>
            </a: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  <a:p>
            <a:pPr marL="714622" lvl="2" indent="-238207">
              <a:lnSpc>
                <a:spcPts val="2400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Лабораторные информационные системы: коммерческие или локальные системы.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46672" y="61245"/>
            <a:ext cx="8388329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Ввод данных – импорт с помощью BacLink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88361" y="2534604"/>
            <a:ext cx="10333616" cy="739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399">
                <a:solidFill>
                  <a:srgbClr val="000066"/>
                </a:solidFill>
                <a:latin typeface="Atkinson Hyperlegible" pitchFamily="2" charset="0"/>
              </a:rPr>
              <a:t>Это препятствие, поскольку они несовместимы напрямую.</a:t>
            </a:r>
          </a:p>
          <a:p>
            <a:pPr>
              <a:lnSpc>
                <a:spcPts val="2879"/>
              </a:lnSpc>
            </a:pPr>
            <a:r>
              <a:rPr lang="ru" sz="2399">
                <a:solidFill>
                  <a:srgbClr val="000066"/>
                </a:solidFill>
                <a:latin typeface="Atkinson Hyperlegible" pitchFamily="2" charset="0"/>
              </a:rPr>
              <a:t>Но это также и возможность! Электронные данные сохранены.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56278" y="3339237"/>
            <a:ext cx="10197259" cy="739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Цель </a:t>
            </a:r>
            <a:r>
              <a:rPr lang="ru" sz="2399" dirty="0" err="1">
                <a:solidFill>
                  <a:srgbClr val="000066"/>
                </a:solidFill>
                <a:latin typeface="Atkinson Hyperlegible" pitchFamily="2" charset="0"/>
              </a:rPr>
              <a:t>BacLink </a:t>
            </a: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— преобразование данных из существующих несовместимых систем в общие файлы WHONET.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4866061" y="4666827"/>
            <a:ext cx="2240294" cy="280252"/>
            <a:chOff x="0" y="0"/>
            <a:chExt cx="3186196" cy="398581"/>
          </a:xfrm>
        </p:grpSpPr>
        <p:sp>
          <p:nvSpPr>
            <p:cNvPr id="7" name="Freeform 7"/>
            <p:cNvSpPr/>
            <p:nvPr/>
          </p:nvSpPr>
          <p:spPr>
            <a:xfrm>
              <a:off x="6731" y="6731"/>
              <a:ext cx="3172714" cy="385064"/>
            </a:xfrm>
            <a:custGeom>
              <a:avLst/>
              <a:gdLst/>
              <a:ahLst/>
              <a:cxnLst/>
              <a:rect l="l" t="t" r="r" b="b"/>
              <a:pathLst>
                <a:path w="3172714" h="385064">
                  <a:moveTo>
                    <a:pt x="0" y="96266"/>
                  </a:moveTo>
                  <a:lnTo>
                    <a:pt x="2888361" y="96266"/>
                  </a:lnTo>
                  <a:lnTo>
                    <a:pt x="2888361" y="0"/>
                  </a:lnTo>
                  <a:lnTo>
                    <a:pt x="3172714" y="192532"/>
                  </a:lnTo>
                  <a:lnTo>
                    <a:pt x="2888361" y="385064"/>
                  </a:lnTo>
                  <a:lnTo>
                    <a:pt x="2888361" y="288798"/>
                  </a:lnTo>
                  <a:lnTo>
                    <a:pt x="0" y="288798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-381"/>
              <a:ext cx="3186176" cy="399288"/>
            </a:xfrm>
            <a:custGeom>
              <a:avLst/>
              <a:gdLst/>
              <a:ahLst/>
              <a:cxnLst/>
              <a:rect l="l" t="t" r="r" b="b"/>
              <a:pathLst>
                <a:path w="3186176" h="399288">
                  <a:moveTo>
                    <a:pt x="6731" y="96647"/>
                  </a:moveTo>
                  <a:lnTo>
                    <a:pt x="2895092" y="96647"/>
                  </a:lnTo>
                  <a:lnTo>
                    <a:pt x="2895092" y="103378"/>
                  </a:lnTo>
                  <a:lnTo>
                    <a:pt x="2888361" y="103378"/>
                  </a:lnTo>
                  <a:lnTo>
                    <a:pt x="2888361" y="7112"/>
                  </a:lnTo>
                  <a:cubicBezTo>
                    <a:pt x="2888361" y="4572"/>
                    <a:pt x="2889758" y="2286"/>
                    <a:pt x="2891917" y="1143"/>
                  </a:cubicBezTo>
                  <a:cubicBezTo>
                    <a:pt x="2894076" y="0"/>
                    <a:pt x="2896870" y="127"/>
                    <a:pt x="2898902" y="1524"/>
                  </a:cubicBezTo>
                  <a:lnTo>
                    <a:pt x="3183255" y="194056"/>
                  </a:lnTo>
                  <a:cubicBezTo>
                    <a:pt x="3185160" y="195326"/>
                    <a:pt x="3186176" y="197358"/>
                    <a:pt x="3186176" y="199644"/>
                  </a:cubicBezTo>
                  <a:cubicBezTo>
                    <a:pt x="3186176" y="201930"/>
                    <a:pt x="3185033" y="203962"/>
                    <a:pt x="3183255" y="205232"/>
                  </a:cubicBezTo>
                  <a:lnTo>
                    <a:pt x="2898902" y="397764"/>
                  </a:lnTo>
                  <a:cubicBezTo>
                    <a:pt x="2896870" y="399161"/>
                    <a:pt x="2894203" y="399288"/>
                    <a:pt x="2891917" y="398145"/>
                  </a:cubicBezTo>
                  <a:cubicBezTo>
                    <a:pt x="2889631" y="397002"/>
                    <a:pt x="2888361" y="394716"/>
                    <a:pt x="2888361" y="392176"/>
                  </a:cubicBezTo>
                  <a:lnTo>
                    <a:pt x="2888361" y="295910"/>
                  </a:lnTo>
                  <a:lnTo>
                    <a:pt x="2895092" y="295910"/>
                  </a:lnTo>
                  <a:lnTo>
                    <a:pt x="2895092" y="302641"/>
                  </a:lnTo>
                  <a:lnTo>
                    <a:pt x="6731" y="302641"/>
                  </a:lnTo>
                  <a:cubicBezTo>
                    <a:pt x="3048" y="302641"/>
                    <a:pt x="0" y="299593"/>
                    <a:pt x="0" y="295910"/>
                  </a:cubicBezTo>
                  <a:lnTo>
                    <a:pt x="0" y="103378"/>
                  </a:lnTo>
                  <a:cubicBezTo>
                    <a:pt x="0" y="99695"/>
                    <a:pt x="3048" y="96647"/>
                    <a:pt x="6731" y="96647"/>
                  </a:cubicBezTo>
                  <a:moveTo>
                    <a:pt x="6731" y="110236"/>
                  </a:moveTo>
                  <a:lnTo>
                    <a:pt x="6731" y="103378"/>
                  </a:lnTo>
                  <a:lnTo>
                    <a:pt x="13462" y="103378"/>
                  </a:lnTo>
                  <a:lnTo>
                    <a:pt x="13462" y="295910"/>
                  </a:lnTo>
                  <a:lnTo>
                    <a:pt x="6731" y="295910"/>
                  </a:lnTo>
                  <a:lnTo>
                    <a:pt x="6731" y="289179"/>
                  </a:lnTo>
                  <a:lnTo>
                    <a:pt x="2895092" y="289179"/>
                  </a:lnTo>
                  <a:cubicBezTo>
                    <a:pt x="2898775" y="289179"/>
                    <a:pt x="2901823" y="292227"/>
                    <a:pt x="2901823" y="295910"/>
                  </a:cubicBezTo>
                  <a:lnTo>
                    <a:pt x="2901823" y="392176"/>
                  </a:lnTo>
                  <a:lnTo>
                    <a:pt x="2895092" y="392176"/>
                  </a:lnTo>
                  <a:lnTo>
                    <a:pt x="2891282" y="386588"/>
                  </a:lnTo>
                  <a:lnTo>
                    <a:pt x="3175635" y="194056"/>
                  </a:lnTo>
                  <a:lnTo>
                    <a:pt x="3179445" y="199644"/>
                  </a:lnTo>
                  <a:lnTo>
                    <a:pt x="3175635" y="205232"/>
                  </a:lnTo>
                  <a:lnTo>
                    <a:pt x="2891282" y="12700"/>
                  </a:lnTo>
                  <a:lnTo>
                    <a:pt x="2895092" y="7112"/>
                  </a:lnTo>
                  <a:lnTo>
                    <a:pt x="2901823" y="7112"/>
                  </a:lnTo>
                  <a:lnTo>
                    <a:pt x="2901823" y="103378"/>
                  </a:lnTo>
                  <a:cubicBezTo>
                    <a:pt x="2901823" y="107061"/>
                    <a:pt x="2898775" y="110109"/>
                    <a:pt x="2895092" y="110109"/>
                  </a:cubicBezTo>
                  <a:lnTo>
                    <a:pt x="6731" y="1101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402178" y="4673686"/>
            <a:ext cx="1860632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" sz="3200" dirty="0">
                <a:solidFill>
                  <a:srgbClr val="000066"/>
                </a:solidFill>
                <a:latin typeface="Atkinson Hyperlegible" pitchFamily="2" charset="0"/>
              </a:rPr>
              <a:t>WHONET</a:t>
            </a:r>
            <a:endParaRPr lang="ru" sz="3199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245764" y="5079997"/>
            <a:ext cx="1657350" cy="367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399">
                <a:solidFill>
                  <a:srgbClr val="000066"/>
                </a:solidFill>
                <a:latin typeface="Atkinson Hyperlegible" pitchFamily="2" charset="0"/>
              </a:rPr>
              <a:t>BacLink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118" y="5709176"/>
            <a:ext cx="4141943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Несовместимые локальные системы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52837" y="5654090"/>
            <a:ext cx="3333750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ru" sz="2000">
                <a:solidFill>
                  <a:srgbClr val="000066"/>
                </a:solidFill>
                <a:latin typeface="Atkinson Hyperlegible" pitchFamily="2" charset="0"/>
              </a:rPr>
              <a:t>Стандартные файлы WHONET</a:t>
            </a:r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6E2CBEF8-EADC-B233-7F8F-D64A02013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694" y="4190565"/>
            <a:ext cx="848291" cy="71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B960BD96-84A0-7139-9847-6409D6F18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90" y="4810505"/>
            <a:ext cx="848291" cy="71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B186686A-7794-8264-EF4E-74D71832F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354" y="4919172"/>
            <a:ext cx="848291" cy="71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F6A2328-77CB-D9DE-5275-D7DD793E3F56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0EA77049-4E48-8FA8-393B-B4191FB2DA1C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7BCA19E8-01E6-FBCC-45BA-D31835F564DC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EE3FB2-4366-C6C7-90A9-CE29D13CF2E8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14191448-DF56-B295-80CB-55DC5E41378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F5595197-6C51-D0E3-EBF7-4167D37CA65A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16" name="TextBox 10">
            <a:extLst>
              <a:ext uri="{FF2B5EF4-FFF2-40B4-BE49-F238E27FC236}">
                <a16:creationId xmlns:a16="http://schemas.microsoft.com/office/drawing/2014/main" id="{A5AC829A-47B9-3480-2222-B8B5D5677B12}"/>
              </a:ext>
            </a:extLst>
          </p:cNvPr>
          <p:cNvSpPr txBox="1"/>
          <p:nvPr/>
        </p:nvSpPr>
        <p:spPr>
          <a:xfrm>
            <a:off x="2997429" y="6263046"/>
            <a:ext cx="7055628" cy="3838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91"/>
              </a:lnSpc>
            </a:pPr>
            <a:r>
              <a:rPr lang="ru" b="1" spc="-23" dirty="0">
                <a:solidFill>
                  <a:srgbClr val="0B3A7F"/>
                </a:solidFill>
                <a:latin typeface="Atkinson Hyperlegible" pitchFamily="2" charset="0"/>
              </a:rPr>
              <a:t>Программа BacLink будет рассмотрена в отдельном курсе.</a:t>
            </a:r>
            <a:endParaRPr lang="en-US" sz="1600" b="1" spc="-23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54AE89E-17C9-FE30-FEEC-49D4DC7BC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273" y="1000126"/>
            <a:ext cx="7258050" cy="531495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2359356" y="1432648"/>
            <a:ext cx="1839335" cy="495821"/>
            <a:chOff x="0" y="0"/>
            <a:chExt cx="3115733" cy="8398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132960" y="2877889"/>
            <a:ext cx="2201871" cy="687751"/>
            <a:chOff x="0" y="0"/>
            <a:chExt cx="3729849" cy="11650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729863" cy="1165098"/>
            </a:xfrm>
            <a:custGeom>
              <a:avLst/>
              <a:gdLst/>
              <a:ahLst/>
              <a:cxnLst/>
              <a:rect l="l" t="t" r="r" b="b"/>
              <a:pathLst>
                <a:path w="3729863" h="1165098">
                  <a:moveTo>
                    <a:pt x="0" y="582549"/>
                  </a:moveTo>
                  <a:lnTo>
                    <a:pt x="40640" y="582549"/>
                  </a:lnTo>
                  <a:lnTo>
                    <a:pt x="0" y="582549"/>
                  </a:lnTo>
                  <a:cubicBezTo>
                    <a:pt x="0" y="233553"/>
                    <a:pt x="880745" y="0"/>
                    <a:pt x="1864868" y="0"/>
                  </a:cubicBezTo>
                  <a:cubicBezTo>
                    <a:pt x="2848991" y="0"/>
                    <a:pt x="3729863" y="233553"/>
                    <a:pt x="3729863" y="582549"/>
                  </a:cubicBezTo>
                  <a:lnTo>
                    <a:pt x="3689223" y="582549"/>
                  </a:lnTo>
                  <a:lnTo>
                    <a:pt x="3729863" y="582549"/>
                  </a:lnTo>
                  <a:cubicBezTo>
                    <a:pt x="3729863" y="931545"/>
                    <a:pt x="2849118" y="1165098"/>
                    <a:pt x="1864995" y="1165098"/>
                  </a:cubicBezTo>
                  <a:lnTo>
                    <a:pt x="1864995" y="1124458"/>
                  </a:lnTo>
                  <a:lnTo>
                    <a:pt x="1864995" y="1165098"/>
                  </a:lnTo>
                  <a:cubicBezTo>
                    <a:pt x="880745" y="1164971"/>
                    <a:pt x="0" y="931418"/>
                    <a:pt x="0" y="582549"/>
                  </a:cubicBezTo>
                  <a:lnTo>
                    <a:pt x="40640" y="582549"/>
                  </a:lnTo>
                  <a:lnTo>
                    <a:pt x="81280" y="582549"/>
                  </a:lnTo>
                  <a:lnTo>
                    <a:pt x="40640" y="582549"/>
                  </a:lnTo>
                  <a:lnTo>
                    <a:pt x="0" y="582549"/>
                  </a:lnTo>
                  <a:moveTo>
                    <a:pt x="81280" y="582549"/>
                  </a:moveTo>
                  <a:cubicBezTo>
                    <a:pt x="81280" y="605028"/>
                    <a:pt x="63119" y="623189"/>
                    <a:pt x="40640" y="623189"/>
                  </a:cubicBezTo>
                  <a:cubicBezTo>
                    <a:pt x="18161" y="623189"/>
                    <a:pt x="0" y="604901"/>
                    <a:pt x="0" y="582549"/>
                  </a:cubicBezTo>
                  <a:cubicBezTo>
                    <a:pt x="0" y="560197"/>
                    <a:pt x="18161" y="541909"/>
                    <a:pt x="40640" y="541909"/>
                  </a:cubicBezTo>
                  <a:cubicBezTo>
                    <a:pt x="63119" y="541909"/>
                    <a:pt x="81280" y="560070"/>
                    <a:pt x="81280" y="582549"/>
                  </a:cubicBezTo>
                  <a:cubicBezTo>
                    <a:pt x="81280" y="832104"/>
                    <a:pt x="834009" y="1083818"/>
                    <a:pt x="1864868" y="1083818"/>
                  </a:cubicBezTo>
                  <a:cubicBezTo>
                    <a:pt x="2895727" y="1083818"/>
                    <a:pt x="3648583" y="832104"/>
                    <a:pt x="3648583" y="582549"/>
                  </a:cubicBezTo>
                  <a:cubicBezTo>
                    <a:pt x="3648583" y="332994"/>
                    <a:pt x="2895727" y="81280"/>
                    <a:pt x="1864868" y="81280"/>
                  </a:cubicBezTo>
                  <a:lnTo>
                    <a:pt x="1864868" y="40640"/>
                  </a:lnTo>
                  <a:lnTo>
                    <a:pt x="1864868" y="81280"/>
                  </a:lnTo>
                  <a:cubicBezTo>
                    <a:pt x="834009" y="81280"/>
                    <a:pt x="81280" y="332994"/>
                    <a:pt x="81280" y="582549"/>
                  </a:cubicBezTo>
                  <a:close/>
                </a:path>
              </a:pathLst>
            </a:custGeom>
            <a:solidFill>
              <a:srgbClr val="FF99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874021" y="1336446"/>
            <a:ext cx="3942781" cy="708985"/>
            <a:chOff x="0" y="0"/>
            <a:chExt cx="3115733" cy="159850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15691" cy="1598549"/>
            </a:xfrm>
            <a:custGeom>
              <a:avLst/>
              <a:gdLst/>
              <a:ahLst/>
              <a:cxnLst/>
              <a:rect l="l" t="t" r="r" b="b"/>
              <a:pathLst>
                <a:path w="3115691" h="1598549">
                  <a:moveTo>
                    <a:pt x="0" y="799211"/>
                  </a:moveTo>
                  <a:cubicBezTo>
                    <a:pt x="0" y="337566"/>
                    <a:pt x="725678" y="0"/>
                    <a:pt x="1557909" y="0"/>
                  </a:cubicBezTo>
                  <a:cubicBezTo>
                    <a:pt x="2390140" y="0"/>
                    <a:pt x="3115691" y="337566"/>
                    <a:pt x="3115691" y="799211"/>
                  </a:cubicBezTo>
                  <a:lnTo>
                    <a:pt x="3075051" y="799211"/>
                  </a:lnTo>
                  <a:lnTo>
                    <a:pt x="3115691" y="799211"/>
                  </a:lnTo>
                  <a:cubicBezTo>
                    <a:pt x="3115691" y="1260983"/>
                    <a:pt x="2390013" y="1598422"/>
                    <a:pt x="1557782" y="1598422"/>
                  </a:cubicBezTo>
                  <a:lnTo>
                    <a:pt x="1557782" y="1557782"/>
                  </a:lnTo>
                  <a:lnTo>
                    <a:pt x="1557782" y="1598422"/>
                  </a:lnTo>
                  <a:cubicBezTo>
                    <a:pt x="725678" y="1598549"/>
                    <a:pt x="0" y="1260983"/>
                    <a:pt x="0" y="799211"/>
                  </a:cubicBezTo>
                  <a:lnTo>
                    <a:pt x="40640" y="799211"/>
                  </a:lnTo>
                  <a:lnTo>
                    <a:pt x="81280" y="799211"/>
                  </a:lnTo>
                  <a:lnTo>
                    <a:pt x="40640" y="799211"/>
                  </a:lnTo>
                  <a:lnTo>
                    <a:pt x="0" y="799211"/>
                  </a:lnTo>
                  <a:moveTo>
                    <a:pt x="81280" y="799211"/>
                  </a:moveTo>
                  <a:cubicBezTo>
                    <a:pt x="81280" y="821690"/>
                    <a:pt x="63119" y="839851"/>
                    <a:pt x="40640" y="839851"/>
                  </a:cubicBezTo>
                  <a:cubicBezTo>
                    <a:pt x="18161" y="839851"/>
                    <a:pt x="0" y="821690"/>
                    <a:pt x="0" y="799211"/>
                  </a:cubicBezTo>
                  <a:cubicBezTo>
                    <a:pt x="0" y="776732"/>
                    <a:pt x="18161" y="758571"/>
                    <a:pt x="40640" y="758571"/>
                  </a:cubicBezTo>
                  <a:cubicBezTo>
                    <a:pt x="63119" y="758571"/>
                    <a:pt x="81280" y="776732"/>
                    <a:pt x="81280" y="799211"/>
                  </a:cubicBezTo>
                  <a:cubicBezTo>
                    <a:pt x="81280" y="1175385"/>
                    <a:pt x="714248" y="1517142"/>
                    <a:pt x="1557909" y="1517142"/>
                  </a:cubicBezTo>
                  <a:cubicBezTo>
                    <a:pt x="2401570" y="1517142"/>
                    <a:pt x="3034411" y="1175512"/>
                    <a:pt x="3034411" y="799211"/>
                  </a:cubicBezTo>
                  <a:cubicBezTo>
                    <a:pt x="3034411" y="422910"/>
                    <a:pt x="2401570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714248" y="81280"/>
                    <a:pt x="81280" y="423037"/>
                    <a:pt x="81280" y="799211"/>
                  </a:cubicBezTo>
                  <a:close/>
                </a:path>
              </a:pathLst>
            </a:custGeom>
            <a:solidFill>
              <a:srgbClr val="FF99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31197" y="189279"/>
            <a:ext cx="760095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Анализ данных — интерактивный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090452" y="5570468"/>
            <a:ext cx="2201871" cy="625228"/>
            <a:chOff x="0" y="0"/>
            <a:chExt cx="3729849" cy="116501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729863" cy="1165098"/>
            </a:xfrm>
            <a:custGeom>
              <a:avLst/>
              <a:gdLst/>
              <a:ahLst/>
              <a:cxnLst/>
              <a:rect l="l" t="t" r="r" b="b"/>
              <a:pathLst>
                <a:path w="3729863" h="1165098">
                  <a:moveTo>
                    <a:pt x="0" y="582549"/>
                  </a:moveTo>
                  <a:lnTo>
                    <a:pt x="40640" y="582549"/>
                  </a:lnTo>
                  <a:lnTo>
                    <a:pt x="0" y="582549"/>
                  </a:lnTo>
                  <a:cubicBezTo>
                    <a:pt x="0" y="233553"/>
                    <a:pt x="880745" y="0"/>
                    <a:pt x="1864868" y="0"/>
                  </a:cubicBezTo>
                  <a:cubicBezTo>
                    <a:pt x="2848991" y="0"/>
                    <a:pt x="3729863" y="233553"/>
                    <a:pt x="3729863" y="582549"/>
                  </a:cubicBezTo>
                  <a:lnTo>
                    <a:pt x="3689223" y="582549"/>
                  </a:lnTo>
                  <a:lnTo>
                    <a:pt x="3729863" y="582549"/>
                  </a:lnTo>
                  <a:cubicBezTo>
                    <a:pt x="3729863" y="931545"/>
                    <a:pt x="2849118" y="1165098"/>
                    <a:pt x="1864995" y="1165098"/>
                  </a:cubicBezTo>
                  <a:lnTo>
                    <a:pt x="1864995" y="1124458"/>
                  </a:lnTo>
                  <a:lnTo>
                    <a:pt x="1864995" y="1165098"/>
                  </a:lnTo>
                  <a:cubicBezTo>
                    <a:pt x="880745" y="1164971"/>
                    <a:pt x="0" y="931418"/>
                    <a:pt x="0" y="582549"/>
                  </a:cubicBezTo>
                  <a:lnTo>
                    <a:pt x="40640" y="582549"/>
                  </a:lnTo>
                  <a:lnTo>
                    <a:pt x="81280" y="582549"/>
                  </a:lnTo>
                  <a:lnTo>
                    <a:pt x="40640" y="582549"/>
                  </a:lnTo>
                  <a:lnTo>
                    <a:pt x="0" y="582549"/>
                  </a:lnTo>
                  <a:moveTo>
                    <a:pt x="81280" y="582549"/>
                  </a:moveTo>
                  <a:cubicBezTo>
                    <a:pt x="81280" y="605028"/>
                    <a:pt x="63119" y="623189"/>
                    <a:pt x="40640" y="623189"/>
                  </a:cubicBezTo>
                  <a:cubicBezTo>
                    <a:pt x="18161" y="623189"/>
                    <a:pt x="0" y="604901"/>
                    <a:pt x="0" y="582549"/>
                  </a:cubicBezTo>
                  <a:cubicBezTo>
                    <a:pt x="0" y="560197"/>
                    <a:pt x="18161" y="541909"/>
                    <a:pt x="40640" y="541909"/>
                  </a:cubicBezTo>
                  <a:cubicBezTo>
                    <a:pt x="63119" y="541909"/>
                    <a:pt x="81280" y="560070"/>
                    <a:pt x="81280" y="582549"/>
                  </a:cubicBezTo>
                  <a:cubicBezTo>
                    <a:pt x="81280" y="832104"/>
                    <a:pt x="834009" y="1083818"/>
                    <a:pt x="1864868" y="1083818"/>
                  </a:cubicBezTo>
                  <a:cubicBezTo>
                    <a:pt x="2895727" y="1083818"/>
                    <a:pt x="3648583" y="832104"/>
                    <a:pt x="3648583" y="582549"/>
                  </a:cubicBezTo>
                  <a:cubicBezTo>
                    <a:pt x="3648583" y="332994"/>
                    <a:pt x="2895727" y="81280"/>
                    <a:pt x="1864868" y="81280"/>
                  </a:cubicBezTo>
                  <a:lnTo>
                    <a:pt x="1864868" y="40640"/>
                  </a:lnTo>
                  <a:lnTo>
                    <a:pt x="1864868" y="81280"/>
                  </a:lnTo>
                  <a:cubicBezTo>
                    <a:pt x="834009" y="81280"/>
                    <a:pt x="81280" y="332994"/>
                    <a:pt x="81280" y="582549"/>
                  </a:cubicBezTo>
                  <a:close/>
                </a:path>
              </a:pathLst>
            </a:custGeom>
            <a:solidFill>
              <a:srgbClr val="FF99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53B20C8-C2F7-E968-87A0-23D8915430FC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1BCFC66C-A13B-9E44-2C8B-A642791C462E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8B64709D-D0B7-7456-84E0-8D2FA6D56B68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A19A786-4AAF-FB57-4A5B-7BFBC70295A4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id="{1A14CC3F-84A4-56B0-9A63-E0B5C703FC53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id="{9BB4F360-262D-A778-6D33-760CE3058071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33" name="Group 3">
            <a:extLst>
              <a:ext uri="{FF2B5EF4-FFF2-40B4-BE49-F238E27FC236}">
                <a16:creationId xmlns:a16="http://schemas.microsoft.com/office/drawing/2014/main" id="{87B93F65-2FB2-2D46-4589-8BCDEBBFDBC3}"/>
              </a:ext>
            </a:extLst>
          </p:cNvPr>
          <p:cNvGrpSpPr/>
          <p:nvPr/>
        </p:nvGrpSpPr>
        <p:grpSpPr>
          <a:xfrm>
            <a:off x="2351335" y="2964664"/>
            <a:ext cx="1839335" cy="495821"/>
            <a:chOff x="0" y="0"/>
            <a:chExt cx="3115733" cy="839893"/>
          </a:xfrm>
        </p:grpSpPr>
        <p:sp>
          <p:nvSpPr>
            <p:cNvPr id="34" name="Freeform 4">
              <a:extLst>
                <a:ext uri="{FF2B5EF4-FFF2-40B4-BE49-F238E27FC236}">
                  <a16:creationId xmlns:a16="http://schemas.microsoft.com/office/drawing/2014/main" id="{827B3DD0-B5AE-CB58-4F48-4F03D9C81C41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35" name="Group 3">
            <a:extLst>
              <a:ext uri="{FF2B5EF4-FFF2-40B4-BE49-F238E27FC236}">
                <a16:creationId xmlns:a16="http://schemas.microsoft.com/office/drawing/2014/main" id="{C8BF4123-50E5-64C3-DAA8-35D1212C12AF}"/>
              </a:ext>
            </a:extLst>
          </p:cNvPr>
          <p:cNvGrpSpPr/>
          <p:nvPr/>
        </p:nvGrpSpPr>
        <p:grpSpPr>
          <a:xfrm>
            <a:off x="2359356" y="4352312"/>
            <a:ext cx="1839335" cy="495821"/>
            <a:chOff x="0" y="0"/>
            <a:chExt cx="3115733" cy="839893"/>
          </a:xfrm>
        </p:grpSpPr>
        <p:sp>
          <p:nvSpPr>
            <p:cNvPr id="36" name="Freeform 4">
              <a:extLst>
                <a:ext uri="{FF2B5EF4-FFF2-40B4-BE49-F238E27FC236}">
                  <a16:creationId xmlns:a16="http://schemas.microsoft.com/office/drawing/2014/main" id="{9D6D4E08-1884-ADD0-0AAB-F9079268B78E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37" name="Group 3">
            <a:extLst>
              <a:ext uri="{FF2B5EF4-FFF2-40B4-BE49-F238E27FC236}">
                <a16:creationId xmlns:a16="http://schemas.microsoft.com/office/drawing/2014/main" id="{2115FB72-59BD-E89D-6BFE-F66551110523}"/>
              </a:ext>
            </a:extLst>
          </p:cNvPr>
          <p:cNvGrpSpPr/>
          <p:nvPr/>
        </p:nvGrpSpPr>
        <p:grpSpPr>
          <a:xfrm>
            <a:off x="6442078" y="5627652"/>
            <a:ext cx="1839335" cy="495821"/>
            <a:chOff x="0" y="0"/>
            <a:chExt cx="3115733" cy="839893"/>
          </a:xfrm>
        </p:grpSpPr>
        <p:sp>
          <p:nvSpPr>
            <p:cNvPr id="38" name="Freeform 4">
              <a:extLst>
                <a:ext uri="{FF2B5EF4-FFF2-40B4-BE49-F238E27FC236}">
                  <a16:creationId xmlns:a16="http://schemas.microsoft.com/office/drawing/2014/main" id="{2901D7CE-67B2-EB5C-7D2E-31815C741B89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2" name="Group 3">
            <a:extLst>
              <a:ext uri="{FF2B5EF4-FFF2-40B4-BE49-F238E27FC236}">
                <a16:creationId xmlns:a16="http://schemas.microsoft.com/office/drawing/2014/main" id="{F77F079B-3962-CD7D-943E-A588DB31D4A0}"/>
              </a:ext>
            </a:extLst>
          </p:cNvPr>
          <p:cNvGrpSpPr/>
          <p:nvPr/>
        </p:nvGrpSpPr>
        <p:grpSpPr>
          <a:xfrm>
            <a:off x="6450099" y="4352313"/>
            <a:ext cx="1839335" cy="495821"/>
            <a:chOff x="0" y="0"/>
            <a:chExt cx="3115733" cy="83989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0B3D862-C76A-8DAD-912F-23B2118655F6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7867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56">
            <a:extLst>
              <a:ext uri="{FF2B5EF4-FFF2-40B4-BE49-F238E27FC236}">
                <a16:creationId xmlns:a16="http://schemas.microsoft.com/office/drawing/2014/main" id="{8B2A92E4-A58D-469D-82EE-8353E5B1E66C}"/>
              </a:ext>
            </a:extLst>
          </p:cNvPr>
          <p:cNvGrpSpPr/>
          <p:nvPr/>
        </p:nvGrpSpPr>
        <p:grpSpPr>
          <a:xfrm>
            <a:off x="6447407" y="4127588"/>
            <a:ext cx="3827918" cy="2370327"/>
            <a:chOff x="6032185" y="2915008"/>
            <a:chExt cx="2976017" cy="2037992"/>
          </a:xfrm>
        </p:grpSpPr>
        <p:pic>
          <p:nvPicPr>
            <p:cNvPr id="34" name="Picture 6">
              <a:extLst>
                <a:ext uri="{FF2B5EF4-FFF2-40B4-BE49-F238E27FC236}">
                  <a16:creationId xmlns:a16="http://schemas.microsoft.com/office/drawing/2014/main" id="{B176AD30-F42F-4EF0-AD39-5EA636A241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185" y="3213104"/>
              <a:ext cx="2883215" cy="1739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0056677-44CA-48C8-9A3F-D3858FE20F88}"/>
                </a:ext>
              </a:extLst>
            </p:cNvPr>
            <p:cNvSpPr txBox="1"/>
            <p:nvPr/>
          </p:nvSpPr>
          <p:spPr>
            <a:xfrm>
              <a:off x="6685284" y="2915008"/>
              <a:ext cx="2322918" cy="317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>
                  <a:latin typeface="Atkinson Hyperlegible" pitchFamily="2" charset="0"/>
                </a:rPr>
                <a:t>Выявление вспышек</a:t>
              </a:r>
              <a:endParaRPr lang="en-US" sz="1200" dirty="0">
                <a:latin typeface="Atkinson Hyperlegible" pitchFamily="2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F73379A-A301-47C0-A3E0-AC48CFB17BEF}"/>
              </a:ext>
            </a:extLst>
          </p:cNvPr>
          <p:cNvGrpSpPr/>
          <p:nvPr/>
        </p:nvGrpSpPr>
        <p:grpSpPr>
          <a:xfrm>
            <a:off x="1252046" y="1387242"/>
            <a:ext cx="3127944" cy="2355941"/>
            <a:chOff x="3146153" y="1008817"/>
            <a:chExt cx="2873647" cy="211538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B40E930-807C-460E-A23A-655F2CCBCD0E}"/>
                </a:ext>
              </a:extLst>
            </p:cNvPr>
            <p:cNvGrpSpPr/>
            <p:nvPr/>
          </p:nvGrpSpPr>
          <p:grpSpPr>
            <a:xfrm>
              <a:off x="3146153" y="1382115"/>
              <a:ext cx="2873647" cy="1742085"/>
              <a:chOff x="1028439" y="1295400"/>
              <a:chExt cx="6926262" cy="5194300"/>
            </a:xfrm>
          </p:grpSpPr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ACBD5122-D9F9-4B8E-AC5B-5E3402A3E3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8439" y="1295400"/>
                <a:ext cx="6926262" cy="5194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5" name="Group 3">
                <a:extLst>
                  <a:ext uri="{FF2B5EF4-FFF2-40B4-BE49-F238E27FC236}">
                    <a16:creationId xmlns:a16="http://schemas.microsoft.com/office/drawing/2014/main" id="{1586B931-5436-49E5-994E-4F3C130F2C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8813" y="1828800"/>
                <a:ext cx="5310187" cy="2514600"/>
                <a:chOff x="1128" y="946"/>
                <a:chExt cx="4412" cy="1728"/>
              </a:xfrm>
            </p:grpSpPr>
            <p:sp>
              <p:nvSpPr>
                <p:cNvPr id="16" name="Oval 4">
                  <a:extLst>
                    <a:ext uri="{FF2B5EF4-FFF2-40B4-BE49-F238E27FC236}">
                      <a16:creationId xmlns:a16="http://schemas.microsoft.com/office/drawing/2014/main" id="{6ED717CD-0EF8-4F4E-A4A0-EE044C04B9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28" y="953"/>
                  <a:ext cx="600" cy="1598"/>
                </a:xfrm>
                <a:prstGeom prst="ellips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rgbClr val="000066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rgbClr val="000066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rgbClr val="000066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 sz="2100">
                    <a:solidFill>
                      <a:schemeClr val="bg1"/>
                    </a:solidFill>
                    <a:latin typeface="Atkinson Hyperlegible" pitchFamily="2" charset="0"/>
                  </a:endParaRPr>
                </a:p>
              </p:txBody>
            </p:sp>
            <p:sp>
              <p:nvSpPr>
                <p:cNvPr id="17" name="Oval 5">
                  <a:extLst>
                    <a:ext uri="{FF2B5EF4-FFF2-40B4-BE49-F238E27FC236}">
                      <a16:creationId xmlns:a16="http://schemas.microsoft.com/office/drawing/2014/main" id="{998E05C6-81D0-4974-82B8-57C1C7F1BE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5" y="999"/>
                  <a:ext cx="601" cy="1598"/>
                </a:xfrm>
                <a:prstGeom prst="ellips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rgbClr val="000066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rgbClr val="000066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rgbClr val="000066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 sz="2100">
                    <a:solidFill>
                      <a:schemeClr val="bg1"/>
                    </a:solidFill>
                    <a:latin typeface="Atkinson Hyperlegible" pitchFamily="2" charset="0"/>
                  </a:endParaRPr>
                </a:p>
              </p:txBody>
            </p:sp>
            <p:sp>
              <p:nvSpPr>
                <p:cNvPr id="18" name="Oval 6">
                  <a:extLst>
                    <a:ext uri="{FF2B5EF4-FFF2-40B4-BE49-F238E27FC236}">
                      <a16:creationId xmlns:a16="http://schemas.microsoft.com/office/drawing/2014/main" id="{4B41233B-832C-402E-A507-089A4F6EB3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7" y="946"/>
                  <a:ext cx="1823" cy="1728"/>
                </a:xfrm>
                <a:prstGeom prst="ellipse">
                  <a:avLst/>
                </a:prstGeom>
                <a:noFill/>
                <a:ln w="38100">
                  <a:solidFill>
                    <a:srgbClr val="FF99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rgbClr val="000066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rgbClr val="000066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rgbClr val="000066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 sz="2100">
                    <a:solidFill>
                      <a:schemeClr val="bg1"/>
                    </a:solidFill>
                    <a:latin typeface="Atkinson Hyperlegible" pitchFamily="2" charset="0"/>
                  </a:endParaRPr>
                </a:p>
              </p:txBody>
            </p:sp>
          </p:grp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C7E10B2-9311-4529-8CD4-82BC4C86D070}"/>
                </a:ext>
              </a:extLst>
            </p:cNvPr>
            <p:cNvSpPr txBox="1"/>
            <p:nvPr/>
          </p:nvSpPr>
          <p:spPr>
            <a:xfrm>
              <a:off x="3446956" y="1008817"/>
              <a:ext cx="2555210" cy="331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>
                  <a:latin typeface="Atkinson Hyperlegible" pitchFamily="2" charset="0"/>
                </a:rPr>
                <a:t>%RIS и гистограммы</a:t>
              </a:r>
              <a:endParaRPr lang="en-US" sz="1200" dirty="0">
                <a:latin typeface="Atkinson Hyperlegible" pitchFamily="2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3DD9547-82E8-49B3-B1AA-D52570C8EC56}"/>
              </a:ext>
            </a:extLst>
          </p:cNvPr>
          <p:cNvGrpSpPr/>
          <p:nvPr/>
        </p:nvGrpSpPr>
        <p:grpSpPr>
          <a:xfrm>
            <a:off x="4534449" y="1378193"/>
            <a:ext cx="3788441" cy="2526051"/>
            <a:chOff x="6076321" y="857361"/>
            <a:chExt cx="2991479" cy="199460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810544-0AEE-4CC7-91FC-B16A7C1E201E}"/>
                </a:ext>
              </a:extLst>
            </p:cNvPr>
            <p:cNvGrpSpPr/>
            <p:nvPr/>
          </p:nvGrpSpPr>
          <p:grpSpPr>
            <a:xfrm>
              <a:off x="6076321" y="1143000"/>
              <a:ext cx="2991479" cy="1708965"/>
              <a:chOff x="0" y="3940965"/>
              <a:chExt cx="5099498" cy="2677641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EBD551B-E61B-4453-9135-78227B189EE1}"/>
                  </a:ext>
                </a:extLst>
              </p:cNvPr>
              <p:cNvGrpSpPr/>
              <p:nvPr/>
            </p:nvGrpSpPr>
            <p:grpSpPr>
              <a:xfrm>
                <a:off x="0" y="3940965"/>
                <a:ext cx="2787516" cy="2677641"/>
                <a:chOff x="373063" y="1761049"/>
                <a:chExt cx="4046537" cy="3822189"/>
              </a:xfrm>
            </p:grpSpPr>
            <p:pic>
              <p:nvPicPr>
                <p:cNvPr id="7" name="Picture 3">
                  <a:extLst>
                    <a:ext uri="{FF2B5EF4-FFF2-40B4-BE49-F238E27FC236}">
                      <a16:creationId xmlns:a16="http://schemas.microsoft.com/office/drawing/2014/main" id="{11AC9250-7687-4225-AAD2-2B9BFC4503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3063" y="1761049"/>
                  <a:ext cx="4046537" cy="38221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1E3A90E-8D53-405C-BA0A-F7F555245BD6}"/>
                    </a:ext>
                  </a:extLst>
                </p:cNvPr>
                <p:cNvGrpSpPr/>
                <p:nvPr/>
              </p:nvGrpSpPr>
              <p:grpSpPr>
                <a:xfrm>
                  <a:off x="1648142" y="2590800"/>
                  <a:ext cx="1684338" cy="1600200"/>
                  <a:chOff x="1524000" y="2743200"/>
                  <a:chExt cx="1684338" cy="1600200"/>
                </a:xfrm>
              </p:grpSpPr>
              <p:sp>
                <p:nvSpPr>
                  <p:cNvPr id="9" name="Oval 6">
                    <a:extLst>
                      <a:ext uri="{FF2B5EF4-FFF2-40B4-BE49-F238E27FC236}">
                        <a16:creationId xmlns:a16="http://schemas.microsoft.com/office/drawing/2014/main" id="{2CA0230C-2D38-4D96-B3DB-176107E6B7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70100" y="4191000"/>
                    <a:ext cx="152400" cy="152400"/>
                  </a:xfrm>
                  <a:prstGeom prst="ellipse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100">
                      <a:latin typeface="Atkinson Hyperlegible" pitchFamily="2" charset="0"/>
                    </a:endParaRPr>
                  </a:p>
                </p:txBody>
              </p:sp>
              <p:sp>
                <p:nvSpPr>
                  <p:cNvPr id="10" name="Oval 9">
                    <a:extLst>
                      <a:ext uri="{FF2B5EF4-FFF2-40B4-BE49-F238E27FC236}">
                        <a16:creationId xmlns:a16="http://schemas.microsoft.com/office/drawing/2014/main" id="{2B53318D-4400-4A9E-A586-5A28B581FF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24000" y="2971800"/>
                    <a:ext cx="271463" cy="1143000"/>
                  </a:xfrm>
                  <a:prstGeom prst="ellipse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100">
                      <a:latin typeface="Atkinson Hyperlegible" pitchFamily="2" charset="0"/>
                    </a:endParaRPr>
                  </a:p>
                </p:txBody>
              </p:sp>
              <p:sp>
                <p:nvSpPr>
                  <p:cNvPr id="11" name="Oval 10">
                    <a:extLst>
                      <a:ext uri="{FF2B5EF4-FFF2-40B4-BE49-F238E27FC236}">
                        <a16:creationId xmlns:a16="http://schemas.microsoft.com/office/drawing/2014/main" id="{190D049C-C4C9-41C1-B2DC-19E7889124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05000" y="3352800"/>
                    <a:ext cx="542925" cy="609600"/>
                  </a:xfrm>
                  <a:prstGeom prst="ellipse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100">
                      <a:latin typeface="Atkinson Hyperlegible" pitchFamily="2" charset="0"/>
                    </a:endParaRPr>
                  </a:p>
                </p:txBody>
              </p:sp>
              <p:sp>
                <p:nvSpPr>
                  <p:cNvPr id="12" name="Oval 11">
                    <a:extLst>
                      <a:ext uri="{FF2B5EF4-FFF2-40B4-BE49-F238E27FC236}">
                        <a16:creationId xmlns:a16="http://schemas.microsoft.com/office/drawing/2014/main" id="{2396A18C-FEE4-4801-96E4-06028CF30D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366884">
                    <a:off x="2667000" y="2743200"/>
                    <a:ext cx="541338" cy="1143000"/>
                  </a:xfrm>
                  <a:prstGeom prst="ellipse">
                    <a:avLst/>
                  </a:prstGeom>
                  <a:noFill/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 sz="2100">
                      <a:latin typeface="Atkinson Hyperlegible" pitchFamily="2" charset="0"/>
                    </a:endParaRPr>
                  </a:p>
                </p:txBody>
              </p:sp>
            </p:grpSp>
          </p:grpSp>
          <p:pic>
            <p:nvPicPr>
              <p:cNvPr id="6" name="Picture 4">
                <a:extLst>
                  <a:ext uri="{FF2B5EF4-FFF2-40B4-BE49-F238E27FC236}">
                    <a16:creationId xmlns:a16="http://schemas.microsoft.com/office/drawing/2014/main" id="{673BA96E-3C33-41F6-A411-5D7DC2D55B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11979" y="3943085"/>
                <a:ext cx="2787519" cy="26318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675FC33-55C3-4D1D-8A2E-9CD828D37BD0}"/>
                </a:ext>
              </a:extLst>
            </p:cNvPr>
            <p:cNvSpPr txBox="1"/>
            <p:nvPr/>
          </p:nvSpPr>
          <p:spPr>
            <a:xfrm>
              <a:off x="6695127" y="857361"/>
              <a:ext cx="2322918" cy="2916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>
                  <a:latin typeface="Atkinson Hyperlegible" pitchFamily="2" charset="0"/>
                </a:rPr>
                <a:t>Диаграмма рассеяния</a:t>
              </a:r>
              <a:endParaRPr lang="en-US" sz="1200" dirty="0">
                <a:latin typeface="Atkinson Hyperlegible" pitchFamily="2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F67D7F9-57F2-4328-AF2A-CA15571902EC}"/>
              </a:ext>
            </a:extLst>
          </p:cNvPr>
          <p:cNvGrpSpPr/>
          <p:nvPr/>
        </p:nvGrpSpPr>
        <p:grpSpPr>
          <a:xfrm>
            <a:off x="8607190" y="1428595"/>
            <a:ext cx="3341670" cy="2237901"/>
            <a:chOff x="152400" y="2914034"/>
            <a:chExt cx="2788099" cy="196276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9B8BBEE-34EC-47EB-86EB-B00EAA2B8DF0}"/>
                </a:ext>
              </a:extLst>
            </p:cNvPr>
            <p:cNvGrpSpPr/>
            <p:nvPr/>
          </p:nvGrpSpPr>
          <p:grpSpPr>
            <a:xfrm>
              <a:off x="152400" y="3336040"/>
              <a:ext cx="2788099" cy="1540760"/>
              <a:chOff x="166824" y="1981200"/>
              <a:chExt cx="8615055" cy="3429000"/>
            </a:xfrm>
          </p:grpSpPr>
          <p:pic>
            <p:nvPicPr>
              <p:cNvPr id="20" name="Picture 2">
                <a:extLst>
                  <a:ext uri="{FF2B5EF4-FFF2-40B4-BE49-F238E27FC236}">
                    <a16:creationId xmlns:a16="http://schemas.microsoft.com/office/drawing/2014/main" id="{17546B87-056C-4D3D-BC72-DF148A91419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" y="1981200"/>
                <a:ext cx="8400879" cy="3429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E7FC522D-7756-423E-A8F4-1C108E6F492C}"/>
                  </a:ext>
                </a:extLst>
              </p:cNvPr>
              <p:cNvGrpSpPr/>
              <p:nvPr/>
            </p:nvGrpSpPr>
            <p:grpSpPr>
              <a:xfrm>
                <a:off x="166824" y="3714690"/>
                <a:ext cx="1372869" cy="1080068"/>
                <a:chOff x="166824" y="3714690"/>
                <a:chExt cx="1372869" cy="1080068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2C84F1D1-0605-492B-94F9-D50BEEAB16B8}"/>
                    </a:ext>
                  </a:extLst>
                </p:cNvPr>
                <p:cNvSpPr txBox="1"/>
                <p:nvPr/>
              </p:nvSpPr>
              <p:spPr>
                <a:xfrm>
                  <a:off x="166824" y="3714690"/>
                  <a:ext cx="1372869" cy="3604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" sz="600" dirty="0">
                      <a:latin typeface="Atkinson Hyperlegible" pitchFamily="2" charset="0"/>
                    </a:rPr>
                    <a:t>Больница Б</a:t>
                  </a:r>
                </a:p>
              </p:txBody>
            </p:sp>
            <p:sp>
              <p:nvSpPr>
                <p:cNvPr id="33" name="AutoShape 9">
                  <a:extLst>
                    <a:ext uri="{FF2B5EF4-FFF2-40B4-BE49-F238E27FC236}">
                      <a16:creationId xmlns:a16="http://schemas.microsoft.com/office/drawing/2014/main" id="{7B4002D8-D742-45F5-B6EB-7E68DD82EA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8718">
                  <a:off x="618640" y="4402157"/>
                  <a:ext cx="660034" cy="125167"/>
                </a:xfrm>
                <a:prstGeom prst="rightArrow">
                  <a:avLst>
                    <a:gd name="adj1" fmla="val 50000"/>
                    <a:gd name="adj2" fmla="val 137500"/>
                  </a:avLst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rgbClr val="000066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rgbClr val="000066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rgbClr val="000066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 sz="2100">
                    <a:solidFill>
                      <a:schemeClr val="bg1"/>
                    </a:solidFill>
                    <a:latin typeface="Atkinson Hyperlegible" pitchFamily="2" charset="0"/>
                  </a:endParaRPr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90E9269B-5345-4C6F-BA01-C97927B748BF}"/>
                  </a:ext>
                </a:extLst>
              </p:cNvPr>
              <p:cNvGrpSpPr/>
              <p:nvPr/>
            </p:nvGrpSpPr>
            <p:grpSpPr>
              <a:xfrm>
                <a:off x="1038573" y="2895600"/>
                <a:ext cx="1377001" cy="1218995"/>
                <a:chOff x="1267173" y="3105090"/>
                <a:chExt cx="1377001" cy="1218995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BC23E390-8522-4BC5-A079-D2730DDD3301}"/>
                    </a:ext>
                  </a:extLst>
                </p:cNvPr>
                <p:cNvSpPr txBox="1"/>
                <p:nvPr/>
              </p:nvSpPr>
              <p:spPr>
                <a:xfrm>
                  <a:off x="1267173" y="3105090"/>
                  <a:ext cx="1377001" cy="3604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" sz="600" dirty="0">
                      <a:latin typeface="Atkinson Hyperlegible" pitchFamily="2" charset="0"/>
                    </a:rPr>
                    <a:t>Больница С</a:t>
                  </a:r>
                </a:p>
              </p:txBody>
            </p:sp>
            <p:sp>
              <p:nvSpPr>
                <p:cNvPr id="31" name="AutoShape 9">
                  <a:extLst>
                    <a:ext uri="{FF2B5EF4-FFF2-40B4-BE49-F238E27FC236}">
                      <a16:creationId xmlns:a16="http://schemas.microsoft.com/office/drawing/2014/main" id="{51AAE36C-E514-4436-8F3E-D0EB3169DC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3687374">
                  <a:off x="1645337" y="3860931"/>
                  <a:ext cx="880588" cy="45719"/>
                </a:xfrm>
                <a:prstGeom prst="rightArrow">
                  <a:avLst>
                    <a:gd name="adj1" fmla="val 50000"/>
                    <a:gd name="adj2" fmla="val 137500"/>
                  </a:avLst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rgbClr val="000066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rgbClr val="000066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rgbClr val="000066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 sz="2100">
                    <a:solidFill>
                      <a:schemeClr val="bg1"/>
                    </a:solidFill>
                    <a:latin typeface="Atkinson Hyperlegible" pitchFamily="2" charset="0"/>
                  </a:endParaRP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A40D793-F6D1-4535-BDC3-74FC7718FC3B}"/>
                  </a:ext>
                </a:extLst>
              </p:cNvPr>
              <p:cNvGrpSpPr/>
              <p:nvPr/>
            </p:nvGrpSpPr>
            <p:grpSpPr>
              <a:xfrm>
                <a:off x="3660439" y="2514600"/>
                <a:ext cx="2590520" cy="1061732"/>
                <a:chOff x="3660439" y="2514600"/>
                <a:chExt cx="2590520" cy="1061732"/>
              </a:xfrm>
            </p:grpSpPr>
            <p:sp>
              <p:nvSpPr>
                <p:cNvPr id="27" name="AutoShape 9">
                  <a:extLst>
                    <a:ext uri="{FF2B5EF4-FFF2-40B4-BE49-F238E27FC236}">
                      <a16:creationId xmlns:a16="http://schemas.microsoft.com/office/drawing/2014/main" id="{87469A43-7234-4AD2-888F-3DFA6F5D56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6283671">
                  <a:off x="3548210" y="3183731"/>
                  <a:ext cx="660034" cy="125167"/>
                </a:xfrm>
                <a:prstGeom prst="rightArrow">
                  <a:avLst>
                    <a:gd name="adj1" fmla="val 50000"/>
                    <a:gd name="adj2" fmla="val 137500"/>
                  </a:avLst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rgbClr val="000066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rgbClr val="000066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rgbClr val="000066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 sz="2100">
                    <a:solidFill>
                      <a:schemeClr val="bg1"/>
                    </a:solidFill>
                    <a:latin typeface="Atkinson Hyperlegible" pitchFamily="2" charset="0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BD0BC39-D9BB-4E56-BD09-4DDAACA9AD83}"/>
                    </a:ext>
                  </a:extLst>
                </p:cNvPr>
                <p:cNvSpPr txBox="1"/>
                <p:nvPr/>
              </p:nvSpPr>
              <p:spPr>
                <a:xfrm>
                  <a:off x="3660439" y="2514600"/>
                  <a:ext cx="1356337" cy="3604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" sz="600" dirty="0">
                      <a:latin typeface="Atkinson Hyperlegible" pitchFamily="2" charset="0"/>
                    </a:rPr>
                    <a:t>Больница Ф</a:t>
                  </a:r>
                </a:p>
              </p:txBody>
            </p:sp>
            <p:sp>
              <p:nvSpPr>
                <p:cNvPr id="29" name="AutoShape 9">
                  <a:extLst>
                    <a:ext uri="{FF2B5EF4-FFF2-40B4-BE49-F238E27FC236}">
                      <a16:creationId xmlns:a16="http://schemas.microsoft.com/office/drawing/2014/main" id="{FC6AD906-7900-49B3-ADA3-40C3941B69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616126">
                  <a:off x="5590925" y="3029732"/>
                  <a:ext cx="660034" cy="125167"/>
                </a:xfrm>
                <a:prstGeom prst="rightArrow">
                  <a:avLst>
                    <a:gd name="adj1" fmla="val 50000"/>
                    <a:gd name="adj2" fmla="val 137500"/>
                  </a:avLst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rgbClr val="000066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rgbClr val="000066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rgbClr val="000066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 sz="2100">
                    <a:solidFill>
                      <a:schemeClr val="bg1"/>
                    </a:solidFill>
                    <a:latin typeface="Atkinson Hyperlegible" pitchFamily="2" charset="0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2171F00-B733-400E-9B51-9CB6C287AAE5}"/>
                  </a:ext>
                </a:extLst>
              </p:cNvPr>
              <p:cNvGrpSpPr/>
              <p:nvPr/>
            </p:nvGrpSpPr>
            <p:grpSpPr>
              <a:xfrm>
                <a:off x="1716132" y="3515990"/>
                <a:ext cx="1790265" cy="1035993"/>
                <a:chOff x="1716132" y="3515990"/>
                <a:chExt cx="1790265" cy="1035993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0A1BC3C5-8056-4405-82A7-05EF3CCB11CD}"/>
                    </a:ext>
                  </a:extLst>
                </p:cNvPr>
                <p:cNvSpPr txBox="1"/>
                <p:nvPr/>
              </p:nvSpPr>
              <p:spPr>
                <a:xfrm>
                  <a:off x="1716132" y="3515990"/>
                  <a:ext cx="1790265" cy="3604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ru" sz="600" dirty="0">
                      <a:latin typeface="Atkinson Hyperlegible" pitchFamily="2" charset="0"/>
                    </a:rPr>
                    <a:t>Дома престарелых</a:t>
                  </a:r>
                </a:p>
              </p:txBody>
            </p:sp>
            <p:sp>
              <p:nvSpPr>
                <p:cNvPr id="26" name="AutoShape 9">
                  <a:extLst>
                    <a:ext uri="{FF2B5EF4-FFF2-40B4-BE49-F238E27FC236}">
                      <a16:creationId xmlns:a16="http://schemas.microsoft.com/office/drawing/2014/main" id="{5AC932DB-B6B4-4782-BFD5-BD7941CD96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947411">
                  <a:off x="2451104" y="4159382"/>
                  <a:ext cx="660034" cy="125167"/>
                </a:xfrm>
                <a:prstGeom prst="rightArrow">
                  <a:avLst>
                    <a:gd name="adj1" fmla="val 50000"/>
                    <a:gd name="adj2" fmla="val 137500"/>
                  </a:avLst>
                </a:prstGeom>
                <a:solidFill>
                  <a:schemeClr val="folHlink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algn="l" eaLnBrk="0" hangingPunct="0">
                    <a:spcBef>
                      <a:spcPct val="20000"/>
                    </a:spcBef>
                    <a:buChar char="•"/>
                    <a:defRPr sz="3200">
                      <a:solidFill>
                        <a:srgbClr val="000066"/>
                      </a:solidFill>
                      <a:latin typeface="Tahoma" pitchFamily="34" charset="0"/>
                    </a:defRPr>
                  </a:lvl1pPr>
                  <a:lvl2pPr marL="742950" indent="-285750" algn="l" eaLnBrk="0" hangingPunct="0">
                    <a:spcBef>
                      <a:spcPct val="20000"/>
                    </a:spcBef>
                    <a:buChar char="–"/>
                    <a:defRPr sz="2800">
                      <a:solidFill>
                        <a:srgbClr val="000066"/>
                      </a:solidFill>
                      <a:latin typeface="Tahoma" pitchFamily="34" charset="0"/>
                    </a:defRPr>
                  </a:lvl2pPr>
                  <a:lvl3pPr marL="1143000" indent="-228600" algn="l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rgbClr val="000066"/>
                      </a:solidFill>
                      <a:latin typeface="Tahoma" pitchFamily="34" charset="0"/>
                    </a:defRPr>
                  </a:lvl3pPr>
                  <a:lvl4pPr marL="1600200" indent="-228600" algn="l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4pPr>
                  <a:lvl5pPr marL="2057400" indent="-228600" algn="l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rgbClr val="000066"/>
                      </a:solidFill>
                      <a:latin typeface="Tahom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endParaRPr lang="en-US" altLang="en-US" sz="2100">
                    <a:solidFill>
                      <a:schemeClr val="bg1"/>
                    </a:solidFill>
                    <a:latin typeface="Atkinson Hyperlegible" pitchFamily="2" charset="0"/>
                  </a:endParaRPr>
                </a:p>
              </p:txBody>
            </p:sp>
          </p:grp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62C35DA-A26C-4818-8670-8BC4D13663C8}"/>
                </a:ext>
              </a:extLst>
            </p:cNvPr>
            <p:cNvSpPr txBox="1"/>
            <p:nvPr/>
          </p:nvSpPr>
          <p:spPr>
            <a:xfrm>
              <a:off x="356736" y="2914034"/>
              <a:ext cx="2323677" cy="323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>
                  <a:latin typeface="Atkinson Hyperlegible" pitchFamily="2" charset="0"/>
                </a:rPr>
                <a:t>Профили резистентности</a:t>
              </a:r>
              <a:endParaRPr lang="en-US" sz="1200" dirty="0">
                <a:latin typeface="Atkinson Hyperlegible" pitchFamily="2" charset="0"/>
              </a:endParaRPr>
            </a:p>
          </p:txBody>
        </p:sp>
      </p:grpSp>
      <p:sp>
        <p:nvSpPr>
          <p:cNvPr id="63" name="TextBox 15">
            <a:extLst>
              <a:ext uri="{FF2B5EF4-FFF2-40B4-BE49-F238E27FC236}">
                <a16:creationId xmlns:a16="http://schemas.microsoft.com/office/drawing/2014/main" id="{64E79786-464F-D09B-4090-33B7F67ABDAB}"/>
              </a:ext>
            </a:extLst>
          </p:cNvPr>
          <p:cNvSpPr txBox="1"/>
          <p:nvPr/>
        </p:nvSpPr>
        <p:spPr>
          <a:xfrm>
            <a:off x="917665" y="125413"/>
            <a:ext cx="10775897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Функции анализа данных, оповещений и создания отчетов.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6816AF6-3CF6-DA01-3FE9-ED05BDBB2D91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24" name="Freeform 4">
              <a:extLst>
                <a:ext uri="{FF2B5EF4-FFF2-40B4-BE49-F238E27FC236}">
                  <a16:creationId xmlns:a16="http://schemas.microsoft.com/office/drawing/2014/main" id="{9BF2F396-414C-7DA3-345E-04D681A26217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25" name="TextBox 13">
              <a:extLst>
                <a:ext uri="{FF2B5EF4-FFF2-40B4-BE49-F238E27FC236}">
                  <a16:creationId xmlns:a16="http://schemas.microsoft.com/office/drawing/2014/main" id="{703AB98F-C7FC-C339-1642-13C93BFAD94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08342CB3-CAD4-2A08-FC1C-E09A53779FF4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028" name="Freeform 7">
              <a:extLst>
                <a:ext uri="{FF2B5EF4-FFF2-40B4-BE49-F238E27FC236}">
                  <a16:creationId xmlns:a16="http://schemas.microsoft.com/office/drawing/2014/main" id="{6DC5F357-490A-AB38-0EE7-2BAB2AC3B752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29" name="TextBox 10">
              <a:extLst>
                <a:ext uri="{FF2B5EF4-FFF2-40B4-BE49-F238E27FC236}">
                  <a16:creationId xmlns:a16="http://schemas.microsoft.com/office/drawing/2014/main" id="{0D9CAC5B-B469-9BA5-46FB-FCEB46B263EB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DE48F94-5CCF-D177-6C33-E4C1B59CEC6E}"/>
              </a:ext>
            </a:extLst>
          </p:cNvPr>
          <p:cNvGrpSpPr/>
          <p:nvPr/>
        </p:nvGrpSpPr>
        <p:grpSpPr>
          <a:xfrm>
            <a:off x="2275074" y="4181294"/>
            <a:ext cx="3191383" cy="2070114"/>
            <a:chOff x="1796939" y="4455746"/>
            <a:chExt cx="2609821" cy="191119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0D7A2C3-0B36-4B3E-AB0C-C263755B4A03}"/>
                </a:ext>
              </a:extLst>
            </p:cNvPr>
            <p:cNvSpPr txBox="1"/>
            <p:nvPr/>
          </p:nvSpPr>
          <p:spPr>
            <a:xfrm>
              <a:off x="2014746" y="4455746"/>
              <a:ext cx="2322918" cy="6819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>
                  <a:latin typeface="Atkinson Hyperlegible" pitchFamily="2" charset="0"/>
                  <a:cs typeface="Arial" panose="020B0604020202020204" pitchFamily="34" charset="0"/>
                </a:rPr>
                <a:t>Микробиологические оповещения</a:t>
              </a:r>
            </a:p>
            <a:p>
              <a:pPr algn="l"/>
              <a:endParaRPr lang="en-US" sz="1200" dirty="0">
                <a:latin typeface="Atkinson Hyperlegible" pitchFamily="2" charset="0"/>
                <a:cs typeface="Arial" panose="020B0604020202020204" pitchFamily="34" charset="0"/>
              </a:endParaRPr>
            </a:p>
            <a:p>
              <a:pPr algn="l"/>
              <a:endParaRPr lang="en-US" sz="1200" dirty="0">
                <a:latin typeface="Atkinson Hyperlegible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221FF69-F99E-2284-5553-F52CA67D3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96939" y="4891742"/>
              <a:ext cx="2609821" cy="14751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8618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>
            <a:extLst>
              <a:ext uri="{FF2B5EF4-FFF2-40B4-BE49-F238E27FC236}">
                <a16:creationId xmlns:a16="http://schemas.microsoft.com/office/drawing/2014/main" id="{AEC10717-CDEC-9E7B-8A50-4431866F976F}"/>
              </a:ext>
            </a:extLst>
          </p:cNvPr>
          <p:cNvSpPr txBox="1"/>
          <p:nvPr/>
        </p:nvSpPr>
        <p:spPr>
          <a:xfrm>
            <a:off x="1016000" y="-25400"/>
            <a:ext cx="11048384" cy="709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3600" spc="-8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Быстрый анализ — параметры вывода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A1EACC-C428-0618-CC5D-4B5CDFCB2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184" y="1644904"/>
            <a:ext cx="3149600" cy="1870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1A7890-2E99-7920-8992-DDEEC6218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756" y="1643400"/>
            <a:ext cx="3556000" cy="1880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BFC950-7992-B5C1-F8AF-C46258217D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993" y="1511966"/>
            <a:ext cx="2091833" cy="2594813"/>
          </a:xfrm>
          <a:prstGeom prst="rect">
            <a:avLst/>
          </a:prstGeom>
        </p:spPr>
      </p:pic>
      <p:pic>
        <p:nvPicPr>
          <p:cNvPr id="11" name="Picture 10" descr="Graphical user interface&#10;&#10;Description automatically generated">
            <a:extLst>
              <a:ext uri="{FF2B5EF4-FFF2-40B4-BE49-F238E27FC236}">
                <a16:creationId xmlns:a16="http://schemas.microsoft.com/office/drawing/2014/main" id="{C78A21E8-84EF-5398-01C7-1DF60387996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411" y="4356330"/>
            <a:ext cx="5473353" cy="20683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14538B7-FFF6-E8A7-D476-B2B55F8D78FA}"/>
              </a:ext>
            </a:extLst>
          </p:cNvPr>
          <p:cNvSpPr txBox="1"/>
          <p:nvPr/>
        </p:nvSpPr>
        <p:spPr>
          <a:xfrm>
            <a:off x="1900735" y="1137034"/>
            <a:ext cx="1285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400" b="1" dirty="0">
                <a:latin typeface="Atkinson Hyperlegible" pitchFamily="2" charset="0"/>
              </a:rPr>
              <a:t>Экран</a:t>
            </a:r>
            <a:endParaRPr lang="en-US" sz="1600" b="1" dirty="0">
              <a:latin typeface="Atkinson Hyperlegible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2A6E9B-3D36-50CB-8E05-7885F517970D}"/>
              </a:ext>
            </a:extLst>
          </p:cNvPr>
          <p:cNvSpPr txBox="1"/>
          <p:nvPr/>
        </p:nvSpPr>
        <p:spPr>
          <a:xfrm>
            <a:off x="5615129" y="1076341"/>
            <a:ext cx="1098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400" b="1" dirty="0">
                <a:latin typeface="Atkinson Hyperlegible" pitchFamily="2" charset="0"/>
              </a:rPr>
              <a:t>Excel</a:t>
            </a:r>
            <a:endParaRPr lang="en-US" sz="1600" b="1" dirty="0">
              <a:latin typeface="Atkinson Hyperlegible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8CF619-D596-9ECF-08EC-96ACAC330649}"/>
              </a:ext>
            </a:extLst>
          </p:cNvPr>
          <p:cNvSpPr txBox="1"/>
          <p:nvPr/>
        </p:nvSpPr>
        <p:spPr>
          <a:xfrm>
            <a:off x="5779575" y="3802926"/>
            <a:ext cx="1301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400" b="1" dirty="0">
                <a:latin typeface="Atkinson Hyperlegible" pitchFamily="2" charset="0"/>
              </a:rPr>
              <a:t>DHIS2</a:t>
            </a:r>
            <a:endParaRPr lang="en-US" sz="1600" b="1" dirty="0">
              <a:latin typeface="Atkinson Hyperlegible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233A06-8181-5E3D-74F0-B1D1DAB07154}"/>
              </a:ext>
            </a:extLst>
          </p:cNvPr>
          <p:cNvSpPr txBox="1"/>
          <p:nvPr/>
        </p:nvSpPr>
        <p:spPr>
          <a:xfrm>
            <a:off x="9310211" y="1091438"/>
            <a:ext cx="1098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400" b="1" dirty="0">
                <a:latin typeface="Atkinson Hyperlegible" pitchFamily="2" charset="0"/>
              </a:rPr>
              <a:t>Отчет</a:t>
            </a:r>
            <a:endParaRPr lang="en-US" sz="1600" b="1" dirty="0">
              <a:latin typeface="Atkinson Hyperlegible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A8C0A4-81CA-A1D4-C84A-BD0EA5E5608D}"/>
              </a:ext>
            </a:extLst>
          </p:cNvPr>
          <p:cNvSpPr txBox="1"/>
          <p:nvPr/>
        </p:nvSpPr>
        <p:spPr>
          <a:xfrm>
            <a:off x="1592112" y="3934325"/>
            <a:ext cx="2655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400" b="1" dirty="0">
                <a:latin typeface="Atkinson Hyperlegible" pitchFamily="2" charset="0"/>
              </a:rPr>
              <a:t>PDF (AMASS)</a:t>
            </a:r>
            <a:endParaRPr lang="en-US" sz="1600" b="1" dirty="0">
              <a:latin typeface="Atkinson Hyperlegible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1996603-625F-6A1B-AEBC-19EE421D3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2112" y="4422054"/>
            <a:ext cx="1617625" cy="20543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F1E5EF5-3D7C-A4A9-501B-A7CAE5E8AE42}"/>
              </a:ext>
            </a:extLst>
          </p:cNvPr>
          <p:cNvSpPr txBox="1"/>
          <p:nvPr/>
        </p:nvSpPr>
        <p:spPr>
          <a:xfrm>
            <a:off x="1473200" y="6401713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400" dirty="0">
                <a:latin typeface="Atkinson Hyperlegible" pitchFamily="2" charset="0"/>
                <a:hlinkClick r:id="rId7"/>
              </a:rPr>
              <a:t>www.amass.website</a:t>
            </a:r>
            <a:endParaRPr lang="en-US" sz="1600" dirty="0">
              <a:latin typeface="Atkinson Hyperlegible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E190C9-5836-52AA-3E30-8D05D8AABF7D}"/>
              </a:ext>
            </a:extLst>
          </p:cNvPr>
          <p:cNvSpPr txBox="1"/>
          <p:nvPr/>
        </p:nvSpPr>
        <p:spPr>
          <a:xfrm>
            <a:off x="5507791" y="6375400"/>
            <a:ext cx="2204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" sz="2400" dirty="0">
                <a:latin typeface="Atkinson Hyperlegible" pitchFamily="2" charset="0"/>
                <a:hlinkClick r:id="rId8"/>
              </a:rPr>
              <a:t>www.dhis2.org</a:t>
            </a:r>
            <a:endParaRPr lang="en-US" sz="1600" dirty="0">
              <a:latin typeface="Atkinson Hyperlegible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C4C1645-285A-1A20-6A0F-1EE19D64AD1E}"/>
              </a:ext>
            </a:extLst>
          </p:cNvPr>
          <p:cNvGrpSpPr/>
          <p:nvPr/>
        </p:nvGrpSpPr>
        <p:grpSpPr>
          <a:xfrm>
            <a:off x="73629" y="80805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7B66A145-B0CC-EE57-2E3C-E161BAB987DC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6" name="TextBox 13">
              <a:extLst>
                <a:ext uri="{FF2B5EF4-FFF2-40B4-BE49-F238E27FC236}">
                  <a16:creationId xmlns:a16="http://schemas.microsoft.com/office/drawing/2014/main" id="{C73CD559-484E-C11B-05E6-3FD7F01C054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3380BA3-A6B7-1947-5CCF-6B3D96742690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3B5E7B83-6492-DF34-15D8-D43FD428545A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25D25554-4613-DDE7-C332-0918194F9EE0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4939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6214B056-EC22-4474-A765-CD67EE4EC039}"/>
              </a:ext>
            </a:extLst>
          </p:cNvPr>
          <p:cNvGrpSpPr/>
          <p:nvPr/>
        </p:nvGrpSpPr>
        <p:grpSpPr>
          <a:xfrm>
            <a:off x="224582" y="4072082"/>
            <a:ext cx="2601360" cy="1864216"/>
            <a:chOff x="381000" y="4858144"/>
            <a:chExt cx="2626295" cy="1864216"/>
          </a:xfrm>
        </p:grpSpPr>
        <p:pic>
          <p:nvPicPr>
            <p:cNvPr id="1026" name="Picture 2" descr="WHO | Call for participation: Global Antimicrobial Resistance Surveillance  System (GLASS)">
              <a:extLst>
                <a:ext uri="{FF2B5EF4-FFF2-40B4-BE49-F238E27FC236}">
                  <a16:creationId xmlns:a16="http://schemas.microsoft.com/office/drawing/2014/main" id="{E2CA9D79-EE81-46C3-8E6E-839416A406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5181600"/>
              <a:ext cx="2396738" cy="1540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B3ECD50-902C-42E3-8158-95D5D10680AD}"/>
                </a:ext>
              </a:extLst>
            </p:cNvPr>
            <p:cNvSpPr txBox="1"/>
            <p:nvPr/>
          </p:nvSpPr>
          <p:spPr>
            <a:xfrm>
              <a:off x="684377" y="4858144"/>
              <a:ext cx="2322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dirty="0">
                  <a:latin typeface="Atkinson Hyperlegible" pitchFamily="2" charset="0"/>
                  <a:cs typeface="Arial" panose="020B0604020202020204" pitchFamily="34" charset="0"/>
                </a:rPr>
                <a:t>GLASS</a:t>
              </a:r>
              <a:r>
                <a:rPr lang="ru" dirty="0">
                  <a:latin typeface="Atkinson Hyperlegible" pitchFamily="2" charset="0"/>
                  <a:cs typeface="Arial" panose="020B0604020202020204" pitchFamily="34" charset="0"/>
                </a:rPr>
                <a:t> ВОЗ</a:t>
              </a:r>
              <a:endParaRPr lang="en-US" sz="1200" dirty="0">
                <a:latin typeface="Atkinson Hyperlegible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0F1B190-166D-4652-89A5-176039217AFE}"/>
              </a:ext>
            </a:extLst>
          </p:cNvPr>
          <p:cNvGrpSpPr/>
          <p:nvPr/>
        </p:nvGrpSpPr>
        <p:grpSpPr>
          <a:xfrm>
            <a:off x="4818838" y="4072082"/>
            <a:ext cx="2690377" cy="1838610"/>
            <a:chOff x="3048000" y="4759330"/>
            <a:chExt cx="2959415" cy="2022470"/>
          </a:xfrm>
        </p:grpSpPr>
        <p:pic>
          <p:nvPicPr>
            <p:cNvPr id="37" name="Picture 36" descr="Graphical user interface&#10;&#10;Description automatically generated">
              <a:extLst>
                <a:ext uri="{FF2B5EF4-FFF2-40B4-BE49-F238E27FC236}">
                  <a16:creationId xmlns:a16="http://schemas.microsoft.com/office/drawing/2014/main" id="{E947E3AF-CE38-4666-9BCA-A9F25AB409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5102029"/>
              <a:ext cx="2883215" cy="1679771"/>
            </a:xfrm>
            <a:prstGeom prst="rect">
              <a:avLst/>
            </a:prstGeom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7AA9EE1-8E64-486D-A39A-936ACC1A0D9C}"/>
                </a:ext>
              </a:extLst>
            </p:cNvPr>
            <p:cNvSpPr txBox="1"/>
            <p:nvPr/>
          </p:nvSpPr>
          <p:spPr>
            <a:xfrm>
              <a:off x="3048000" y="4759330"/>
              <a:ext cx="2322918" cy="406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>
                  <a:latin typeface="Atkinson Hyperlegible" pitchFamily="2" charset="0"/>
                </a:rPr>
                <a:t>DHIS2</a:t>
              </a:r>
              <a:endParaRPr lang="en-US" sz="1200" dirty="0">
                <a:latin typeface="Atkinson Hyperlegible" pitchFamily="2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F36C6A5-185B-4B96-825B-A0CA9697737D}"/>
              </a:ext>
            </a:extLst>
          </p:cNvPr>
          <p:cNvGrpSpPr/>
          <p:nvPr/>
        </p:nvGrpSpPr>
        <p:grpSpPr>
          <a:xfrm>
            <a:off x="9457582" y="4033141"/>
            <a:ext cx="2623713" cy="2242560"/>
            <a:chOff x="6135282" y="4684430"/>
            <a:chExt cx="2932518" cy="2552972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E04B01D-A9D2-4159-BEE5-76E0158A926E}"/>
                </a:ext>
              </a:extLst>
            </p:cNvPr>
            <p:cNvGrpSpPr/>
            <p:nvPr/>
          </p:nvGrpSpPr>
          <p:grpSpPr>
            <a:xfrm>
              <a:off x="6225984" y="5105400"/>
              <a:ext cx="2841816" cy="2132002"/>
              <a:chOff x="0" y="0"/>
              <a:chExt cx="5731510" cy="3992726"/>
            </a:xfrm>
          </p:grpSpPr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D73DCB4B-5FF9-4075-BF8B-DB2104FD9F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1423" b="6028"/>
              <a:stretch/>
            </p:blipFill>
            <p:spPr bwMode="auto">
              <a:xfrm>
                <a:off x="0" y="0"/>
                <a:ext cx="5731510" cy="266001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2" name="Text Box 4">
                <a:extLst>
                  <a:ext uri="{FF2B5EF4-FFF2-40B4-BE49-F238E27FC236}">
                    <a16:creationId xmlns:a16="http://schemas.microsoft.com/office/drawing/2014/main" id="{44F06EAC-DBEE-41F5-BB04-7FE7F324E901}"/>
                  </a:ext>
                </a:extLst>
              </p:cNvPr>
              <p:cNvSpPr txBox="1"/>
              <p:nvPr/>
            </p:nvSpPr>
            <p:spPr>
              <a:xfrm>
                <a:off x="0" y="2847974"/>
                <a:ext cx="5731510" cy="1144752"/>
              </a:xfrm>
              <a:prstGeom prst="rect">
                <a:avLst/>
              </a:prstGeom>
              <a:solidFill>
                <a:prstClr val="white"/>
              </a:solidFill>
              <a:ln>
                <a:noFill/>
              </a:ln>
              <a:effectLst/>
            </p:spPr>
            <p:txBody>
              <a:bodyPr rot="0" spcFirstLastPara="0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Aft>
                    <a:spcPts val="750"/>
                  </a:spcAft>
                </a:pPr>
                <a:r>
                  <a:rPr lang="ru" sz="675" i="1">
                    <a:solidFill>
                      <a:srgbClr val="44546A"/>
                    </a:solidFill>
                    <a:latin typeface="Atkinson Hyperlegible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Рисунок 4: Скриншот файла Microreact для S. aureus 2015</a:t>
                </a:r>
                <a:endParaRPr lang="en-US" sz="675" i="1">
                  <a:solidFill>
                    <a:srgbClr val="44546A"/>
                  </a:solidFill>
                  <a:latin typeface="Atkinson Hyperlegible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600"/>
                  </a:spcAft>
                </a:pPr>
                <a:r>
                  <a:rPr lang="ru" sz="675" i="1">
                    <a:latin typeface="Atkinson Hyperlegible" pitchFamily="2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На скриншоте микрофайла Microreact показано географическое распределение фенотипов резистентности S. aureus на Филиппинах в 2015 году.</a:t>
                </a:r>
                <a:endParaRPr lang="en-US" sz="825">
                  <a:latin typeface="Atkinson Hyperlegible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66179D8-0587-4572-87A7-C0EF55C8CD5F}"/>
                </a:ext>
              </a:extLst>
            </p:cNvPr>
            <p:cNvSpPr txBox="1"/>
            <p:nvPr/>
          </p:nvSpPr>
          <p:spPr>
            <a:xfrm>
              <a:off x="6135282" y="4684430"/>
              <a:ext cx="2322918" cy="4204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 err="1">
                  <a:latin typeface="Atkinson Hyperlegible" pitchFamily="2" charset="0"/>
                </a:rPr>
                <a:t>MicroReact</a:t>
              </a:r>
              <a:endParaRPr lang="en-US" sz="1200" dirty="0">
                <a:latin typeface="Atkinson Hyperlegible" pitchFamily="2" charset="0"/>
              </a:endParaRPr>
            </a:p>
          </p:txBody>
        </p:sp>
      </p:grpSp>
      <p:sp>
        <p:nvSpPr>
          <p:cNvPr id="63" name="TextBox 15">
            <a:extLst>
              <a:ext uri="{FF2B5EF4-FFF2-40B4-BE49-F238E27FC236}">
                <a16:creationId xmlns:a16="http://schemas.microsoft.com/office/drawing/2014/main" id="{64E79786-464F-D09B-4090-33B7F67ABDAB}"/>
              </a:ext>
            </a:extLst>
          </p:cNvPr>
          <p:cNvSpPr txBox="1"/>
          <p:nvPr/>
        </p:nvSpPr>
        <p:spPr>
          <a:xfrm>
            <a:off x="1204856" y="125413"/>
            <a:ext cx="8001665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Экспорт данных и совместимость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708A8AF-9FE6-B2BD-CDD8-73785E713796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24" name="Freeform 4">
              <a:extLst>
                <a:ext uri="{FF2B5EF4-FFF2-40B4-BE49-F238E27FC236}">
                  <a16:creationId xmlns:a16="http://schemas.microsoft.com/office/drawing/2014/main" id="{946F673B-7AA7-A3C3-2F7D-9FFD82258335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25" name="TextBox 13">
              <a:extLst>
                <a:ext uri="{FF2B5EF4-FFF2-40B4-BE49-F238E27FC236}">
                  <a16:creationId xmlns:a16="http://schemas.microsoft.com/office/drawing/2014/main" id="{98FC117D-E4C8-EEA8-608A-EBAB17F6778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027" name="Group 1026">
            <a:extLst>
              <a:ext uri="{FF2B5EF4-FFF2-40B4-BE49-F238E27FC236}">
                <a16:creationId xmlns:a16="http://schemas.microsoft.com/office/drawing/2014/main" id="{291C861D-8D02-850A-4473-C3A7DD6EF641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028" name="Freeform 7">
              <a:extLst>
                <a:ext uri="{FF2B5EF4-FFF2-40B4-BE49-F238E27FC236}">
                  <a16:creationId xmlns:a16="http://schemas.microsoft.com/office/drawing/2014/main" id="{D7B9B0E6-4FC1-591B-E343-BA1005644EC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029" name="TextBox 10">
              <a:extLst>
                <a:ext uri="{FF2B5EF4-FFF2-40B4-BE49-F238E27FC236}">
                  <a16:creationId xmlns:a16="http://schemas.microsoft.com/office/drawing/2014/main" id="{D7FD90F6-6830-396C-08C4-2E81F46D5681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  <p:sp>
        <p:nvSpPr>
          <p:cNvPr id="4" name="TextBox 2">
            <a:extLst>
              <a:ext uri="{FF2B5EF4-FFF2-40B4-BE49-F238E27FC236}">
                <a16:creationId xmlns:a16="http://schemas.microsoft.com/office/drawing/2014/main" id="{33AC24E9-E2DF-0CB5-DD74-E71CEBDEBCD2}"/>
              </a:ext>
            </a:extLst>
          </p:cNvPr>
          <p:cNvSpPr txBox="1"/>
          <p:nvPr/>
        </p:nvSpPr>
        <p:spPr>
          <a:xfrm>
            <a:off x="1096382" y="901785"/>
            <a:ext cx="11095618" cy="2945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79"/>
              </a:lnSpc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Как уже упоминалось в обсуждении «импорта данных» с компанией BacLink, принцип совместимости имеет первостепенное значение для обеспечения эффективности, устойчивости и результативности совместных усилий.</a:t>
            </a:r>
          </a:p>
          <a:p>
            <a:pPr>
              <a:lnSpc>
                <a:spcPts val="2879"/>
              </a:lnSpc>
            </a:pPr>
            <a:endParaRPr lang="en-US" sz="2399" dirty="0">
              <a:solidFill>
                <a:srgbClr val="000066"/>
              </a:solidFill>
              <a:latin typeface="Atkinson Hyperlegible" pitchFamily="2" charset="0"/>
            </a:endParaRPr>
          </a:p>
          <a:p>
            <a:pPr>
              <a:lnSpc>
                <a:spcPts val="2879"/>
              </a:lnSpc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Это также относится к экспорту данных. WHONET имеет возможность экспортировать данные в ряд систем отчетности в области общественного здравоохранения, таких как модули GLASS (GLASS-AMR, GLASS-FUNGI, GLASS-EGASP), DHIS2, AMASS, EARS-Net, CAESAR, ASIARS-Net, </a:t>
            </a:r>
            <a:r>
              <a:rPr lang="ru" sz="2399" dirty="0" err="1">
                <a:solidFill>
                  <a:srgbClr val="000066"/>
                </a:solidFill>
                <a:latin typeface="Atkinson Hyperlegible" pitchFamily="2" charset="0"/>
              </a:rPr>
              <a:t>MicroReact </a:t>
            </a: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и другие.</a:t>
            </a:r>
            <a:endParaRPr lang="en-US" sz="2000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4C3465-CB87-F786-7D95-BD5BEA4A0A20}"/>
              </a:ext>
            </a:extLst>
          </p:cNvPr>
          <p:cNvGrpSpPr/>
          <p:nvPr/>
        </p:nvGrpSpPr>
        <p:grpSpPr>
          <a:xfrm>
            <a:off x="7666888" y="4051342"/>
            <a:ext cx="2322918" cy="2325403"/>
            <a:chOff x="6424880" y="4118915"/>
            <a:chExt cx="2322918" cy="232540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3B6C1FC-BAF5-295F-3B4A-E1DC151B7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00998" y="4389970"/>
              <a:ext cx="1617625" cy="205434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1C2B420-C021-F880-7628-393BDBCA996B}"/>
                </a:ext>
              </a:extLst>
            </p:cNvPr>
            <p:cNvSpPr txBox="1"/>
            <p:nvPr/>
          </p:nvSpPr>
          <p:spPr>
            <a:xfrm>
              <a:off x="6424880" y="4118915"/>
              <a:ext cx="23229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>
                  <a:latin typeface="Atkinson Hyperlegible" pitchFamily="2" charset="0"/>
                </a:rPr>
                <a:t>МАССА</a:t>
              </a:r>
              <a:endParaRPr lang="en-US" sz="1200" dirty="0">
                <a:latin typeface="Atkinson Hyperlegible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8D6BCEB-6269-63C6-4F46-BEC59B6CFDA9}"/>
              </a:ext>
            </a:extLst>
          </p:cNvPr>
          <p:cNvGrpSpPr/>
          <p:nvPr/>
        </p:nvGrpSpPr>
        <p:grpSpPr>
          <a:xfrm>
            <a:off x="2349915" y="4130844"/>
            <a:ext cx="2286000" cy="2312987"/>
            <a:chOff x="2750965" y="4419600"/>
            <a:chExt cx="2286000" cy="2312987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9CBD3121-75EE-9046-D002-9C9B8E4AB4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0965" y="4732337"/>
              <a:ext cx="2286000" cy="200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917503-ECCA-F9FA-A37A-5DDE9E035846}"/>
                </a:ext>
              </a:extLst>
            </p:cNvPr>
            <p:cNvSpPr txBox="1"/>
            <p:nvPr/>
          </p:nvSpPr>
          <p:spPr>
            <a:xfrm>
              <a:off x="2999614" y="4419600"/>
              <a:ext cx="19795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ru" dirty="0">
                  <a:latin typeface="Atkinson Hyperlegible" pitchFamily="2" charset="0"/>
                  <a:cs typeface="Arial" panose="020B0604020202020204" pitchFamily="34" charset="0"/>
                </a:rPr>
                <a:t>EARS-Net</a:t>
              </a:r>
              <a:endParaRPr lang="en-US" sz="1200" dirty="0">
                <a:latin typeface="Atkinson Hyperlegible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7181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6494" y="72209"/>
            <a:ext cx="10125074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Адаптации для системы эпидемиологического надзора «Единое здоровье»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01636" y="1164468"/>
            <a:ext cx="11463015" cy="55660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Внедренная в 2001 году, система постепенно совершенствовалась с течением времени при поддержке ВОЗ, ФАО, Министерства сельского хозяйства США, Управления по контролю за продуктами и лекарствами США и многих других организаций.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Расширены списки полей данных, кодовые списки и аналитические материалы.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Виды животных, виды производства, виды продуктов питания и т. д.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Типы образцов, патогены, антимикробные препараты и т. д.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Шаблоны для ввода данных и составления отчетов для протоколов эпидемиологического надзора ФАО,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InFARM и </a:t>
            </a: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проекта ВОЗ по изучению продуцирующих ESBL </a:t>
            </a:r>
            <a:r>
              <a:rPr lang="ru" sz="2000" i="1" dirty="0">
                <a:solidFill>
                  <a:srgbClr val="000066"/>
                </a:solidFill>
                <a:latin typeface="Atkinson Hyperlegible" pitchFamily="2" charset="0"/>
              </a:rPr>
              <a:t>штаммов Escherichia coli </a:t>
            </a:r>
            <a:r>
              <a:rPr lang="ru" sz="2000" dirty="0" err="1">
                <a:solidFill>
                  <a:srgbClr val="000066"/>
                </a:solidFill>
                <a:latin typeface="Atkinson Hyperlegible" pitchFamily="2" charset="0"/>
              </a:rPr>
              <a:t>TriCycle.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Руководящие принципы интерпретации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Клинические пороговые значения CLSI для людей и животных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Клинические пороговые значения EUCAST для людей и животных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Пороговые эпидемиологические значения EUCAST для результатов МИК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200" dirty="0">
                <a:solidFill>
                  <a:srgbClr val="000066"/>
                </a:solidFill>
                <a:latin typeface="Atkinson Hyperlegible" pitchFamily="2" charset="0"/>
              </a:rPr>
              <a:t>Обучающий набор данных с результатами исследования «Единое здоровье»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000" dirty="0">
                <a:solidFill>
                  <a:srgbClr val="000066"/>
                </a:solidFill>
                <a:latin typeface="Atkinson Hyperlegible" pitchFamily="2" charset="0"/>
              </a:rPr>
              <a:t>По 100 изолятов человеческого, животного, пищевого и экологического происхождения.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0B81E0-0729-E4CE-9F83-AD42EA2ED9E0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B924C59-6128-7D1E-D4B1-7BA14FF80D73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2278AE49-B693-EC4D-1E89-F0BE212408A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6A28BE-BBF1-EF91-067F-A4183258CCD4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FB754D9-1122-163D-91A4-CBEACBE97EAA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E6225E2B-F840-72AE-C396-3F1DC5943896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2616" y="246989"/>
            <a:ext cx="5657850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20"/>
              </a:lnSpc>
            </a:pPr>
            <a:r>
              <a:rPr lang="ru" sz="3600" dirty="0">
                <a:solidFill>
                  <a:srgbClr val="000066"/>
                </a:solidFill>
                <a:latin typeface="Atkinson Hyperlegible" pitchFamily="2" charset="0"/>
              </a:rPr>
              <a:t>Краткое содержание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52616" y="1176917"/>
            <a:ext cx="11139384" cy="5028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ru" sz="2799" dirty="0">
                <a:solidFill>
                  <a:srgbClr val="000066"/>
                </a:solidFill>
                <a:latin typeface="Atkinson Hyperlegible" pitchFamily="2" charset="0"/>
              </a:rPr>
              <a:t>WHONET — это бесплатное программное обеспечение, широко используемое во всем мире для мониторинга эволюции микробных популяций.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799" dirty="0">
                <a:solidFill>
                  <a:srgbClr val="000066"/>
                </a:solidFill>
                <a:latin typeface="Atkinson Hyperlegible" pitchFamily="2" charset="0"/>
              </a:rPr>
              <a:t>Одним из важных направлений является ежегодный мониторинг приоритетных тенденций развития резистентности – для повышения осведомленности, разработки рекомендаций по лечению и проведения информационно-просветительской работы.</a:t>
            </a:r>
          </a:p>
          <a:p>
            <a:pPr marL="360359" lvl="1" indent="-180180">
              <a:lnSpc>
                <a:spcPts val="3360"/>
              </a:lnSpc>
              <a:buFont typeface="Arial"/>
              <a:buChar char="•"/>
            </a:pPr>
            <a:r>
              <a:rPr lang="ru" sz="2799" dirty="0">
                <a:solidFill>
                  <a:srgbClr val="000066"/>
                </a:solidFill>
                <a:latin typeface="Atkinson Hyperlegible" pitchFamily="2" charset="0"/>
              </a:rPr>
              <a:t>Но существует множество других, более ценных применений в режиме реального времени.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для содействия выявлению и сдерживанию возникающих угроз, включая новые устойчивые штаммы и возможные вспышки заболеваний.</a:t>
            </a:r>
          </a:p>
          <a:p>
            <a:pPr marL="766102" lvl="2" indent="-255367">
              <a:lnSpc>
                <a:spcPts val="2879"/>
              </a:lnSpc>
              <a:buFont typeface="Arial"/>
              <a:buChar char="⚬"/>
            </a:pPr>
            <a:r>
              <a:rPr lang="ru" sz="2399" dirty="0">
                <a:solidFill>
                  <a:srgbClr val="000066"/>
                </a:solidFill>
                <a:latin typeface="Atkinson Hyperlegible" pitchFamily="2" charset="0"/>
              </a:rPr>
              <a:t>для повышения возможностей лаборатории и качества данных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3564153-3AAC-AED5-FBCF-DA10BCCF4286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6175889B-4109-A4E4-2738-90EF6AEE9F68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26B6687A-A273-5941-CC4A-89B2ACF08470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69B3AE-2BF0-BC8C-D11D-33819571BA56}"/>
              </a:ext>
            </a:extLst>
          </p:cNvPr>
          <p:cNvGrpSpPr/>
          <p:nvPr/>
        </p:nvGrpSpPr>
        <p:grpSpPr>
          <a:xfrm>
            <a:off x="37531" y="522706"/>
            <a:ext cx="686587" cy="985056"/>
            <a:chOff x="2330260" y="1769955"/>
            <a:chExt cx="1029881" cy="1477583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96487FE-149D-D546-3E91-8F0785530002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2841D549-8D17-BF7C-76CE-D9232FABB5D9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А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2278" y="1328311"/>
            <a:ext cx="11162632" cy="5434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Загрузка и установка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300692-4343-C0C6-2759-7B3241544F4C}"/>
              </a:ext>
            </a:extLst>
          </p:cNvPr>
          <p:cNvGrpSpPr/>
          <p:nvPr/>
        </p:nvGrpSpPr>
        <p:grpSpPr>
          <a:xfrm>
            <a:off x="476236" y="753502"/>
            <a:ext cx="686587" cy="985055"/>
            <a:chOff x="2330260" y="1769955"/>
            <a:chExt cx="1029881" cy="1477583"/>
          </a:xfrm>
        </p:grpSpPr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FC821A8D-FBB2-58DF-853C-1F1CD248D5A9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0710924D-D83D-DAFE-DEC3-0B1277F50A53}"/>
                </a:ext>
              </a:extLst>
            </p:cNvPr>
            <p:cNvSpPr txBox="1"/>
            <p:nvPr/>
          </p:nvSpPr>
          <p:spPr>
            <a:xfrm>
              <a:off x="2626306" y="1769955"/>
              <a:ext cx="437789" cy="13312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7C238ED-369B-B38E-DB54-D8D3D23F63D9}"/>
              </a:ext>
            </a:extLst>
          </p:cNvPr>
          <p:cNvGrpSpPr/>
          <p:nvPr/>
        </p:nvGrpSpPr>
        <p:grpSpPr>
          <a:xfrm>
            <a:off x="231421" y="156528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9AE132BC-235F-9A4B-A08D-CCA75C80CACA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B0B44E96-9275-05B5-E937-1EC4AA392CCA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4067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1EB3598F-A059-1C07-136D-9C6DD0044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668" y="1097280"/>
            <a:ext cx="6181954" cy="563355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30415" y="81650"/>
            <a:ext cx="11570336" cy="690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11"/>
              </a:lnSpc>
            </a:pPr>
            <a:r>
              <a:rPr lang="ru" sz="3600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Главная страница WHONET – </a:t>
            </a:r>
            <a:r>
              <a:rPr lang="ru" sz="3600" b="1" u="sng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www.whonet.org</a:t>
            </a:r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E46E15CF-1488-2ABB-C202-BD8AA9714F1C}"/>
              </a:ext>
            </a:extLst>
          </p:cNvPr>
          <p:cNvGrpSpPr/>
          <p:nvPr/>
        </p:nvGrpSpPr>
        <p:grpSpPr>
          <a:xfrm>
            <a:off x="1465040" y="5600098"/>
            <a:ext cx="7089805" cy="1141208"/>
            <a:chOff x="0" y="0"/>
            <a:chExt cx="3534127" cy="757164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C600549-DA06-318F-E966-A9B2DDC62C7A}"/>
                </a:ext>
              </a:extLst>
            </p:cNvPr>
            <p:cNvSpPr/>
            <p:nvPr/>
          </p:nvSpPr>
          <p:spPr>
            <a:xfrm>
              <a:off x="0" y="0"/>
              <a:ext cx="3534156" cy="757174"/>
            </a:xfrm>
            <a:custGeom>
              <a:avLst/>
              <a:gdLst/>
              <a:ahLst/>
              <a:cxnLst/>
              <a:rect l="l" t="t" r="r" b="b"/>
              <a:pathLst>
                <a:path w="3534156" h="757174">
                  <a:moveTo>
                    <a:pt x="0" y="150241"/>
                  </a:moveTo>
                  <a:cubicBezTo>
                    <a:pt x="0" y="64643"/>
                    <a:pt x="74295" y="0"/>
                    <a:pt x="159766" y="0"/>
                  </a:cubicBezTo>
                  <a:lnTo>
                    <a:pt x="3374390" y="0"/>
                  </a:lnTo>
                  <a:lnTo>
                    <a:pt x="3374390" y="36068"/>
                  </a:lnTo>
                  <a:lnTo>
                    <a:pt x="3374390" y="0"/>
                  </a:lnTo>
                  <a:cubicBezTo>
                    <a:pt x="3459861" y="0"/>
                    <a:pt x="3534156" y="64643"/>
                    <a:pt x="3534156" y="150241"/>
                  </a:cubicBezTo>
                  <a:lnTo>
                    <a:pt x="3534156" y="606933"/>
                  </a:lnTo>
                  <a:lnTo>
                    <a:pt x="3498088" y="606933"/>
                  </a:lnTo>
                  <a:lnTo>
                    <a:pt x="3534156" y="606933"/>
                  </a:lnTo>
                  <a:cubicBezTo>
                    <a:pt x="3534156" y="692531"/>
                    <a:pt x="3459861" y="757174"/>
                    <a:pt x="3374390" y="757174"/>
                  </a:cubicBezTo>
                  <a:lnTo>
                    <a:pt x="3374390" y="720979"/>
                  </a:lnTo>
                  <a:lnTo>
                    <a:pt x="3374390" y="757047"/>
                  </a:lnTo>
                  <a:lnTo>
                    <a:pt x="159766" y="757047"/>
                  </a:lnTo>
                  <a:lnTo>
                    <a:pt x="159766" y="720979"/>
                  </a:lnTo>
                  <a:lnTo>
                    <a:pt x="159766" y="757047"/>
                  </a:lnTo>
                  <a:cubicBezTo>
                    <a:pt x="74295" y="757174"/>
                    <a:pt x="0" y="692531"/>
                    <a:pt x="0" y="606933"/>
                  </a:cubicBezTo>
                  <a:lnTo>
                    <a:pt x="0" y="150241"/>
                  </a:lnTo>
                  <a:lnTo>
                    <a:pt x="36068" y="150241"/>
                  </a:lnTo>
                  <a:lnTo>
                    <a:pt x="0" y="150241"/>
                  </a:lnTo>
                  <a:moveTo>
                    <a:pt x="72263" y="150241"/>
                  </a:moveTo>
                  <a:lnTo>
                    <a:pt x="72263" y="606933"/>
                  </a:lnTo>
                  <a:lnTo>
                    <a:pt x="36068" y="606933"/>
                  </a:lnTo>
                  <a:lnTo>
                    <a:pt x="72263" y="606933"/>
                  </a:lnTo>
                  <a:cubicBezTo>
                    <a:pt x="72263" y="647319"/>
                    <a:pt x="108712" y="684911"/>
                    <a:pt x="159766" y="684911"/>
                  </a:cubicBezTo>
                  <a:lnTo>
                    <a:pt x="3374390" y="684911"/>
                  </a:lnTo>
                  <a:cubicBezTo>
                    <a:pt x="3425444" y="684911"/>
                    <a:pt x="3461893" y="647319"/>
                    <a:pt x="3461893" y="606933"/>
                  </a:cubicBezTo>
                  <a:lnTo>
                    <a:pt x="3461893" y="150241"/>
                  </a:lnTo>
                  <a:lnTo>
                    <a:pt x="3497961" y="150241"/>
                  </a:lnTo>
                  <a:lnTo>
                    <a:pt x="3461893" y="150241"/>
                  </a:lnTo>
                  <a:cubicBezTo>
                    <a:pt x="3461893" y="109855"/>
                    <a:pt x="3425444" y="72263"/>
                    <a:pt x="3374390" y="72263"/>
                  </a:cubicBezTo>
                  <a:lnTo>
                    <a:pt x="159766" y="72263"/>
                  </a:lnTo>
                  <a:lnTo>
                    <a:pt x="159766" y="36068"/>
                  </a:lnTo>
                  <a:lnTo>
                    <a:pt x="159766" y="72263"/>
                  </a:lnTo>
                  <a:cubicBezTo>
                    <a:pt x="108712" y="72263"/>
                    <a:pt x="72263" y="109855"/>
                    <a:pt x="72263" y="150241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D03B71F-AEEF-D4E2-6241-574AF0501CE4}"/>
              </a:ext>
            </a:extLst>
          </p:cNvPr>
          <p:cNvGrpSpPr/>
          <p:nvPr/>
        </p:nvGrpSpPr>
        <p:grpSpPr>
          <a:xfrm>
            <a:off x="169737" y="128482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877C3F2-04FE-1282-40BC-B2CDECC4EDC5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AC4A5719-F4FA-0DC2-2CA9-F5F4854CF6C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110EEF9-038E-D7E2-BEC5-24C9AF3DDB23}"/>
              </a:ext>
            </a:extLst>
          </p:cNvPr>
          <p:cNvGrpSpPr/>
          <p:nvPr/>
        </p:nvGrpSpPr>
        <p:grpSpPr>
          <a:xfrm>
            <a:off x="160013" y="544353"/>
            <a:ext cx="686587" cy="985057"/>
            <a:chOff x="2330260" y="1769954"/>
            <a:chExt cx="1029881" cy="1477584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5E8FB0D-F38D-CBB6-0439-C96D9CDF35BA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08548A89-068D-A408-2DFD-C2B950CFDC02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8125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0918" y="1282966"/>
            <a:ext cx="9575895" cy="2393695"/>
          </a:xfrm>
          <a:custGeom>
            <a:avLst/>
            <a:gdLst/>
            <a:ahLst/>
            <a:cxnLst/>
            <a:rect l="l" t="t" r="r" b="b"/>
            <a:pathLst>
              <a:path w="14300615" h="3590542">
                <a:moveTo>
                  <a:pt x="0" y="0"/>
                </a:moveTo>
                <a:lnTo>
                  <a:pt x="14300615" y="0"/>
                </a:lnTo>
                <a:lnTo>
                  <a:pt x="14300615" y="3590541"/>
                </a:lnTo>
                <a:lnTo>
                  <a:pt x="0" y="3590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0811"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9304" y="69367"/>
            <a:ext cx="11037801" cy="715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24"/>
              </a:lnSpc>
            </a:pPr>
            <a:r>
              <a:rPr lang="ru" sz="4276" spc="-4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Две версии установочного пакета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B377B57-8FB2-43FF-8DB9-23C1F517C978}"/>
              </a:ext>
            </a:extLst>
          </p:cNvPr>
          <p:cNvGrpSpPr/>
          <p:nvPr/>
        </p:nvGrpSpPr>
        <p:grpSpPr>
          <a:xfrm>
            <a:off x="73629" y="64763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4689E1D4-297E-2F81-373E-D4347B9F3EA9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6987486D-AB57-4163-E7DB-FEC8EBD0891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F46C7AE-3B10-DE40-FFEE-96821BB88091}"/>
              </a:ext>
            </a:extLst>
          </p:cNvPr>
          <p:cNvGrpSpPr/>
          <p:nvPr/>
        </p:nvGrpSpPr>
        <p:grpSpPr>
          <a:xfrm>
            <a:off x="37531" y="514685"/>
            <a:ext cx="686587" cy="985057"/>
            <a:chOff x="2330260" y="1769954"/>
            <a:chExt cx="1029881" cy="1477584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E32B69E-550E-7BE5-67F6-4D28DABC7CA4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FCBE455F-3BBD-51B6-2BDB-713E7D42E1A5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9BB460B-93EF-668C-7FB3-7F26F4238F76}"/>
              </a:ext>
            </a:extLst>
          </p:cNvPr>
          <p:cNvSpPr txBox="1"/>
          <p:nvPr/>
        </p:nvSpPr>
        <p:spPr>
          <a:xfrm>
            <a:off x="1150764" y="4286066"/>
            <a:ext cx="10134008" cy="17298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60"/>
              </a:lnSpc>
            </a:pPr>
            <a:r>
              <a:rPr lang="ru" sz="2799" dirty="0">
                <a:solidFill>
                  <a:srgbClr val="000066"/>
                </a:solidFill>
                <a:latin typeface="Atkinson Hyperlegible" pitchFamily="2" charset="0"/>
              </a:rPr>
              <a:t>Рекомендация: если у вас 32-битная версия Microsoft Office, мы рекомендуем установить 32-битную версию WHONET. Если у вас 64-битная версия Microsoft Office, мы рекомендуем установить 64-битную версию WHONET.</a:t>
            </a:r>
            <a:endParaRPr lang="en-US" sz="2399" dirty="0">
              <a:solidFill>
                <a:srgbClr val="000066"/>
              </a:solidFill>
              <a:latin typeface="Atkinson Hyperlegible" pitchFamily="2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8333939" y="1845689"/>
            <a:ext cx="1280129" cy="1576847"/>
          </a:xfrm>
          <a:custGeom>
            <a:avLst/>
            <a:gdLst/>
            <a:ahLst/>
            <a:cxnLst/>
            <a:rect l="l" t="t" r="r" b="b"/>
            <a:pathLst>
              <a:path w="1920193" h="2365271">
                <a:moveTo>
                  <a:pt x="0" y="0"/>
                </a:moveTo>
                <a:lnTo>
                  <a:pt x="1920193" y="0"/>
                </a:lnTo>
                <a:lnTo>
                  <a:pt x="1920193" y="2365271"/>
                </a:lnTo>
                <a:lnTo>
                  <a:pt x="0" y="23652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975210" y="3734966"/>
            <a:ext cx="4619994" cy="839379"/>
          </a:xfrm>
          <a:custGeom>
            <a:avLst/>
            <a:gdLst/>
            <a:ahLst/>
            <a:cxnLst/>
            <a:rect l="l" t="t" r="r" b="b"/>
            <a:pathLst>
              <a:path w="6929991" h="1259068">
                <a:moveTo>
                  <a:pt x="0" y="0"/>
                </a:moveTo>
                <a:lnTo>
                  <a:pt x="6929990" y="0"/>
                </a:lnTo>
                <a:lnTo>
                  <a:pt x="6929990" y="1259068"/>
                </a:lnTo>
                <a:lnTo>
                  <a:pt x="0" y="1259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5455471" y="5351464"/>
            <a:ext cx="5279702" cy="575251"/>
          </a:xfrm>
          <a:custGeom>
            <a:avLst/>
            <a:gdLst/>
            <a:ahLst/>
            <a:cxnLst/>
            <a:rect l="l" t="t" r="r" b="b"/>
            <a:pathLst>
              <a:path w="7919553" h="862877">
                <a:moveTo>
                  <a:pt x="0" y="0"/>
                </a:moveTo>
                <a:lnTo>
                  <a:pt x="7919553" y="0"/>
                </a:lnTo>
                <a:lnTo>
                  <a:pt x="7919553" y="862877"/>
                </a:lnTo>
                <a:lnTo>
                  <a:pt x="0" y="8628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85384" y="53501"/>
            <a:ext cx="11234702" cy="1449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836"/>
              </a:lnSpc>
            </a:pPr>
            <a:r>
              <a:rPr lang="ru" sz="4000" spc="-4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У вас 32-битная или 64-битная версия Microsoft Office?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41330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0276" y="2479104"/>
            <a:ext cx="6661627" cy="1061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ru" sz="2000" spc="-20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2. В левом меню нажмите «Аккаунт».</a:t>
            </a:r>
          </a:p>
          <a:p>
            <a:pPr marL="431822" lvl="1" indent="-215911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ru" sz="2000" spc="-20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Если вы не видите раздел «Учетная запись», то, вероятно, у вас установлена 32-битная версия Microsoft Office.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9968" y="3917472"/>
            <a:ext cx="5707662" cy="343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ru" sz="2000" spc="-20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3. Нажмите «О программе Excel» или «О программе Word».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8732" y="4639091"/>
            <a:ext cx="6575443" cy="343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ru" sz="2000" spc="-20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4. На следующем экране отобразится надпись «32-бит» или «64-бит».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2254" y="1758881"/>
            <a:ext cx="6661627" cy="343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ru" sz="2000" spc="-20" dirty="0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1. Откройте Microsoft Excel или Microsoft Word.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446426-CAF0-C777-0E07-0CB5AB99A363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6D4AFC29-2AB5-21AB-8895-5163D99B2CD9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id="{43312B9D-0992-11BC-5A85-788A1158243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A5F01FC-977B-554B-B2ED-991AFFBD2125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7961CA3-CAD2-B43C-320A-60C07A934C7B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1" name="TextBox 10">
              <a:extLst>
                <a:ext uri="{FF2B5EF4-FFF2-40B4-BE49-F238E27FC236}">
                  <a16:creationId xmlns:a16="http://schemas.microsoft.com/office/drawing/2014/main" id="{57C9A8FE-7FE7-1FC8-0B3E-54DCF2289E66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0956BBF-74B5-D7E5-0F43-64A6B000F3A9}"/>
              </a:ext>
            </a:extLst>
          </p:cNvPr>
          <p:cNvCxnSpPr>
            <a:cxnSpLocks/>
          </p:cNvCxnSpPr>
          <p:nvPr/>
        </p:nvCxnSpPr>
        <p:spPr>
          <a:xfrm flipV="1">
            <a:off x="5277853" y="2358189"/>
            <a:ext cx="2919663" cy="2406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C434D98-988E-6749-3142-3CC35CCCCB7D}"/>
              </a:ext>
            </a:extLst>
          </p:cNvPr>
          <p:cNvCxnSpPr>
            <a:cxnSpLocks/>
          </p:cNvCxnSpPr>
          <p:nvPr/>
        </p:nvCxnSpPr>
        <p:spPr>
          <a:xfrm>
            <a:off x="5455471" y="4351161"/>
            <a:ext cx="1491573" cy="481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000AC32-F612-1487-42A5-8346DFD91BE5}"/>
              </a:ext>
            </a:extLst>
          </p:cNvPr>
          <p:cNvCxnSpPr>
            <a:cxnSpLocks/>
          </p:cNvCxnSpPr>
          <p:nvPr/>
        </p:nvCxnSpPr>
        <p:spPr>
          <a:xfrm>
            <a:off x="7123325" y="4729032"/>
            <a:ext cx="3701356" cy="68830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1B3286AD-22C8-D311-6C8B-D824ED225D13}"/>
              </a:ext>
            </a:extLst>
          </p:cNvPr>
          <p:cNvSpPr/>
          <p:nvPr/>
        </p:nvSpPr>
        <p:spPr>
          <a:xfrm>
            <a:off x="10294942" y="5524449"/>
            <a:ext cx="529739" cy="402266"/>
          </a:xfrm>
          <a:prstGeom prst="ellipse">
            <a:avLst/>
          </a:prstGeom>
          <a:noFill/>
          <a:ln w="508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044915" y="123215"/>
            <a:ext cx="8801761" cy="73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Скачать WHONET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10972" y="1313374"/>
            <a:ext cx="10363743" cy="38917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4494" lvl="1" indent="-514350">
              <a:lnSpc>
                <a:spcPts val="4411"/>
              </a:lnSpc>
              <a:buAutoNum type="arabicPeriod"/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Нажмите на ссылку для 32- или 64-битной версии WHONET, и начнётся загрузка установочного пакета.</a:t>
            </a:r>
            <a:endParaRPr lang="en-US" sz="3151" spc="-31" dirty="0">
              <a:solidFill>
                <a:srgbClr val="0B3A7F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4494" lvl="1" indent="-514350">
              <a:lnSpc>
                <a:spcPts val="4411"/>
              </a:lnSpc>
              <a:buAutoNum type="arabicPeriod"/>
            </a:pPr>
            <a:endParaRPr lang="ru" sz="3151" spc="-31" dirty="0">
              <a:solidFill>
                <a:srgbClr val="0B3A7F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854494" lvl="1" indent="-514350">
              <a:lnSpc>
                <a:spcPts val="4411"/>
              </a:lnSpc>
              <a:buAutoNum type="arabicPeriod"/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После завершения загрузки нажмите «Открыть» или «Запустить», чтобы начать установку.</a:t>
            </a:r>
          </a:p>
          <a:p>
            <a:pPr marL="1311694" lvl="2" indent="-514350">
              <a:lnSpc>
                <a:spcPts val="4411"/>
              </a:lnSpc>
              <a:buFont typeface="Arial" panose="020B0604020202020204" pitchFamily="34" charset="0"/>
              <a:buChar char="•"/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Если вы не видите установочный пакет, вы можете найти его в папке «Загрузки».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68D6CBA-3F06-9DA9-5FFA-C0D18D799291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911C664-AF48-BC2A-B522-C65BB668515F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15D78F8E-4A1C-D6B8-288F-4D8C8C43DD92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D4DDD0-358D-3682-4EEE-C1EEAF0C4556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4AC0DEE2-6253-BA57-C7E1-3D0C344799DB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CB835EB2-7962-BD4E-4B22-75BFD1FB7EA1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2691514" y="2175141"/>
            <a:ext cx="6830269" cy="4248978"/>
          </a:xfrm>
          <a:custGeom>
            <a:avLst/>
            <a:gdLst/>
            <a:ahLst/>
            <a:cxnLst/>
            <a:rect l="l" t="t" r="r" b="b"/>
            <a:pathLst>
              <a:path w="10245403" h="6373467">
                <a:moveTo>
                  <a:pt x="0" y="0"/>
                </a:moveTo>
                <a:lnTo>
                  <a:pt x="10245403" y="0"/>
                </a:lnTo>
                <a:lnTo>
                  <a:pt x="10245403" y="6373468"/>
                </a:lnTo>
                <a:lnTo>
                  <a:pt x="0" y="6373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27115" y="81650"/>
            <a:ext cx="6725993" cy="1490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Шаг 1 - Выберите «Установить»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1330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12989F-0FA2-D118-B321-EEB03A561BC3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FA206933-D1EC-3424-B20B-316B7AB79C5F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54928790-DE38-E118-8FFA-A38BF39A3FD1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5E19DA-06F5-EF42-B932-A96B3812B3FF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93765B05-126A-9644-9400-483E48D4F9BF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842CBDD5-DEFB-3446-C8B2-FA2205ABAA29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6771" y="90087"/>
            <a:ext cx="129927" cy="466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" sz="2742" spc="-27">
                <a:solidFill>
                  <a:srgbClr val="FFFFFF"/>
                </a:solidFill>
                <a:latin typeface="Atkinson Hyperlegible" pitchFamily="2" charset="0"/>
              </a:rPr>
              <a:t>1</a:t>
            </a:r>
          </a:p>
        </p:txBody>
      </p:sp>
      <p:sp>
        <p:nvSpPr>
          <p:cNvPr id="5" name="Freeform 5"/>
          <p:cNvSpPr/>
          <p:nvPr/>
        </p:nvSpPr>
        <p:spPr>
          <a:xfrm>
            <a:off x="3145250" y="1821221"/>
            <a:ext cx="5488375" cy="3993529"/>
          </a:xfrm>
          <a:custGeom>
            <a:avLst/>
            <a:gdLst/>
            <a:ahLst/>
            <a:cxnLst/>
            <a:rect l="l" t="t" r="r" b="b"/>
            <a:pathLst>
              <a:path w="8232563" h="5990294">
                <a:moveTo>
                  <a:pt x="0" y="0"/>
                </a:moveTo>
                <a:lnTo>
                  <a:pt x="8232563" y="0"/>
                </a:lnTo>
                <a:lnTo>
                  <a:pt x="8232563" y="5990294"/>
                </a:lnTo>
                <a:lnTo>
                  <a:pt x="0" y="59902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493" t="-46095" r="-58145" b="-71018"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09488" y="21492"/>
            <a:ext cx="10134376" cy="1503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Шаг 2. Разрешить этому приложению вносить изменения? Выберите «Да».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1330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BE476DE-148C-466B-B8D5-A1F144F03A8B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B4472A4E-43E3-9BE8-2685-8A6C29F45083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72C35F5-204E-E505-FDFD-5947D24A7DF2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2D6239-1BA3-0E86-E737-03EC0B437A79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EBEA0214-274C-B77E-543A-9E8E3D0B1B36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9A46F695-37AE-6CD2-DB3D-FE1365A1BA3D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sp>
        <p:nvSpPr>
          <p:cNvPr id="3" name="TextBox 7">
            <a:extLst>
              <a:ext uri="{FF2B5EF4-FFF2-40B4-BE49-F238E27FC236}">
                <a16:creationId xmlns:a16="http://schemas.microsoft.com/office/drawing/2014/main" id="{AD370EAB-2EA3-7614-B110-F90759682C91}"/>
              </a:ext>
            </a:extLst>
          </p:cNvPr>
          <p:cNvSpPr txBox="1"/>
          <p:nvPr/>
        </p:nvSpPr>
        <p:spPr>
          <a:xfrm>
            <a:off x="526755" y="5959998"/>
            <a:ext cx="10790954" cy="529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0144" lvl="1">
              <a:lnSpc>
                <a:spcPts val="4411"/>
              </a:lnSpc>
            </a:pPr>
            <a:r>
              <a:rPr lang="ru" sz="3151" b="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Примечание: </a:t>
            </a: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Некоторые компьютеры не задают этот вопрос.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859150" y="2023356"/>
            <a:ext cx="6338828" cy="4434723"/>
          </a:xfrm>
          <a:custGeom>
            <a:avLst/>
            <a:gdLst/>
            <a:ahLst/>
            <a:cxnLst/>
            <a:rect l="l" t="t" r="r" b="b"/>
            <a:pathLst>
              <a:path w="8031148" h="6360020">
                <a:moveTo>
                  <a:pt x="0" y="0"/>
                </a:moveTo>
                <a:lnTo>
                  <a:pt x="8031148" y="0"/>
                </a:lnTo>
                <a:lnTo>
                  <a:pt x="8031148" y="6360020"/>
                </a:lnTo>
                <a:lnTo>
                  <a:pt x="0" y="6360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16888" y="8795"/>
            <a:ext cx="9068826" cy="1503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Шаг 3 — Мастер настройки WHONET</a:t>
            </a:r>
          </a:p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Выберите «Далее»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1330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C7815A1-9184-81E1-8548-5364B6C271DC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6167F11A-7262-527F-7CF2-424217E22D3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A52C5149-BD7E-54DE-E4E2-90B3F86000AA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5E57AE-80C4-85A9-53C7-0132D4C11112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4537590-C171-7BDE-80B0-D2ABA2C38F1E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70C1B85C-D480-4666-71C5-87953B9ECA75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191926" y="821175"/>
            <a:ext cx="9186163" cy="1103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1"/>
              </a:lnSpc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 умолчанию WHONET будет установлен в папку C:\WHONET. Нажмите «Далее».</a:t>
            </a:r>
          </a:p>
        </p:txBody>
      </p:sp>
      <p:sp>
        <p:nvSpPr>
          <p:cNvPr id="4" name="Freeform 4"/>
          <p:cNvSpPr/>
          <p:nvPr/>
        </p:nvSpPr>
        <p:spPr>
          <a:xfrm>
            <a:off x="1644625" y="2274925"/>
            <a:ext cx="5391150" cy="4269355"/>
          </a:xfrm>
          <a:custGeom>
            <a:avLst/>
            <a:gdLst/>
            <a:ahLst/>
            <a:cxnLst/>
            <a:rect l="l" t="t" r="r" b="b"/>
            <a:pathLst>
              <a:path w="8086725" h="6404033">
                <a:moveTo>
                  <a:pt x="0" y="0"/>
                </a:moveTo>
                <a:lnTo>
                  <a:pt x="8086725" y="0"/>
                </a:lnTo>
                <a:lnTo>
                  <a:pt x="8086725" y="6404033"/>
                </a:lnTo>
                <a:lnTo>
                  <a:pt x="0" y="6404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61155" y="-26870"/>
            <a:ext cx="10017740" cy="73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Шаг 4 - Папка установки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6888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54971" y="2274925"/>
            <a:ext cx="4465932" cy="1673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91"/>
              </a:lnSpc>
            </a:pPr>
            <a:r>
              <a:rPr lang="ru" sz="2351" spc="-2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Или вы можете использовать кнопку «Обзор», чтобы выбрать другое местоположение на локальном жестком диске или на сетевом диске.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088B076-A085-5673-C8BD-2498FA8AA032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793093CA-5B8D-DA6C-6008-E2D2776F9EF6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491028D4-5531-4F32-0933-DC5BE4AB8EFC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F955155-F8F3-698E-73EF-DD6DA3C03314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CEAAD6A7-A041-CCC3-9AC4-50DBC3201EE1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C85BC354-8D4B-0CA9-B899-5A6485803BA4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6661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637356" y="2194643"/>
            <a:ext cx="5391150" cy="4269355"/>
          </a:xfrm>
          <a:custGeom>
            <a:avLst/>
            <a:gdLst/>
            <a:ahLst/>
            <a:cxnLst/>
            <a:rect l="l" t="t" r="r" b="b"/>
            <a:pathLst>
              <a:path w="8086725" h="6404033">
                <a:moveTo>
                  <a:pt x="0" y="0"/>
                </a:moveTo>
                <a:lnTo>
                  <a:pt x="8086725" y="0"/>
                </a:lnTo>
                <a:lnTo>
                  <a:pt x="8086725" y="6404032"/>
                </a:lnTo>
                <a:lnTo>
                  <a:pt x="0" y="64040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41330" y="91594"/>
            <a:ext cx="9128216" cy="1503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Шаг 5 — Заключительный шаг. Нажмите «Установить».</a:t>
            </a:r>
          </a:p>
          <a:p>
            <a:pPr>
              <a:lnSpc>
                <a:spcPts val="5973"/>
              </a:lnSpc>
            </a:pPr>
            <a:endParaRPr lang="en-US" sz="4266" spc="-42" dirty="0">
              <a:solidFill>
                <a:srgbClr val="0B3A7F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41330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6719F4C-68CF-1746-2BCD-3DE6FD3CBE6C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353B6422-D6FC-472C-7C9C-8CCA55BEC7AB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80A8A3B0-05AD-07E7-C145-6A5509423874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096C3A2-025B-7734-4D06-29C1B26B3921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ECD109F-076D-7521-F6AC-A03CE8FE6E85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DD778FF8-DD80-DCEA-5919-A1EEDBA76718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1379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483989" y="2115987"/>
            <a:ext cx="5391150" cy="4269355"/>
          </a:xfrm>
          <a:custGeom>
            <a:avLst/>
            <a:gdLst/>
            <a:ahLst/>
            <a:cxnLst/>
            <a:rect l="l" t="t" r="r" b="b"/>
            <a:pathLst>
              <a:path w="8086725" h="6404033">
                <a:moveTo>
                  <a:pt x="0" y="0"/>
                </a:moveTo>
                <a:lnTo>
                  <a:pt x="8086725" y="0"/>
                </a:lnTo>
                <a:lnTo>
                  <a:pt x="8086725" y="6404033"/>
                </a:lnTo>
                <a:lnTo>
                  <a:pt x="0" y="6404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12900" y="72784"/>
            <a:ext cx="8410655" cy="1481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000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Шаг 6 — Установка завершена. Нажмите «Готово».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41330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F1DABA2-7180-921B-B5EE-2ABC2598340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5D77C1D6-CB3D-036D-BF2D-914F5A13058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030178B8-27C3-29C9-66A2-F2AB33595D66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267586-8AAF-B139-E2EA-D2FC9D4046CB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94FA191-10FA-A8EB-D3DB-770675B6C4F8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AB34642E-D9FE-AE15-9112-D41E5A21ADAF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57017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2491000" y="2147805"/>
            <a:ext cx="6863025" cy="4269355"/>
          </a:xfrm>
          <a:custGeom>
            <a:avLst/>
            <a:gdLst/>
            <a:ahLst/>
            <a:cxnLst/>
            <a:rect l="l" t="t" r="r" b="b"/>
            <a:pathLst>
              <a:path w="10294537" h="6404033">
                <a:moveTo>
                  <a:pt x="0" y="0"/>
                </a:moveTo>
                <a:lnTo>
                  <a:pt x="10294537" y="0"/>
                </a:lnTo>
                <a:lnTo>
                  <a:pt x="10294537" y="6404033"/>
                </a:lnTo>
                <a:lnTo>
                  <a:pt x="0" y="6404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22716" y="69238"/>
            <a:ext cx="9728569" cy="15038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Шаг 7 — Завершите установку.</a:t>
            </a:r>
          </a:p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Нажмите «Закрыть» (или «Закрыть»).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282C1C3-E108-206D-4D49-2DECE55E8512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092A1E3A-F922-2F62-DC81-52888AC3EC33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8A0B22A0-275F-9107-767E-55D42F1EB7A1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EFF4EFA-7B61-4790-7DD3-568E63BF2AEB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3713CA01-B275-FCC3-AD35-DB5A8E182248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52DBF181-534D-F719-ED06-536461A250D4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9939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775012" y="2689638"/>
            <a:ext cx="1224575" cy="2667237"/>
          </a:xfrm>
          <a:custGeom>
            <a:avLst/>
            <a:gdLst/>
            <a:ahLst/>
            <a:cxnLst/>
            <a:rect l="l" t="t" r="r" b="b"/>
            <a:pathLst>
              <a:path w="2559553" h="5873846">
                <a:moveTo>
                  <a:pt x="0" y="0"/>
                </a:moveTo>
                <a:lnTo>
                  <a:pt x="2559553" y="0"/>
                </a:lnTo>
                <a:lnTo>
                  <a:pt x="2559553" y="5873846"/>
                </a:lnTo>
                <a:lnTo>
                  <a:pt x="0" y="58738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31430" y="17709"/>
            <a:ext cx="11406575" cy="73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После установки WHONET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5193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sp>
        <p:nvSpPr>
          <p:cNvPr id="9" name="Freeform 9"/>
          <p:cNvSpPr/>
          <p:nvPr/>
        </p:nvSpPr>
        <p:spPr>
          <a:xfrm>
            <a:off x="4039275" y="2406167"/>
            <a:ext cx="5868631" cy="3208421"/>
          </a:xfrm>
          <a:custGeom>
            <a:avLst/>
            <a:gdLst/>
            <a:ahLst/>
            <a:cxnLst/>
            <a:rect l="l" t="t" r="r" b="b"/>
            <a:pathLst>
              <a:path w="11297207" h="6897163">
                <a:moveTo>
                  <a:pt x="0" y="0"/>
                </a:moveTo>
                <a:lnTo>
                  <a:pt x="11297207" y="0"/>
                </a:lnTo>
                <a:lnTo>
                  <a:pt x="11297207" y="6897163"/>
                </a:lnTo>
                <a:lnTo>
                  <a:pt x="0" y="68971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E6734E8-D620-2417-0FDA-A1D777B871F9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A30B228E-6610-9FC5-36E5-E8E3F5F6162B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083F9C00-F3BB-0FB1-F49E-1402881102D3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022A429-D50A-08E5-F3D1-2E42FD1179ED}"/>
              </a:ext>
            </a:extLst>
          </p:cNvPr>
          <p:cNvGrpSpPr/>
          <p:nvPr/>
        </p:nvGrpSpPr>
        <p:grpSpPr>
          <a:xfrm>
            <a:off x="37531" y="530727"/>
            <a:ext cx="686587" cy="985057"/>
            <a:chOff x="2330260" y="1769954"/>
            <a:chExt cx="1029881" cy="1477584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F2EC14C2-7102-910A-B861-0D1A2B7CECDB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97A3A4C7-BD4C-E573-4DA6-46E36500CB7D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  <p:sp>
        <p:nvSpPr>
          <p:cNvPr id="2" name="TextBox 3">
            <a:extLst>
              <a:ext uri="{FF2B5EF4-FFF2-40B4-BE49-F238E27FC236}">
                <a16:creationId xmlns:a16="http://schemas.microsoft.com/office/drawing/2014/main" id="{44F9CB11-871A-7D21-372F-04F4FC84E190}"/>
              </a:ext>
            </a:extLst>
          </p:cNvPr>
          <p:cNvSpPr txBox="1"/>
          <p:nvPr/>
        </p:nvSpPr>
        <p:spPr>
          <a:xfrm>
            <a:off x="831430" y="738275"/>
            <a:ext cx="11115257" cy="1667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1"/>
              </a:lnSpc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После завершения установки на рабочем столе должны появиться значки WHONET и BacLink.</a:t>
            </a:r>
          </a:p>
          <a:p>
            <a:pPr>
              <a:lnSpc>
                <a:spcPts val="4411"/>
              </a:lnSpc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Для запуска программы дважды щелкните значок WHONET.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0C2B84CC-437A-307B-C87E-125CA789F430}"/>
              </a:ext>
            </a:extLst>
          </p:cNvPr>
          <p:cNvSpPr txBox="1"/>
          <p:nvPr/>
        </p:nvSpPr>
        <p:spPr>
          <a:xfrm>
            <a:off x="831430" y="5614588"/>
            <a:ext cx="11618206" cy="1103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1"/>
              </a:lnSpc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Если вы видите скриншот выше, поздравляем! Вы успешно установили WHONET.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5328" y="302542"/>
            <a:ext cx="10751729" cy="734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Если у вас возникли проблемы с установкой...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06716" y="1785634"/>
            <a:ext cx="7479570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0288" lvl="1" indent="-340144">
              <a:lnSpc>
                <a:spcPts val="4411"/>
              </a:lnSpc>
              <a:buFont typeface="Arial"/>
              <a:buChar char="•"/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Попробуйте повторить процесс.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8652" y="2541264"/>
            <a:ext cx="10137321" cy="1667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0287" lvl="1" indent="-340144">
              <a:lnSpc>
                <a:spcPts val="4411"/>
              </a:lnSpc>
              <a:buFont typeface="Arial"/>
              <a:buChar char="•"/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Обратитесь за помощью к своей ИТ-команде. Во многих организациях только сотрудники ИТ-отдела имеют право устанавливать новое программное обеспечение.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73665" y="4522832"/>
            <a:ext cx="7345672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0288" lvl="1" indent="-340144">
              <a:lnSpc>
                <a:spcPts val="4411"/>
              </a:lnSpc>
              <a:buFont typeface="Arial"/>
              <a:buChar char="•"/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Попробуйте другой компьютер.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3666" y="5252085"/>
            <a:ext cx="10100572" cy="1103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80287" lvl="1" indent="-340144">
              <a:lnSpc>
                <a:spcPts val="4411"/>
              </a:lnSpc>
              <a:buFont typeface="Arial"/>
              <a:buChar char="•"/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Свяжитесь с командой WHONET в Бостоне.</a:t>
            </a:r>
          </a:p>
          <a:p>
            <a:pPr marL="1360575" lvl="2" indent="-453525">
              <a:lnSpc>
                <a:spcPts val="4411"/>
              </a:lnSpc>
              <a:buFont typeface="Arial"/>
              <a:buChar char="⚬"/>
            </a:pPr>
            <a:r>
              <a:rPr lang="ru" sz="3151" u="sng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help@whonet.org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02095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94523B8-FE95-7C35-1947-A0AE2E2563CA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F7B67242-6B17-C2FA-4615-7BC35D09F224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E662054-AE95-D7EA-AA39-93136974B738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5DD87E-1732-76FB-1AE7-1E7904153240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5A1A7E4B-640C-5320-80DF-123E836685D2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1A3EF214-5F51-D316-A4F2-D09D9ED7439D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34980" y="133559"/>
            <a:ext cx="10776916" cy="1490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Если у вас компьютер с операционной системой MacOS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61737" y="1902626"/>
            <a:ext cx="10924571" cy="47397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800" spc="-2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Текущая версия WHONET была разработана для Microsoft Windows. К счастью, существует несколько способов установки программ Windows на компьютер Mac.</a:t>
            </a:r>
          </a:p>
          <a:p>
            <a:pPr marL="730651" lvl="1" indent="-395950">
              <a:buFont typeface="Arial"/>
              <a:buChar char="⚬"/>
            </a:pPr>
            <a:r>
              <a:rPr lang="ru" sz="2800" spc="-2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Создайте раздел Windows на жестком диске Mac, установите виртуальную машину Windows или программу эмуляции Windows.</a:t>
            </a:r>
          </a:p>
          <a:p>
            <a:pPr marL="730651" lvl="1" indent="-395950">
              <a:buFont typeface="Arial"/>
              <a:buChar char="⚬"/>
            </a:pPr>
            <a:r>
              <a:rPr lang="ru" sz="2800" spc="-2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Более подробную информацию можно найти с помощью поиска в интернете: «Как установить программу Windows на Mac?»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spc="-27" dirty="0">
              <a:solidFill>
                <a:srgbClr val="0B3A7F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800" spc="-2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Команда WHONET добилась значительного прогресса в разработке версии WHONET, которая сможет работать на MacOS и Linux, но пока нет информации о том, когда она станет доступна для тестирования</a:t>
            </a:r>
            <a:r>
              <a:rPr lang="ru" sz="2400" spc="-2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2400" spc="-27" dirty="0">
              <a:solidFill>
                <a:srgbClr val="0B3A7F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6112" y="2689638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82D87E-9948-DB5B-1D2E-340A91A7FD83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A370C459-B231-B00D-1804-27A961E13D7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39625639-621F-4355-0595-8A369A69354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0D3257-E264-B108-E0F7-5EB28853D8A8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984862C-919B-BA14-D96A-77A1E3DF3667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0E0E9AF0-8793-217D-62CA-30097439F352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Б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976" y="1328311"/>
            <a:ext cx="11162632" cy="5434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ru" sz="5867" dirty="0">
                <a:solidFill>
                  <a:srgbClr val="000066"/>
                </a:solidFill>
                <a:latin typeface="Atkinson Hyperlegible" pitchFamily="2" charset="0"/>
              </a:rPr>
              <a:t>Главное меню WHONET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F16A60C-B1C8-0C74-5750-5E780E059B7C}"/>
              </a:ext>
            </a:extLst>
          </p:cNvPr>
          <p:cNvGrpSpPr/>
          <p:nvPr/>
        </p:nvGrpSpPr>
        <p:grpSpPr>
          <a:xfrm>
            <a:off x="367683" y="156527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E2B89CE-6EC3-61FF-1292-E3B57FE020A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7D76E92F-D3E7-494F-978A-3B1E8C71A73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890349-9843-0BFF-E4DB-0986E7BCEF8C}"/>
              </a:ext>
            </a:extLst>
          </p:cNvPr>
          <p:cNvGrpSpPr/>
          <p:nvPr/>
        </p:nvGrpSpPr>
        <p:grpSpPr>
          <a:xfrm>
            <a:off x="367683" y="753501"/>
            <a:ext cx="686587" cy="985057"/>
            <a:chOff x="2330260" y="1769954"/>
            <a:chExt cx="1029881" cy="1477584"/>
          </a:xfrm>
        </p:grpSpPr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A5C1A46-072F-C081-B491-27FE750F75B6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521FEDB1-B98B-9E02-5AC0-8EEA9A1C33FD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61831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98558" y="1242332"/>
            <a:ext cx="7747024" cy="4729708"/>
          </a:xfrm>
          <a:custGeom>
            <a:avLst/>
            <a:gdLst/>
            <a:ahLst/>
            <a:cxnLst/>
            <a:rect l="l" t="t" r="r" b="b"/>
            <a:pathLst>
              <a:path w="11620536" h="7094562">
                <a:moveTo>
                  <a:pt x="0" y="0"/>
                </a:moveTo>
                <a:lnTo>
                  <a:pt x="11620537" y="0"/>
                </a:lnTo>
                <a:lnTo>
                  <a:pt x="11620537" y="7094562"/>
                </a:lnTo>
                <a:lnTo>
                  <a:pt x="0" y="70945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790116" y="2051317"/>
            <a:ext cx="1785867" cy="1785867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47394" y="0"/>
                  </a:moveTo>
                  <a:lnTo>
                    <a:pt x="665406" y="0"/>
                  </a:lnTo>
                  <a:cubicBezTo>
                    <a:pt x="704498" y="0"/>
                    <a:pt x="741988" y="15529"/>
                    <a:pt x="769629" y="43171"/>
                  </a:cubicBezTo>
                  <a:cubicBezTo>
                    <a:pt x="797271" y="70812"/>
                    <a:pt x="812800" y="108302"/>
                    <a:pt x="812800" y="147394"/>
                  </a:cubicBezTo>
                  <a:lnTo>
                    <a:pt x="812800" y="665406"/>
                  </a:lnTo>
                  <a:cubicBezTo>
                    <a:pt x="812800" y="704498"/>
                    <a:pt x="797271" y="741988"/>
                    <a:pt x="769629" y="769629"/>
                  </a:cubicBezTo>
                  <a:cubicBezTo>
                    <a:pt x="741988" y="797271"/>
                    <a:pt x="704498" y="812800"/>
                    <a:pt x="665406" y="812800"/>
                  </a:cubicBezTo>
                  <a:lnTo>
                    <a:pt x="147394" y="812800"/>
                  </a:lnTo>
                  <a:cubicBezTo>
                    <a:pt x="108302" y="812800"/>
                    <a:pt x="70812" y="797271"/>
                    <a:pt x="43171" y="769629"/>
                  </a:cubicBezTo>
                  <a:cubicBezTo>
                    <a:pt x="15529" y="741988"/>
                    <a:pt x="0" y="704498"/>
                    <a:pt x="0" y="665406"/>
                  </a:cubicBezTo>
                  <a:lnTo>
                    <a:pt x="0" y="147394"/>
                  </a:lnTo>
                  <a:cubicBezTo>
                    <a:pt x="0" y="108302"/>
                    <a:pt x="15529" y="70812"/>
                    <a:pt x="43171" y="43171"/>
                  </a:cubicBezTo>
                  <a:cubicBezTo>
                    <a:pt x="70812" y="15529"/>
                    <a:pt x="108302" y="0"/>
                    <a:pt x="14739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Atkinson Hyperlegible" pitchFamily="2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90116" y="4406838"/>
            <a:ext cx="1785867" cy="606509"/>
            <a:chOff x="0" y="0"/>
            <a:chExt cx="812800" cy="2760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276040"/>
            </a:xfrm>
            <a:custGeom>
              <a:avLst/>
              <a:gdLst/>
              <a:ahLst/>
              <a:cxnLst/>
              <a:rect l="l" t="t" r="r" b="b"/>
              <a:pathLst>
                <a:path w="812800" h="276040">
                  <a:moveTo>
                    <a:pt x="138020" y="0"/>
                  </a:moveTo>
                  <a:lnTo>
                    <a:pt x="674780" y="0"/>
                  </a:lnTo>
                  <a:cubicBezTo>
                    <a:pt x="711385" y="0"/>
                    <a:pt x="746491" y="14541"/>
                    <a:pt x="772375" y="40425"/>
                  </a:cubicBezTo>
                  <a:cubicBezTo>
                    <a:pt x="798259" y="66309"/>
                    <a:pt x="812800" y="101415"/>
                    <a:pt x="812800" y="138020"/>
                  </a:cubicBezTo>
                  <a:lnTo>
                    <a:pt x="812800" y="138020"/>
                  </a:lnTo>
                  <a:cubicBezTo>
                    <a:pt x="812800" y="174625"/>
                    <a:pt x="798259" y="209731"/>
                    <a:pt x="772375" y="235615"/>
                  </a:cubicBezTo>
                  <a:cubicBezTo>
                    <a:pt x="746491" y="261498"/>
                    <a:pt x="711385" y="276040"/>
                    <a:pt x="674780" y="276040"/>
                  </a:cubicBezTo>
                  <a:lnTo>
                    <a:pt x="138020" y="276040"/>
                  </a:lnTo>
                  <a:cubicBezTo>
                    <a:pt x="101415" y="276040"/>
                    <a:pt x="66309" y="261498"/>
                    <a:pt x="40425" y="235615"/>
                  </a:cubicBezTo>
                  <a:cubicBezTo>
                    <a:pt x="14541" y="209731"/>
                    <a:pt x="0" y="174625"/>
                    <a:pt x="0" y="138020"/>
                  </a:cubicBezTo>
                  <a:lnTo>
                    <a:pt x="0" y="138020"/>
                  </a:lnTo>
                  <a:cubicBezTo>
                    <a:pt x="0" y="101415"/>
                    <a:pt x="14541" y="66309"/>
                    <a:pt x="40425" y="40425"/>
                  </a:cubicBezTo>
                  <a:cubicBezTo>
                    <a:pt x="66309" y="14541"/>
                    <a:pt x="101415" y="0"/>
                    <a:pt x="13802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Atkinson Hyperlegible" pitchFamily="2" charset="0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798834" y="5108621"/>
            <a:ext cx="1785867" cy="516653"/>
            <a:chOff x="0" y="0"/>
            <a:chExt cx="812800" cy="23514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235144"/>
            </a:xfrm>
            <a:custGeom>
              <a:avLst/>
              <a:gdLst/>
              <a:ahLst/>
              <a:cxnLst/>
              <a:rect l="l" t="t" r="r" b="b"/>
              <a:pathLst>
                <a:path w="812800" h="235144">
                  <a:moveTo>
                    <a:pt x="117572" y="0"/>
                  </a:moveTo>
                  <a:lnTo>
                    <a:pt x="695228" y="0"/>
                  </a:lnTo>
                  <a:cubicBezTo>
                    <a:pt x="760161" y="0"/>
                    <a:pt x="812800" y="52639"/>
                    <a:pt x="812800" y="117572"/>
                  </a:cubicBezTo>
                  <a:lnTo>
                    <a:pt x="812800" y="117572"/>
                  </a:lnTo>
                  <a:cubicBezTo>
                    <a:pt x="812800" y="182505"/>
                    <a:pt x="760161" y="235144"/>
                    <a:pt x="695228" y="235144"/>
                  </a:cubicBezTo>
                  <a:lnTo>
                    <a:pt x="117572" y="235144"/>
                  </a:lnTo>
                  <a:cubicBezTo>
                    <a:pt x="52639" y="235144"/>
                    <a:pt x="0" y="182505"/>
                    <a:pt x="0" y="117572"/>
                  </a:cubicBezTo>
                  <a:lnTo>
                    <a:pt x="0" y="117572"/>
                  </a:lnTo>
                  <a:cubicBezTo>
                    <a:pt x="0" y="52639"/>
                    <a:pt x="52639" y="0"/>
                    <a:pt x="11757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Atkinson Hyperlegible" pitchFamily="2" charset="0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691791" y="682285"/>
            <a:ext cx="8800421" cy="456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5"/>
              </a:lnSpc>
            </a:pPr>
            <a:r>
              <a:rPr lang="ru" sz="2742" spc="-27">
                <a:solidFill>
                  <a:srgbClr val="000066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Список конфигураций лабораторий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59816" y="-458464"/>
            <a:ext cx="8273725" cy="1189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5"/>
              </a:lnSpc>
            </a:pPr>
            <a:r>
              <a:rPr lang="ru" sz="2742" spc="-27">
                <a:solidFill>
                  <a:srgbClr val="FFFFF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  <a:p>
            <a:pPr>
              <a:lnSpc>
                <a:spcPts val="5811"/>
              </a:lnSpc>
            </a:pPr>
            <a:r>
              <a:rPr lang="ru" sz="4266" spc="-42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Главное меню WHONET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71637" y="3784934"/>
            <a:ext cx="371570" cy="685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78"/>
              </a:lnSpc>
            </a:pPr>
            <a:r>
              <a:rPr lang="ru" sz="3985" spc="-39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156367C-C3B9-9CC2-CBF7-ADF96888DEFA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764FEAFE-B504-629F-5A49-C471ECBFB089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1" name="TextBox 13">
              <a:extLst>
                <a:ext uri="{FF2B5EF4-FFF2-40B4-BE49-F238E27FC236}">
                  <a16:creationId xmlns:a16="http://schemas.microsoft.com/office/drawing/2014/main" id="{BE6837B0-DC30-3B7F-F14C-8C3DF101C4E3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3F2CE34-F3ED-795C-DDAD-9770F28DF0A5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1F8E75DC-CB60-D12B-4150-D3E6736CB84A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E1F8072C-105B-4958-10D1-4551328B9DDC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07412" y="1900990"/>
            <a:ext cx="5900102" cy="3484740"/>
          </a:xfrm>
          <a:custGeom>
            <a:avLst/>
            <a:gdLst/>
            <a:ahLst/>
            <a:cxnLst/>
            <a:rect l="l" t="t" r="r" b="b"/>
            <a:pathLst>
              <a:path w="11099578" h="6662350">
                <a:moveTo>
                  <a:pt x="0" y="0"/>
                </a:moveTo>
                <a:lnTo>
                  <a:pt x="11099579" y="0"/>
                </a:lnTo>
                <a:lnTo>
                  <a:pt x="11099579" y="6662349"/>
                </a:lnTo>
                <a:lnTo>
                  <a:pt x="0" y="66623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72248" y="251253"/>
            <a:ext cx="8800421" cy="71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11"/>
              </a:lnSpc>
            </a:pPr>
            <a:r>
              <a:rPr lang="ru" sz="4266" spc="-42" dirty="0">
                <a:solidFill>
                  <a:srgbClr val="FFFFF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Выбор языка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9BE3FF9-6591-5DEA-CA34-BCEDA7428C1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72201236-26B5-C60B-4C43-D57515C9C069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0A3312E0-37E3-A33F-E1F8-F5B9A9F25667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D061D86-2213-1573-6CE6-94FD68194D51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CC0E6FA9-676E-7C36-01BE-83B6A8BB0554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19FE2DAC-F417-C3AE-2778-D97035014C0D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D0C0454-C1F8-D9A8-103D-D9DE312E93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555" y="1891185"/>
            <a:ext cx="5765474" cy="346063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D3FACD4-64F6-5BB8-9B04-8AD25CCAF1B0}"/>
              </a:ext>
            </a:extLst>
          </p:cNvPr>
          <p:cNvGrpSpPr/>
          <p:nvPr/>
        </p:nvGrpSpPr>
        <p:grpSpPr>
          <a:xfrm>
            <a:off x="1828520" y="2489801"/>
            <a:ext cx="943870" cy="338652"/>
            <a:chOff x="0" y="0"/>
            <a:chExt cx="3115733" cy="83989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20006CD-69CD-8368-D2F0-829CFDB83378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957BE92-9080-E14C-20B6-05E2E9D6E99C}"/>
              </a:ext>
            </a:extLst>
          </p:cNvPr>
          <p:cNvGrpSpPr/>
          <p:nvPr/>
        </p:nvGrpSpPr>
        <p:grpSpPr>
          <a:xfrm>
            <a:off x="1836542" y="2497823"/>
            <a:ext cx="943857" cy="338686"/>
            <a:chOff x="0" y="0"/>
            <a:chExt cx="3115691" cy="839978"/>
          </a:xfrm>
        </p:grpSpPr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D38F1661-EC33-B2D2-E21E-C40E5FFA628C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E1CF113-F155-BC60-BC10-828B7DF8D60A}"/>
              </a:ext>
            </a:extLst>
          </p:cNvPr>
          <p:cNvGrpSpPr/>
          <p:nvPr/>
        </p:nvGrpSpPr>
        <p:grpSpPr>
          <a:xfrm>
            <a:off x="7836301" y="2489803"/>
            <a:ext cx="943857" cy="338686"/>
            <a:chOff x="0" y="0"/>
            <a:chExt cx="3115691" cy="839978"/>
          </a:xfrm>
        </p:grpSpPr>
        <p:sp>
          <p:nvSpPr>
            <p:cNvPr id="17" name="Freeform 4">
              <a:extLst>
                <a:ext uri="{FF2B5EF4-FFF2-40B4-BE49-F238E27FC236}">
                  <a16:creationId xmlns:a16="http://schemas.microsoft.com/office/drawing/2014/main" id="{B949CDA8-F766-A742-267A-75054CEDFB50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53190F-528A-456B-E3B7-BDE40068D5DD}"/>
              </a:ext>
            </a:extLst>
          </p:cNvPr>
          <p:cNvGrpSpPr/>
          <p:nvPr/>
        </p:nvGrpSpPr>
        <p:grpSpPr>
          <a:xfrm>
            <a:off x="3438295" y="4960379"/>
            <a:ext cx="1381901" cy="450792"/>
            <a:chOff x="0" y="0"/>
            <a:chExt cx="3115691" cy="839978"/>
          </a:xfrm>
        </p:grpSpPr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91802D5C-27C3-43A4-0DD2-FC4E893E1F99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3F5E81-643D-42D2-7944-AE5268535322}"/>
              </a:ext>
            </a:extLst>
          </p:cNvPr>
          <p:cNvGrpSpPr/>
          <p:nvPr/>
        </p:nvGrpSpPr>
        <p:grpSpPr>
          <a:xfrm>
            <a:off x="9486189" y="5000485"/>
            <a:ext cx="1381901" cy="450792"/>
            <a:chOff x="0" y="0"/>
            <a:chExt cx="3115691" cy="839978"/>
          </a:xfrm>
        </p:grpSpPr>
        <p:sp>
          <p:nvSpPr>
            <p:cNvPr id="25" name="Freeform 4">
              <a:extLst>
                <a:ext uri="{FF2B5EF4-FFF2-40B4-BE49-F238E27FC236}">
                  <a16:creationId xmlns:a16="http://schemas.microsoft.com/office/drawing/2014/main" id="{DD63D94B-1F83-D327-DBD4-0066F1C674FD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05318" y="1290918"/>
            <a:ext cx="8486883" cy="4528283"/>
          </a:xfrm>
          <a:custGeom>
            <a:avLst/>
            <a:gdLst/>
            <a:ahLst/>
            <a:cxnLst/>
            <a:rect l="l" t="t" r="r" b="b"/>
            <a:pathLst>
              <a:path w="13497718" h="7316909">
                <a:moveTo>
                  <a:pt x="0" y="0"/>
                </a:moveTo>
                <a:lnTo>
                  <a:pt x="13497717" y="0"/>
                </a:lnTo>
                <a:lnTo>
                  <a:pt x="13497717" y="7316909"/>
                </a:lnTo>
                <a:lnTo>
                  <a:pt x="0" y="73169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6723" y="99580"/>
            <a:ext cx="8800421" cy="715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11"/>
              </a:lnSpc>
            </a:pPr>
            <a:r>
              <a:rPr lang="ru" sz="4266" spc="-42" dirty="0">
                <a:solidFill>
                  <a:srgbClr val="FFFFF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Язык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B1329CF-A6B0-19D1-7DC4-593F7345C816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FA036248-D205-84FA-8B88-C5692C7988EC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8FAE57DF-0DAD-1F49-A6AA-046AB0530237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F646ECB-BDF5-8B11-89A9-5772978A02C5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180C30A-DA57-BBB7-C731-61468C47623F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3" name="TextBox 10">
              <a:extLst>
                <a:ext uri="{FF2B5EF4-FFF2-40B4-BE49-F238E27FC236}">
                  <a16:creationId xmlns:a16="http://schemas.microsoft.com/office/drawing/2014/main" id="{25FE3110-141D-B4CC-CBA2-A423FAE860D5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3705DF4-9AA6-75B6-4477-0E3E636496F1}"/>
              </a:ext>
            </a:extLst>
          </p:cNvPr>
          <p:cNvSpPr txBox="1"/>
          <p:nvPr/>
        </p:nvSpPr>
        <p:spPr>
          <a:xfrm>
            <a:off x="756723" y="5997223"/>
            <a:ext cx="10622169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" sz="2100" spc="-2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Теперь вы можете нажать на «Idioma y </a:t>
            </a:r>
            <a:r>
              <a:rPr lang="ru" sz="2100" spc="-27" dirty="0" err="1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fechas </a:t>
            </a:r>
            <a:r>
              <a:rPr lang="ru" sz="2100" spc="-27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» и выбрать «English», чтобы продолжить курс WHONET на английском языке.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84D8E9D-1CCB-D425-3085-024CA3873037}"/>
              </a:ext>
            </a:extLst>
          </p:cNvPr>
          <p:cNvGrpSpPr/>
          <p:nvPr/>
        </p:nvGrpSpPr>
        <p:grpSpPr>
          <a:xfrm>
            <a:off x="8210677" y="4292882"/>
            <a:ext cx="2692934" cy="545458"/>
            <a:chOff x="0" y="0"/>
            <a:chExt cx="3115691" cy="839978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6E4FE79-F844-A530-3CF4-EA71CE9FD0CF}"/>
                </a:ext>
              </a:extLst>
            </p:cNvPr>
            <p:cNvSpPr/>
            <p:nvPr/>
          </p:nvSpPr>
          <p:spPr>
            <a:xfrm>
              <a:off x="0" y="0"/>
              <a:ext cx="3115691" cy="839978"/>
            </a:xfrm>
            <a:custGeom>
              <a:avLst/>
              <a:gdLst/>
              <a:ahLst/>
              <a:cxnLst/>
              <a:rect l="l" t="t" r="r" b="b"/>
              <a:pathLst>
                <a:path w="3115691" h="839978">
                  <a:moveTo>
                    <a:pt x="0" y="419989"/>
                  </a:moveTo>
                  <a:lnTo>
                    <a:pt x="40640" y="419989"/>
                  </a:lnTo>
                  <a:lnTo>
                    <a:pt x="0" y="419989"/>
                  </a:lnTo>
                  <a:cubicBezTo>
                    <a:pt x="0" y="159512"/>
                    <a:pt x="747776" y="0"/>
                    <a:pt x="1557909" y="0"/>
                  </a:cubicBezTo>
                  <a:cubicBezTo>
                    <a:pt x="2368042" y="0"/>
                    <a:pt x="3115691" y="159512"/>
                    <a:pt x="3115691" y="419989"/>
                  </a:cubicBezTo>
                  <a:lnTo>
                    <a:pt x="3075051" y="419989"/>
                  </a:lnTo>
                  <a:lnTo>
                    <a:pt x="3115691" y="419989"/>
                  </a:lnTo>
                  <a:cubicBezTo>
                    <a:pt x="3115691" y="680466"/>
                    <a:pt x="2367915" y="839978"/>
                    <a:pt x="1557782" y="839978"/>
                  </a:cubicBezTo>
                  <a:lnTo>
                    <a:pt x="1557782" y="799338"/>
                  </a:lnTo>
                  <a:lnTo>
                    <a:pt x="1557782" y="839978"/>
                  </a:lnTo>
                  <a:cubicBezTo>
                    <a:pt x="747776" y="839851"/>
                    <a:pt x="0" y="680339"/>
                    <a:pt x="0" y="419989"/>
                  </a:cubicBezTo>
                  <a:lnTo>
                    <a:pt x="40640" y="419989"/>
                  </a:lnTo>
                  <a:lnTo>
                    <a:pt x="81280" y="419989"/>
                  </a:lnTo>
                  <a:lnTo>
                    <a:pt x="40640" y="419989"/>
                  </a:lnTo>
                  <a:lnTo>
                    <a:pt x="0" y="419989"/>
                  </a:lnTo>
                  <a:moveTo>
                    <a:pt x="81280" y="419989"/>
                  </a:moveTo>
                  <a:cubicBezTo>
                    <a:pt x="81280" y="442468"/>
                    <a:pt x="63119" y="460629"/>
                    <a:pt x="40640" y="460629"/>
                  </a:cubicBezTo>
                  <a:cubicBezTo>
                    <a:pt x="18161" y="460629"/>
                    <a:pt x="0" y="442341"/>
                    <a:pt x="0" y="419989"/>
                  </a:cubicBezTo>
                  <a:cubicBezTo>
                    <a:pt x="0" y="397637"/>
                    <a:pt x="18161" y="379349"/>
                    <a:pt x="40640" y="379349"/>
                  </a:cubicBezTo>
                  <a:cubicBezTo>
                    <a:pt x="63119" y="379349"/>
                    <a:pt x="81280" y="397510"/>
                    <a:pt x="81280" y="419989"/>
                  </a:cubicBezTo>
                  <a:cubicBezTo>
                    <a:pt x="81280" y="578485"/>
                    <a:pt x="692023" y="758698"/>
                    <a:pt x="1557909" y="758698"/>
                  </a:cubicBezTo>
                  <a:cubicBezTo>
                    <a:pt x="2423795" y="758698"/>
                    <a:pt x="3034411" y="578485"/>
                    <a:pt x="3034411" y="419989"/>
                  </a:cubicBezTo>
                  <a:cubicBezTo>
                    <a:pt x="3034411" y="261493"/>
                    <a:pt x="2423668" y="81280"/>
                    <a:pt x="1557909" y="81280"/>
                  </a:cubicBezTo>
                  <a:lnTo>
                    <a:pt x="1557909" y="40640"/>
                  </a:lnTo>
                  <a:lnTo>
                    <a:pt x="1557909" y="81280"/>
                  </a:lnTo>
                  <a:cubicBezTo>
                    <a:pt x="692023" y="81280"/>
                    <a:pt x="81280" y="261366"/>
                    <a:pt x="81280" y="419989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59557" y="4960375"/>
            <a:ext cx="1043170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" sz="2400" spc="-24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Большинство переводов были созданы с использованием Amazon Web Services, поэтому возможны ошибки и неоптимальные переводы. Если вы хотите помочь исправить и улучшить переводы, пожалуйста, свяжитесь с командой WHONET по адресу </a:t>
            </a:r>
            <a:r>
              <a:rPr lang="ru" sz="2400" u="sng" spc="-24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help@whonet.org </a:t>
            </a:r>
            <a:r>
              <a:rPr lang="ru" sz="2100" spc="-24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86347" y="1147204"/>
            <a:ext cx="10578124" cy="3437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86"/>
              </a:lnSpc>
            </a:pPr>
            <a:r>
              <a:rPr lang="ru" sz="2800" spc="-2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Ниже приведён текущий список языков, доступных в WHONET.</a:t>
            </a:r>
          </a:p>
          <a:p>
            <a:pPr marL="342900" indent="-342900">
              <a:lnSpc>
                <a:spcPts val="2986"/>
              </a:lnSpc>
              <a:buFont typeface="Arial" panose="020B0604020202020204" pitchFamily="34" charset="0"/>
              <a:buChar char="•"/>
            </a:pPr>
            <a:r>
              <a:rPr lang="ru" sz="2100" spc="-2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африкаанс, албанский, арабский, армянский, болгарский, каталанский, китайский (традиционный и упрощенный), хорватский, чешский, датский, голландский, английский, эстонский, фарси, финский, французский, грузинский, немецкий, греческий, иврит, венгерский, исландский, индонезийский, ирландский, итальянский, японский, казахский, корейский, лаосский, латышский, литовский, македонский, малайский, монгольский, норвежский (букмол и нюнорск), польский, португальский, румынский, русский, сербский, словацкий, словенский, испанский, суахили, шведский, тайский, турецкий, украинский, урду, вьетнамский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8294" y="292524"/>
            <a:ext cx="766310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73"/>
              </a:lnSpc>
              <a:spcBef>
                <a:spcPct val="0"/>
              </a:spcBef>
            </a:pPr>
            <a:r>
              <a:rPr lang="ru" sz="4000" spc="-3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Языки в сети WHONET – 53 языка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B9E25BF-AF6F-E854-3107-B6FC773F7D64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E6B060DC-3D83-E76C-E567-58906DF8984D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E2A99719-950E-39D4-B331-A20AB14886E9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43C5DA-8CC5-8ABD-CE16-9F886E3943CF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5B83E7D-AC14-57C0-7519-96EB9355B7E6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E6D5DE60-5002-6906-680F-13C3AC3957D5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63117" y="1507763"/>
            <a:ext cx="7873672" cy="4807029"/>
          </a:xfrm>
          <a:custGeom>
            <a:avLst/>
            <a:gdLst/>
            <a:ahLst/>
            <a:cxnLst/>
            <a:rect l="l" t="t" r="r" b="b"/>
            <a:pathLst>
              <a:path w="11810508" h="7210543">
                <a:moveTo>
                  <a:pt x="0" y="0"/>
                </a:moveTo>
                <a:lnTo>
                  <a:pt x="11810508" y="0"/>
                </a:lnTo>
                <a:lnTo>
                  <a:pt x="11810508" y="7210544"/>
                </a:lnTo>
                <a:lnTo>
                  <a:pt x="0" y="72105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7858276" y="2786669"/>
            <a:ext cx="2057400" cy="504629"/>
            <a:chOff x="0" y="0"/>
            <a:chExt cx="812800" cy="1993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199360"/>
            </a:xfrm>
            <a:custGeom>
              <a:avLst/>
              <a:gdLst/>
              <a:ahLst/>
              <a:cxnLst/>
              <a:rect l="l" t="t" r="r" b="b"/>
              <a:pathLst>
                <a:path w="812800" h="199360">
                  <a:moveTo>
                    <a:pt x="99680" y="0"/>
                  </a:moveTo>
                  <a:lnTo>
                    <a:pt x="713120" y="0"/>
                  </a:lnTo>
                  <a:cubicBezTo>
                    <a:pt x="739557" y="0"/>
                    <a:pt x="764911" y="10502"/>
                    <a:pt x="783604" y="29196"/>
                  </a:cubicBezTo>
                  <a:cubicBezTo>
                    <a:pt x="802298" y="47889"/>
                    <a:pt x="812800" y="73243"/>
                    <a:pt x="812800" y="99680"/>
                  </a:cubicBezTo>
                  <a:lnTo>
                    <a:pt x="812800" y="99680"/>
                  </a:lnTo>
                  <a:cubicBezTo>
                    <a:pt x="812800" y="154732"/>
                    <a:pt x="768172" y="199360"/>
                    <a:pt x="713120" y="199360"/>
                  </a:cubicBezTo>
                  <a:lnTo>
                    <a:pt x="99680" y="199360"/>
                  </a:lnTo>
                  <a:cubicBezTo>
                    <a:pt x="73243" y="199360"/>
                    <a:pt x="47889" y="188858"/>
                    <a:pt x="29196" y="170164"/>
                  </a:cubicBezTo>
                  <a:cubicBezTo>
                    <a:pt x="10502" y="151471"/>
                    <a:pt x="0" y="126117"/>
                    <a:pt x="0" y="99680"/>
                  </a:cubicBezTo>
                  <a:lnTo>
                    <a:pt x="0" y="99680"/>
                  </a:lnTo>
                  <a:cubicBezTo>
                    <a:pt x="0" y="73243"/>
                    <a:pt x="10502" y="47889"/>
                    <a:pt x="29196" y="29196"/>
                  </a:cubicBezTo>
                  <a:cubicBezTo>
                    <a:pt x="47889" y="10502"/>
                    <a:pt x="73243" y="0"/>
                    <a:pt x="9968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97204" y="99250"/>
            <a:ext cx="7830000" cy="73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Открыть лабораторию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AAD427-DE32-E8C2-7383-275375CB1E00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F1B97675-EF78-FD84-B79F-1B242D353072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C21F4D23-6DFE-02C3-B854-B870F5B27525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B28DA5B-64B5-1F58-3491-E6F963D72B5F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7607D8DD-A5AE-43DD-E54E-7B6EA526B1BD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84F26BF8-2052-2C97-DFFC-192E212A0014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997274" y="123215"/>
            <a:ext cx="7085883" cy="664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70"/>
              </a:lnSpc>
            </a:pPr>
            <a:r>
              <a:rPr lang="ru" sz="3942" spc="-39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Главное меню WHONET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C6FC538-9146-1883-6D95-D9202C0F953E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86A00451-0E1E-6B05-4338-33E3E4723C36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C03A3B61-8B22-30D7-0A65-D346E44260D2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9A251E-45A6-7245-7E60-EA464AE67F68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28DE5670-3C17-F901-408A-BD670582AB2D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10">
              <a:extLst>
                <a:ext uri="{FF2B5EF4-FFF2-40B4-BE49-F238E27FC236}">
                  <a16:creationId xmlns:a16="http://schemas.microsoft.com/office/drawing/2014/main" id="{151FDB21-BDAA-316A-9CA2-3AA05644C704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8308A4A-862F-2A43-189A-2A09B880C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2367" y="1165410"/>
            <a:ext cx="7242646" cy="531353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26771" y="90087"/>
            <a:ext cx="129927" cy="466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" sz="2742" spc="-27">
                <a:solidFill>
                  <a:srgbClr val="FFFFFF"/>
                </a:solidFill>
                <a:latin typeface="Atkinson Hyperlegible" pitchFamily="2" charset="0"/>
              </a:rPr>
              <a:t>1</a:t>
            </a:r>
          </a:p>
        </p:txBody>
      </p:sp>
      <p:sp>
        <p:nvSpPr>
          <p:cNvPr id="7" name="Freeform 7"/>
          <p:cNvSpPr/>
          <p:nvPr/>
        </p:nvSpPr>
        <p:spPr>
          <a:xfrm>
            <a:off x="8166994" y="1797347"/>
            <a:ext cx="3321584" cy="4361676"/>
          </a:xfrm>
          <a:custGeom>
            <a:avLst/>
            <a:gdLst/>
            <a:ahLst/>
            <a:cxnLst/>
            <a:rect l="l" t="t" r="r" b="b"/>
            <a:pathLst>
              <a:path w="4982376" h="6542514">
                <a:moveTo>
                  <a:pt x="0" y="0"/>
                </a:moveTo>
                <a:lnTo>
                  <a:pt x="4982376" y="0"/>
                </a:lnTo>
                <a:lnTo>
                  <a:pt x="4982376" y="6542514"/>
                </a:lnTo>
                <a:lnTo>
                  <a:pt x="0" y="6542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solidFill>
              <a:srgbClr val="0070C0"/>
            </a:solidFill>
          </a:ln>
        </p:spPr>
        <p:txBody>
          <a:bodyPr/>
          <a:lstStyle/>
          <a:p>
            <a:endParaRPr lang="en-US" sz="1200" dirty="0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09256" y="220261"/>
            <a:ext cx="11427009" cy="734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Справка -&gt; Документация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C6CA89-81D2-7DCB-4CF6-702516A0E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573" y="1797348"/>
            <a:ext cx="6734941" cy="436167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36F78F8-1674-8215-AE01-181CC8D7A2D7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37E9156C-A676-C9CD-9557-F74164606209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BB26F7C1-038D-3A44-3A49-EE41600A8745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0F9CE1D-6D53-4FF8-D12D-D5166980655E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F8BC69D-EBEE-5E9D-F7FC-9D69B9884AA0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5" name="TextBox 10">
              <a:extLst>
                <a:ext uri="{FF2B5EF4-FFF2-40B4-BE49-F238E27FC236}">
                  <a16:creationId xmlns:a16="http://schemas.microsoft.com/office/drawing/2014/main" id="{F8997738-598C-03FF-5BCF-7A366EE7F23C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312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Atkinson Hyperlegible" pitchFamily="2" charset="0"/>
                </a:rPr>
                <a:t>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10396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1E464F8-AB5B-58B4-413D-D47752031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120" y="1792508"/>
            <a:ext cx="9238071" cy="355948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44088" y="132100"/>
            <a:ext cx="8430542" cy="721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b="1" spc="-42" dirty="0">
                <a:solidFill>
                  <a:srgbClr val="0B3A7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Справка -&gt; О программе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6771" y="90087"/>
            <a:ext cx="129927" cy="45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40"/>
              </a:lnSpc>
            </a:pPr>
            <a:r>
              <a:rPr lang="ru" sz="2742" spc="-27">
                <a:solidFill>
                  <a:srgbClr val="FFFFFF"/>
                </a:solidFill>
                <a:latin typeface="+mj-lt"/>
              </a:rPr>
              <a:t>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5971795" y="4462966"/>
            <a:ext cx="1828570" cy="647277"/>
            <a:chOff x="0" y="0"/>
            <a:chExt cx="830140" cy="3467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30140" cy="346748"/>
            </a:xfrm>
            <a:custGeom>
              <a:avLst/>
              <a:gdLst/>
              <a:ahLst/>
              <a:cxnLst/>
              <a:rect l="l" t="t" r="r" b="b"/>
              <a:pathLst>
                <a:path w="830140" h="346748">
                  <a:moveTo>
                    <a:pt x="125268" y="0"/>
                  </a:moveTo>
                  <a:lnTo>
                    <a:pt x="704871" y="0"/>
                  </a:lnTo>
                  <a:cubicBezTo>
                    <a:pt x="738095" y="0"/>
                    <a:pt x="769957" y="13198"/>
                    <a:pt x="793449" y="36690"/>
                  </a:cubicBezTo>
                  <a:cubicBezTo>
                    <a:pt x="816942" y="60183"/>
                    <a:pt x="830140" y="92045"/>
                    <a:pt x="830140" y="125268"/>
                  </a:cubicBezTo>
                  <a:lnTo>
                    <a:pt x="830140" y="221479"/>
                  </a:lnTo>
                  <a:cubicBezTo>
                    <a:pt x="830140" y="290663"/>
                    <a:pt x="774055" y="346748"/>
                    <a:pt x="704871" y="346748"/>
                  </a:cubicBezTo>
                  <a:lnTo>
                    <a:pt x="125268" y="346748"/>
                  </a:lnTo>
                  <a:cubicBezTo>
                    <a:pt x="56085" y="346748"/>
                    <a:pt x="0" y="290663"/>
                    <a:pt x="0" y="221479"/>
                  </a:cubicBezTo>
                  <a:lnTo>
                    <a:pt x="0" y="125268"/>
                  </a:lnTo>
                  <a:cubicBezTo>
                    <a:pt x="0" y="56085"/>
                    <a:pt x="56085" y="0"/>
                    <a:pt x="12526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+mj-lt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90945" y="4735800"/>
            <a:ext cx="1962359" cy="1758239"/>
            <a:chOff x="0" y="-38100"/>
            <a:chExt cx="812800" cy="850900"/>
          </a:xfrm>
        </p:grpSpPr>
        <p:sp>
          <p:nvSpPr>
            <p:cNvPr id="11" name="Freeform 11"/>
            <p:cNvSpPr/>
            <p:nvPr/>
          </p:nvSpPr>
          <p:spPr>
            <a:xfrm>
              <a:off x="72971" y="0"/>
              <a:ext cx="739829" cy="255714"/>
            </a:xfrm>
            <a:custGeom>
              <a:avLst/>
              <a:gdLst/>
              <a:ahLst/>
              <a:cxnLst/>
              <a:rect l="l" t="t" r="r" b="b"/>
              <a:pathLst>
                <a:path w="838810" h="255714">
                  <a:moveTo>
                    <a:pt x="123974" y="0"/>
                  </a:moveTo>
                  <a:lnTo>
                    <a:pt x="714836" y="0"/>
                  </a:lnTo>
                  <a:cubicBezTo>
                    <a:pt x="747716" y="0"/>
                    <a:pt x="779249" y="13061"/>
                    <a:pt x="802499" y="36311"/>
                  </a:cubicBezTo>
                  <a:cubicBezTo>
                    <a:pt x="825748" y="59561"/>
                    <a:pt x="838810" y="91094"/>
                    <a:pt x="838810" y="123974"/>
                  </a:cubicBezTo>
                  <a:lnTo>
                    <a:pt x="838810" y="131740"/>
                  </a:lnTo>
                  <a:cubicBezTo>
                    <a:pt x="838810" y="164620"/>
                    <a:pt x="825748" y="196153"/>
                    <a:pt x="802499" y="219403"/>
                  </a:cubicBezTo>
                  <a:cubicBezTo>
                    <a:pt x="779249" y="242652"/>
                    <a:pt x="747716" y="255714"/>
                    <a:pt x="714836" y="255714"/>
                  </a:cubicBezTo>
                  <a:lnTo>
                    <a:pt x="123974" y="255714"/>
                  </a:lnTo>
                  <a:cubicBezTo>
                    <a:pt x="91094" y="255714"/>
                    <a:pt x="59561" y="242652"/>
                    <a:pt x="36311" y="219403"/>
                  </a:cubicBezTo>
                  <a:cubicBezTo>
                    <a:pt x="13061" y="196153"/>
                    <a:pt x="0" y="164620"/>
                    <a:pt x="0" y="131740"/>
                  </a:cubicBezTo>
                  <a:lnTo>
                    <a:pt x="0" y="123974"/>
                  </a:lnTo>
                  <a:cubicBezTo>
                    <a:pt x="0" y="91094"/>
                    <a:pt x="13061" y="59561"/>
                    <a:pt x="36311" y="36311"/>
                  </a:cubicBezTo>
                  <a:cubicBezTo>
                    <a:pt x="59561" y="13061"/>
                    <a:pt x="91094" y="0"/>
                    <a:pt x="12397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+mj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62909D-35E2-57E7-229E-6F5BD6E9C35D}"/>
              </a:ext>
            </a:extLst>
          </p:cNvPr>
          <p:cNvGrpSpPr/>
          <p:nvPr/>
        </p:nvGrpSpPr>
        <p:grpSpPr>
          <a:xfrm>
            <a:off x="73629" y="72784"/>
            <a:ext cx="588108" cy="596974"/>
            <a:chOff x="97692" y="88826"/>
            <a:chExt cx="588108" cy="596974"/>
          </a:xfrm>
        </p:grpSpPr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4C6AB154-4B55-770F-565A-177FE8E6BDD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C1CEA4AC-46A4-7D58-0741-2C7215A49E6F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064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+mj-lt"/>
                </a:rPr>
                <a:t>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968449F-928E-1E60-E416-54438319ED07}"/>
              </a:ext>
            </a:extLst>
          </p:cNvPr>
          <p:cNvGrpSpPr/>
          <p:nvPr/>
        </p:nvGrpSpPr>
        <p:grpSpPr>
          <a:xfrm>
            <a:off x="37531" y="522706"/>
            <a:ext cx="686587" cy="985057"/>
            <a:chOff x="2330260" y="1769954"/>
            <a:chExt cx="1029881" cy="1477584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DF9CE606-E14C-DE91-8AF5-02088A911DA3}"/>
                </a:ext>
              </a:extLst>
            </p:cNvPr>
            <p:cNvSpPr/>
            <p:nvPr/>
          </p:nvSpPr>
          <p:spPr>
            <a:xfrm>
              <a:off x="2330260" y="2217657"/>
              <a:ext cx="1029881" cy="1029881"/>
            </a:xfrm>
            <a:custGeom>
              <a:avLst/>
              <a:gdLst/>
              <a:ahLst/>
              <a:cxnLst/>
              <a:rect l="l" t="t" r="r" b="b"/>
              <a:pathLst>
                <a:path w="1029881" h="1029881">
                  <a:moveTo>
                    <a:pt x="0" y="0"/>
                  </a:moveTo>
                  <a:lnTo>
                    <a:pt x="1029881" y="0"/>
                  </a:lnTo>
                  <a:lnTo>
                    <a:pt x="1029881" y="1029881"/>
                  </a:lnTo>
                  <a:lnTo>
                    <a:pt x="0" y="10298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>
                <a:latin typeface="+mj-lt"/>
              </a:endParaRPr>
            </a:p>
          </p:txBody>
        </p:sp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id="{C799757B-82EA-4A59-E48E-AC42CD1F8645}"/>
                </a:ext>
              </a:extLst>
            </p:cNvPr>
            <p:cNvSpPr txBox="1"/>
            <p:nvPr/>
          </p:nvSpPr>
          <p:spPr>
            <a:xfrm>
              <a:off x="2626306" y="1769954"/>
              <a:ext cx="437789" cy="1306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8004"/>
                </a:lnSpc>
              </a:pPr>
              <a:r>
                <a:rPr lang="ru" sz="3201" spc="-32" dirty="0">
                  <a:solidFill>
                    <a:srgbClr val="FFFFFF"/>
                  </a:solidFill>
                  <a:latin typeface="+mj-lt"/>
                </a:rPr>
                <a:t>С</a:t>
              </a: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615123" y="2246502"/>
            <a:ext cx="4213439" cy="4213439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69178" y="220261"/>
            <a:ext cx="11693072" cy="734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73"/>
              </a:lnSpc>
            </a:pPr>
            <a:r>
              <a:rPr lang="ru" sz="4266" spc="-42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Спасибо за просмотр Модуля 1: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88951" y="1513486"/>
            <a:ext cx="8453058" cy="539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11"/>
              </a:lnSpc>
            </a:pPr>
            <a:r>
              <a:rPr lang="ru" sz="3151" spc="-31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Далее. Модуль 2: Конфигурация лаборатории.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157AA08-075D-697C-15AE-D724120CF7BF}"/>
              </a:ext>
            </a:extLst>
          </p:cNvPr>
          <p:cNvGrpSpPr/>
          <p:nvPr/>
        </p:nvGrpSpPr>
        <p:grpSpPr>
          <a:xfrm>
            <a:off x="127417" y="220261"/>
            <a:ext cx="588108" cy="596974"/>
            <a:chOff x="97692" y="88826"/>
            <a:chExt cx="588108" cy="596974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235888D0-5477-918D-3D73-5AAF97E029D0}"/>
                </a:ext>
              </a:extLst>
            </p:cNvPr>
            <p:cNvSpPr/>
            <p:nvPr/>
          </p:nvSpPr>
          <p:spPr>
            <a:xfrm>
              <a:off x="97692" y="97692"/>
              <a:ext cx="588108" cy="588108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04AB8444-54C7-B7ED-3F49-99DE87D6034B}"/>
                </a:ext>
              </a:extLst>
            </p:cNvPr>
            <p:cNvSpPr txBox="1"/>
            <p:nvPr/>
          </p:nvSpPr>
          <p:spPr>
            <a:xfrm>
              <a:off x="184076" y="88826"/>
              <a:ext cx="415341" cy="5146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06"/>
                </a:lnSpc>
              </a:pPr>
              <a:r>
                <a:rPr lang="ru" sz="2742" spc="-68" dirty="0">
                  <a:solidFill>
                    <a:srgbClr val="FFFFFF"/>
                  </a:solidFill>
                  <a:latin typeface="Atkinson Hyperlegible" pitchFamily="2" charset="0"/>
                </a:rPr>
                <a:t>1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2261</Words>
  <Application>Microsoft Macintosh PowerPoint</Application>
  <PresentationFormat>Widescreen</PresentationFormat>
  <Paragraphs>394</Paragraphs>
  <Slides>46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Atkinson Hyperlegible</vt:lpstr>
      <vt:lpstr>Calibri</vt:lpstr>
      <vt:lpstr>Calibri Light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Цели WHONET и системы эпидемиологического надзора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Stelling</dc:creator>
  <cp:lastModifiedBy>COJOCARU, Radu</cp:lastModifiedBy>
  <cp:revision>117</cp:revision>
  <dcterms:created xsi:type="dcterms:W3CDTF">2023-09-13T20:55:44Z</dcterms:created>
  <dcterms:modified xsi:type="dcterms:W3CDTF">2026-10-26T15:58:04Z</dcterms:modified>
</cp:coreProperties>
</file>