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24" r:id="rId2"/>
    <p:sldId id="519" r:id="rId3"/>
    <p:sldId id="260" r:id="rId4"/>
    <p:sldId id="261" r:id="rId5"/>
    <p:sldId id="883" r:id="rId6"/>
    <p:sldId id="885" r:id="rId7"/>
    <p:sldId id="903" r:id="rId8"/>
    <p:sldId id="882" r:id="rId9"/>
    <p:sldId id="886" r:id="rId10"/>
    <p:sldId id="887" r:id="rId11"/>
    <p:sldId id="890" r:id="rId12"/>
    <p:sldId id="891" r:id="rId13"/>
    <p:sldId id="892" r:id="rId14"/>
    <p:sldId id="899" r:id="rId15"/>
    <p:sldId id="900" r:id="rId16"/>
    <p:sldId id="901" r:id="rId17"/>
    <p:sldId id="893" r:id="rId18"/>
    <p:sldId id="898" r:id="rId19"/>
    <p:sldId id="894" r:id="rId20"/>
    <p:sldId id="895" r:id="rId21"/>
    <p:sldId id="896" r:id="rId22"/>
    <p:sldId id="902" r:id="rId23"/>
    <p:sldId id="904" r:id="rId24"/>
    <p:sldId id="275" r:id="rId25"/>
    <p:sldId id="305" r:id="rId26"/>
    <p:sldId id="277" r:id="rId27"/>
    <p:sldId id="306" r:id="rId28"/>
    <p:sldId id="298" r:id="rId29"/>
    <p:sldId id="30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48" autoAdjust="0"/>
    <p:restoredTop sz="94660"/>
  </p:normalViewPr>
  <p:slideViewPr>
    <p:cSldViewPr snapToGrid="0">
      <p:cViewPr>
        <p:scale>
          <a:sx n="125" d="100"/>
          <a:sy n="125" d="100"/>
        </p:scale>
        <p:origin x="115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83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3D104-9512-4AB9-B431-1BBD303F71E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166C4-5DFA-40FF-AD23-60B7CD8F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73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848092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531266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78176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690D7-7E7C-0363-5180-C4BB2652E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6B25A-641D-994C-3FED-385A8836E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2C81C-D93D-FD9C-EDFE-B2D3B5070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84A11-E73B-8F1D-927D-1EBEA407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EA623-E7C7-CD2F-DD26-03C950DE6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7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95FE1-62A1-53AE-A87A-18DA8F35E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2BE18-2790-E075-1BA9-98001D0C0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83E96-1F45-58A7-22A6-1D4754F0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4466D-B702-366D-07FA-F27F2CDDC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942F-8C3F-3AB5-1F8B-4CE58A2C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8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3CBB3-C9BB-158D-1F1F-4B6E45FAC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9377B8-2ACC-8CC7-2704-06F10E1D2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BB1DE-14E9-D357-F076-1EC2472E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5E0A0-4221-C996-3FEE-4303B7A62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F11E9-47F9-3C74-7FD1-541D0961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DC76-4613-5A27-AE5A-B23D58A4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2036E-AB65-8449-AF2E-3DB7F7C87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86EBF-75FD-0426-14C1-DBA77E57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35A71-5BD4-8015-A7DC-340CD538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AB0F4-0B03-A65D-E5BC-1DD0B4C0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1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88943-DEEA-765D-0D0F-2813F262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5F5E9-E40D-AD6C-7BD7-631554E10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20550-846F-9AC2-A629-4F9E83967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A80A-13CD-8B6B-DA9B-AB26548A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009C0-1A45-D00D-EEAB-2FD94D15D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9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C932D-26EF-7234-CE43-660082EFD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9756-217F-C0C0-7D72-5F7E91E3A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C036A-6067-C190-B5DD-CF7D5DDD1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9BAEF-0F4B-C78E-EE76-A6AA1C9F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4E524-0700-1873-10FF-97E26A6C5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13B3A-9836-C6B2-77E8-6C2C64C2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8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AED4F-8FFC-4AF8-4CC1-2CB1A5DBC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14A7B-887F-2FC5-4C45-826D9605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537E4-2DBA-6A74-895B-EE77B9EAA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14E89-6937-3FCC-B055-E214C9384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614BD-3CC7-E69A-AD90-FD277572A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264AA7-A65C-F28F-DBE1-EC06EBE6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F8DA1-0F7C-F319-D5DD-7A5C68EB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A09C8-516A-8EBF-C517-ECD8924D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B060-1417-9F16-B1C9-34E16FEE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025135-C26D-9089-F81D-6F8A59CA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5DB2C-9FC7-373C-6B18-715E6534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9CBA-349F-0A7D-7CBD-28C86CE72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1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87BF9-702C-E973-6910-18EDFC78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CFE0C-F651-0175-2056-16BE380E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9CF05-CFFA-A719-0FEA-E3CAFCEB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5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032A4-2FC0-EBA0-BE32-BFBF8BBE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60A4E-9B98-4D8C-417E-CC5E555DB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9B378-78F9-4D1E-03DF-7963EC680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1117A-220F-176D-33DE-5DE88D2F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CE5FD-4F23-3C6B-4968-E928F254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CCE78-9660-8D4B-AE58-C2C23E8FF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4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D483-CAB7-AEEF-C433-0807F368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53DDFF-1512-E335-BA3E-A5B1F21B9B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5512F-9BF2-B352-41F3-13B85425D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C266D-B2E3-9EE5-1578-80E09EB3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59162-2A74-AFDB-574C-C2B3006E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CE54F-C942-A738-7A85-FD11E7AE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1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CAF8E-69C5-1C54-3B23-6CD0ACBA0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E58D8-322B-85DE-C117-D154DBD4D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65F85-716C-2033-6A4F-D1D003874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1F7C5-5B00-4779-9348-2A50C4E2B13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B87B8-7B05-32FB-B9CE-32B89A49E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A668D-6989-3BA9-A4A4-2D60425474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1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88409" y="558320"/>
            <a:ext cx="11649591" cy="738664"/>
          </a:xfrm>
          <a:prstGeom prst="rect">
            <a:avLst/>
          </a:prstGeom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4800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Training Course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98373" y="4068564"/>
            <a:ext cx="7186849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spc="-35" dirty="0">
                <a:solidFill>
                  <a:srgbClr val="000066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Division of Infectious Diseases, Brigham and Women’s Hospital, Boston, United States</a:t>
            </a:r>
          </a:p>
          <a:p>
            <a:endParaRPr lang="en-US" sz="2800" spc="-35" dirty="0">
              <a:solidFill>
                <a:srgbClr val="000066"/>
              </a:solidFill>
              <a:latin typeface="Atkinson Hyperlegible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spc="-35" dirty="0">
                <a:solidFill>
                  <a:srgbClr val="000066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 Collaborating Centre for Surveillance of Antimicrobial Resistance</a:t>
            </a: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246DEFD-DE56-8073-5C93-886D22949D84}"/>
              </a:ext>
            </a:extLst>
          </p:cNvPr>
          <p:cNvSpPr/>
          <p:nvPr/>
        </p:nvSpPr>
        <p:spPr>
          <a:xfrm>
            <a:off x="2061673" y="4275795"/>
            <a:ext cx="2028004" cy="1889888"/>
          </a:xfrm>
          <a:custGeom>
            <a:avLst/>
            <a:gdLst/>
            <a:ahLst/>
            <a:cxnLst/>
            <a:rect l="l" t="t" r="r" b="b"/>
            <a:pathLst>
              <a:path w="6320158" h="6320158">
                <a:moveTo>
                  <a:pt x="0" y="0"/>
                </a:moveTo>
                <a:lnTo>
                  <a:pt x="6320158" y="0"/>
                </a:lnTo>
                <a:lnTo>
                  <a:pt x="6320158" y="6320158"/>
                </a:lnTo>
                <a:lnTo>
                  <a:pt x="0" y="63201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pic>
        <p:nvPicPr>
          <p:cNvPr id="1026" name="Picture 2" descr="Brigham and Women's Hospital - Wikipedia">
            <a:extLst>
              <a:ext uri="{FF2B5EF4-FFF2-40B4-BE49-F238E27FC236}">
                <a16:creationId xmlns:a16="http://schemas.microsoft.com/office/drawing/2014/main" id="{9516188E-271B-41ED-3173-20A2A2B0C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6" y="4343400"/>
            <a:ext cx="1492174" cy="174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5">
            <a:extLst>
              <a:ext uri="{FF2B5EF4-FFF2-40B4-BE49-F238E27FC236}">
                <a16:creationId xmlns:a16="http://schemas.microsoft.com/office/drawing/2014/main" id="{43599856-63A9-54DF-6E04-5B41A2DC7709}"/>
              </a:ext>
            </a:extLst>
          </p:cNvPr>
          <p:cNvSpPr txBox="1"/>
          <p:nvPr/>
        </p:nvSpPr>
        <p:spPr>
          <a:xfrm>
            <a:off x="644010" y="1600222"/>
            <a:ext cx="11041843" cy="656462"/>
          </a:xfrm>
          <a:prstGeom prst="rect">
            <a:avLst/>
          </a:prstGeom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4266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Module 1 – Introduction to BacLink</a:t>
            </a:r>
          </a:p>
        </p:txBody>
      </p:sp>
    </p:spTree>
    <p:extLst>
      <p:ext uri="{BB962C8B-B14F-4D97-AF65-F5344CB8AC3E}">
        <p14:creationId xmlns:p14="http://schemas.microsoft.com/office/powerpoint/2010/main" val="361924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06CB5-8964-0B5A-602F-C8CCFE38A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FF9925FF-50E9-8E07-62F1-4122ABAAA7F5}"/>
              </a:ext>
            </a:extLst>
          </p:cNvPr>
          <p:cNvSpPr txBox="1"/>
          <p:nvPr/>
        </p:nvSpPr>
        <p:spPr>
          <a:xfrm>
            <a:off x="931350" y="1011409"/>
            <a:ext cx="11131087" cy="5770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BacLink and Google Translate both have the objective to convert information from one “language” into another.  For example: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Google Translate:  Converting “English” or “Russian” or “Chinese” into “Spanish” or “Thai” or “Hindi”.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BacLink:  Converting “Excel” or “Vitek” or “SEDRI-LIMS” into “WHONET”.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Google Translate must understand “Grammar” and “Vocabulary”.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Similarly, BacLink must understand “Data structure” and “Data codes”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“Date of birth” in WHONET could be “Birthdate” or “DOB” or “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Fecha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de Nacimiento” in other systems.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“Cerebrospinal fluid” in WHONET could be “CSF” or “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Líquido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cefalorraquídeo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” in other systems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56C432-C569-96DF-DCDD-56EE640E074C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B3320327-F3A8-A0AD-6652-1824466C08F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11F940FF-095F-3B50-35C2-CFD219C5FEE4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22B9277-D327-6625-E001-92D6969D82FA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E6392BE2-F4DE-1452-36E4-D438B3FF1A8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332E22A-1174-388D-4954-64007AA223B8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ADE3E5B9-4CB9-1A26-75D0-597B63584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206" y="3823929"/>
            <a:ext cx="8405588" cy="9373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680E13-4A24-F44A-B1EF-79A2F48F0827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Comparison of BacLink and Google Translate</a:t>
            </a:r>
          </a:p>
        </p:txBody>
      </p:sp>
    </p:spTree>
    <p:extLst>
      <p:ext uri="{BB962C8B-B14F-4D97-AF65-F5344CB8AC3E}">
        <p14:creationId xmlns:p14="http://schemas.microsoft.com/office/powerpoint/2010/main" val="2217902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C3D13-F9B0-CDB1-9FD7-76E08A475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B3C508A-200D-3E6C-123A-61DD6B51FA1A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>
                <a:solidFill>
                  <a:srgbClr val="000066"/>
                </a:solidFill>
                <a:latin typeface="Atkinson Hyperlegible" pitchFamily="2" charset="0"/>
              </a:rPr>
              <a:t>Getting data from your system into WHONET</a:t>
            </a:r>
            <a:endParaRPr lang="en-US" sz="36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E025657-B777-2475-8CD0-7A858E50E3F4}"/>
              </a:ext>
            </a:extLst>
          </p:cNvPr>
          <p:cNvSpPr txBox="1"/>
          <p:nvPr/>
        </p:nvSpPr>
        <p:spPr>
          <a:xfrm>
            <a:off x="860230" y="889489"/>
            <a:ext cx="11131087" cy="19137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1:  Export data from your system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2:  Examine your data file: contents and structure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3:  Configure BacLink to understand your data file structure and codes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4:  Use BacLink to convert your data into WHONET files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5:  Getting started with WHONET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D87FC9E-66C7-E491-1C42-A7D4ED6FE4E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5E748FA-843A-F35B-6582-77B9EB96509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897774BE-F0B5-9F09-2A05-3B900DB3D130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0C746A-75E7-31C0-36BA-5507E6AAF97F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D71383-6EBA-20B7-DFCF-C6E8F28890C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703A62B-D991-A0C8-76FA-40D04294CFBA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46402BB-B16D-F1A7-4F5A-3B092334029A}"/>
              </a:ext>
            </a:extLst>
          </p:cNvPr>
          <p:cNvSpPr txBox="1"/>
          <p:nvPr/>
        </p:nvSpPr>
        <p:spPr>
          <a:xfrm>
            <a:off x="857182" y="3016993"/>
            <a:ext cx="11131087" cy="374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Optional - Step 6:  Automated daily downloads and conversions</a:t>
            </a:r>
          </a:p>
        </p:txBody>
      </p:sp>
    </p:spTree>
    <p:extLst>
      <p:ext uri="{BB962C8B-B14F-4D97-AF65-F5344CB8AC3E}">
        <p14:creationId xmlns:p14="http://schemas.microsoft.com/office/powerpoint/2010/main" val="393770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4644-003C-4487-08E0-28064B951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CF4ED34-3125-678F-6813-3701A0693067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1.  Export data from your system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CC28CDA-D1A5-1C37-25FD-E6667DFFFC6F}"/>
              </a:ext>
            </a:extLst>
          </p:cNvPr>
          <p:cNvSpPr txBox="1"/>
          <p:nvPr/>
        </p:nvSpPr>
        <p:spPr>
          <a:xfrm>
            <a:off x="860230" y="757605"/>
            <a:ext cx="11131087" cy="6131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Excel and Access, you already have your file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No need for IT department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laboratory instruments, there are simple steps for exporting data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No need for IT department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Sometimes you can configure the export and choose the data fields to export.  In other cases, there is a fixed export that cannot be changed.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laboratory information systems: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Assistance from IT department is usually needed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many it is a simple, standard feature that already exists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others, the IT department will need to create an export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others, there is no simple way to get the data out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download the results of “all samples” or only the “positives” or only the “positives with AST results”.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tell the IT department the results that you want to include in the export.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2FFC572-6307-6D41-8AC2-262F5F0AF38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08529B46-0F48-5CF9-9E00-03842E10B21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BD53DA52-807B-49CD-6930-8EDEF3C16587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6B35ED-7DF6-9AC8-2177-33BF4B8DC1BA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09D28B5-6817-253A-3CF6-C209163C308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C1613B9-7B57-5BC5-F616-9717CF68D42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252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87305-AE7C-BC54-887F-3A5A5CCC9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A0708A0-134C-8F6B-ECCD-5C904ACB4E8A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2.  Examine your data file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18CEF22-7D41-1C95-3C81-6E3FEDD38AAF}"/>
              </a:ext>
            </a:extLst>
          </p:cNvPr>
          <p:cNvSpPr txBox="1"/>
          <p:nvPr/>
        </p:nvSpPr>
        <p:spPr>
          <a:xfrm>
            <a:off x="860230" y="756076"/>
            <a:ext cx="11131087" cy="6516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Content:  Is the desired information in the data extract?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Patient:  Name, Patient ID, Sex, Age/Date of Birth, Date of admission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Location:  Sampling location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Specimen:  Specimen date, Specimen type, Specimen number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Organism:  Organism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Antibiotic results:  Name, interpretation, method, measurement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Other (but usually not available): Diagnosis, Physician, Gram stain, etc.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Format:  Are the data elements nicely structured?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Simple rows and columns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Try to avoid “Free text” and inconsistencies in 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Each data element should be in its own cell.  Don’t put more than one organism or more than one antibiotic result into a single cell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Collaborate with the IT developers until you are satisfied with the data content and data format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260B7C8-BF1C-D957-353D-C05319EE15DF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060A9D2-BB9F-8D52-37B1-9627AF73517C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0375FF69-6F8D-EB26-27AE-831E998A629D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FEA5A80-5C25-32FF-E422-F018AB480365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856D8B4-81A6-B8CC-E19F-148771783F76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508FD26F-2001-4E06-47A3-E050B1E0C6F7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846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4BEBA-AF6E-BDD3-2884-6C1AA962F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0A326F1-2D8B-24A8-B8F4-390CFAECF9A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Options for data file cleaning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B32DCE0-085B-DF35-5FE1-3D6EBABE5EEF}"/>
              </a:ext>
            </a:extLst>
          </p:cNvPr>
          <p:cNvSpPr txBox="1"/>
          <p:nvPr/>
        </p:nvSpPr>
        <p:spPr>
          <a:xfrm>
            <a:off x="890710" y="889489"/>
            <a:ext cx="11131087" cy="152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Use Excel or similar tool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Use BacLink</a:t>
            </a:r>
          </a:p>
          <a:p>
            <a:pPr>
              <a:lnSpc>
                <a:spcPts val="2992"/>
              </a:lnSpc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F8474E-EB2D-B7BC-2297-FF62F501CCE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97040FBD-9A25-3546-D2EF-D8CB2542CE5D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F81CE6F9-66B0-1E7B-E94F-2C1A4DB0C7A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1B3FFA9-E94C-A557-9EE0-9204E980A107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984EF6B-728E-3E5B-1078-11CB890131E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359E283A-47F2-7298-F168-F6B8E26B81C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3194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1755A-B916-642A-D471-0B95439F4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E0B456B-924F-AA4C-5E96-339FDCC233AA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Cleaning your data with Excel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7D9F9B2-444C-5FD0-9695-74B5A0B19651}"/>
              </a:ext>
            </a:extLst>
          </p:cNvPr>
          <p:cNvSpPr txBox="1"/>
          <p:nvPr/>
        </p:nvSpPr>
        <p:spPr>
          <a:xfrm>
            <a:off x="890710" y="889489"/>
            <a:ext cx="11131087" cy="152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Considerations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Advantages:  Full flexibility in recoding and combining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Disadvantages:  Can be tedious, must be repeated on each file, cannot be automated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0CF262-CCD0-28F1-E97A-D3EF8C259F8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C77BFBE8-E350-05E2-9C79-E7894F716AB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E7764CC5-00F5-571B-A3C4-29C48A963EDA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3E05284-486F-C9AD-8529-07AF1358519F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5D4A4BF-3FA3-91BD-7F2E-98765096B730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631D5E5F-A4E7-E34A-2C84-E0FE67FA2A8C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193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8D85D-9959-F680-BC29-FC2DED5D8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AC3E298-6F37-75C5-B902-8C292714DB92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Cleaning your data with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59FA17F-5F2E-493F-C86C-8F31970983B6}"/>
              </a:ext>
            </a:extLst>
          </p:cNvPr>
          <p:cNvSpPr txBox="1"/>
          <p:nvPr/>
        </p:nvSpPr>
        <p:spPr>
          <a:xfrm>
            <a:off x="890710" y="814841"/>
            <a:ext cx="11131087" cy="6145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Code-mapping functions in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Direct mapping: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“ESCCOL” in your system = “eco” in WHONET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All results = “Healthy terrestrial animals” in WHONET as a “Fixed value”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Indirect mapping: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“Neurology Ward” in your system = “Neurology Ward”, “Medicine”, “Inpatient” in WHONET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“Perdue farm #10” in your system – “Perdue Farm #10”, “Farm” in WHONET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Considerations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Advantages:  Medium flexibility, more convenient for repetitive data conversions, can be automated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Disadvantages:  Less flexibility than Excel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We will see this today with “Locations”, “Specimen types, “Organisms”, and “Antibiotics”.  Also valuable for other fields, especially with free text.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D35667D-817D-D5E6-22DE-B2CC6E1C8C1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4DD6E96-A3AC-985D-A060-56351F754FE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CC45E25D-BE61-D916-6D48-6C04A3C1FF55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77E3C7-9135-38A9-0456-5DD9A6B7CB61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2D7CB9A-9567-1F5F-570B-FC7BE53EE4D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7D7DC07E-FAED-8BBF-BD5F-12E759EF5F9B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2838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41826-A10D-8753-DA10-AC5CD9A94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F8543FA-B4CE-91AD-ADA2-AEF13A8F321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3.  Configure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06400AB-5FC4-50A2-7D59-235ADB4037AF}"/>
              </a:ext>
            </a:extLst>
          </p:cNvPr>
          <p:cNvSpPr txBox="1"/>
          <p:nvPr/>
        </p:nvSpPr>
        <p:spPr>
          <a:xfrm>
            <a:off x="860230" y="889489"/>
            <a:ext cx="11131087" cy="4969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needs to know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Your country and laboratory codes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kind of data you want to import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 do your data fields (for example “Birthdate”) match up with the WHONET data fields (for example “Date of birth”)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What kind of antibiotic test results do you have and how are they organized?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many systems (Vitek, 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MicroScan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, Cerner, etc.), BacLink already knows the answers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only have to do this once</a:t>
            </a:r>
          </a:p>
          <a:p>
            <a:pPr lvl="1">
              <a:lnSpc>
                <a:spcPts val="2992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Your codes and 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Your date formats:  Day/Month/Year, Year-Month-Day, etc.   You only have to do this once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Your data codes:  How do your local codes match up with the WHONET codes:  sex, specimen, organism, antibiotics, etc.  You only have to do this once for each code.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33276E-C972-4FA9-AEA1-A8673DBDB9B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FAA9E33-57ED-8667-0958-49FF601EB133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4D5089B3-C8A0-38D4-9BDE-AECE8FDC108E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9B51CE-9E2E-400F-8503-3F107CD3603E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1FA6880-6A58-9A8F-0E1C-1030E89B102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D559ECB3-8D04-595E-BAC3-952553F552A6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970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52E8E-A960-F7E5-A88B-53B4FE3AC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8ADE5EE-BD82-1060-EDBE-31E61CFB030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Organization of antibiotic results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C080A49-1AD3-9B50-6208-1682F23D4D81}"/>
              </a:ext>
            </a:extLst>
          </p:cNvPr>
          <p:cNvSpPr txBox="1"/>
          <p:nvPr/>
        </p:nvSpPr>
        <p:spPr>
          <a:xfrm>
            <a:off x="890710" y="889489"/>
            <a:ext cx="11131087" cy="4606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Guidelines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CLSI, EUCAST, Other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Methods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Disk, MIC, </a:t>
            </a:r>
            <a:r>
              <a:rPr lang="en-US" sz="2400" dirty="0" err="1">
                <a:solidFill>
                  <a:srgbClr val="000066"/>
                </a:solidFill>
                <a:latin typeface="Atkinson Hyperlegible" pitchFamily="2" charset="0"/>
              </a:rPr>
              <a:t>Etest</a:t>
            </a: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:  One method or multiple methods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Organization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One record = One isolate (“horizontal”)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One record = One antibiotic (“vertical”)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Results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Measurements, interpretations, both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D6A70E2-09E0-1359-2EC2-777C26905FA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608F74E-F75C-39CF-0678-4CC4B7BE7E3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3436F154-3861-5037-F86B-9E6CAAA776C1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DD66B4A-11F2-40F1-2966-697BE2AD6A4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44A0B54-975F-2298-64D4-79F447E9E49A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05847E4-5548-5604-8A9E-DA6699834061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031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C23CC-8384-0059-E29E-03ECD6C55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E31CD86-6079-2660-7694-D2CE7F606B64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4. Converting data with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ECA1CF3-892F-C06E-66C4-E8A15012B2E6}"/>
              </a:ext>
            </a:extLst>
          </p:cNvPr>
          <p:cNvSpPr txBox="1"/>
          <p:nvPr/>
        </p:nvSpPr>
        <p:spPr>
          <a:xfrm>
            <a:off x="860230" y="889489"/>
            <a:ext cx="11131087" cy="53619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Tell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kind of data you want to import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name of the local data file that you want to convert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 name for the new WHONET file that you want to create</a:t>
            </a:r>
          </a:p>
          <a:p>
            <a:pPr lvl="1">
              <a:lnSpc>
                <a:spcPts val="2992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Then “Begin conversion”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BacLink will show you the first three isolates so that you can check the quality of the conversion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BacLink finds codes that it doesn’t understand (specimens, organism, etc.), then you will have the chance to define then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BacLink can do some automatic mapping, for example “Blood” or “Sangre” or “Blut” or “</a:t>
            </a:r>
            <a:r>
              <a:rPr lang="az-Cyrl-AZ" sz="1600" dirty="0">
                <a:solidFill>
                  <a:srgbClr val="000066"/>
                </a:solidFill>
                <a:latin typeface="Atkinson Hyperlegible" pitchFamily="2" charset="0"/>
              </a:rPr>
              <a:t>Кровь</a:t>
            </a: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” in the local system to “Blood” in WHONET.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For other code mappings, you will do that with the BacLink code mapping interface.</a:t>
            </a:r>
            <a:endParaRPr lang="en-US" sz="28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49432E2-32A0-8A9C-01AC-203C9DBE84B4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B7E74F2-2B0F-5B26-CBA4-D3F476A58FF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3A7DA2D1-33E6-B736-06A5-012BCC6B94E4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72591DA-B27E-05D2-17EC-9E1A4D5762AE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88BF4B1-BCA6-0327-EB94-33983DC3BB6C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EB22249-6BCB-1346-9FF8-F8C710B2FA4F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2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13338" y="2370216"/>
            <a:ext cx="5028095" cy="20058"/>
          </a:xfrm>
          <a:prstGeom prst="line">
            <a:avLst/>
          </a:prstGeom>
          <a:ln w="142875" cap="flat">
            <a:solidFill>
              <a:srgbClr val="0B3A7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54711" y="320472"/>
            <a:ext cx="11231207" cy="711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811"/>
              </a:lnSpc>
            </a:pPr>
            <a:r>
              <a:rPr lang="en-US" sz="4266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Training Course Modules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26722" y="1776659"/>
            <a:ext cx="9585658" cy="381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b="1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Introduction to BacLink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Creating a local data file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configuration – Part 1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Converting data with BacLink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configuration – Part 2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Getting started with WHONET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FAB6FE8-1AC7-5A89-90B0-C8CC78F6F93B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4" name="Freeform 4"/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7296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8E00D-1D55-F74F-75DF-CF23232CE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5DC7A66-5FD2-8BBB-883D-93614B1B45ED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5.  Getting started with WHONET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A8156B3-3D3E-3674-29C7-14EF933290ED}"/>
              </a:ext>
            </a:extLst>
          </p:cNvPr>
          <p:cNvSpPr txBox="1"/>
          <p:nvPr/>
        </p:nvSpPr>
        <p:spPr>
          <a:xfrm>
            <a:off x="869108" y="889489"/>
            <a:ext cx="11131087" cy="4592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and WHONET do not talk to each other.  So WHONET doesn’t know anything about the work that you did in BacLink.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We want to add your new laboratory to this list of WHONET laboratories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You could use “New laboratory” in WHONET, however, there is a much better way.  WHONET offers a shortcut to creating a new laboratory!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Start WHONET and click “Cancel”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Select “File”, “Create a laboratory from a data file”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Tell WHONET the name of the new file that you created with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WHONET will scan this file and create a new configuration that matches it.  You are now ready to analyze your data with WHONET.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C7986A6-185D-BCCB-9ED9-5CC3940CB99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6F6B71D0-2983-F623-BD86-0CA89F6C4CA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55CD4CCC-AF10-DB3A-8AC6-B93C6E795A92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808FED-431D-F487-B386-99B8556224C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77720C7-0434-864D-6DA8-8D40806CBE41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488433C7-4245-6988-0D7A-79BA576C3FC1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955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7E71E-31A7-2702-3C42-A471C9C9A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CA4EBC59-EBA8-8256-171A-96478CAAE965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6.  Task automation (Optional)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01756D6-3C4E-25A0-5648-7C5610598752}"/>
              </a:ext>
            </a:extLst>
          </p:cNvPr>
          <p:cNvSpPr txBox="1"/>
          <p:nvPr/>
        </p:nvSpPr>
        <p:spPr>
          <a:xfrm>
            <a:off x="890710" y="702875"/>
            <a:ext cx="11131087" cy="6145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many systems, you can configure the automation of data exports from your LIS, data imports with BacLink, and data analysis, reporting, and email alerts with WHONET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could schedule this for daily, weekly, or monthly processing.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the data export from your LIS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will need to discuss this with your LIS support.  Most LIS do permit automated data exports, but not all.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the data import with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a “task scheduler” preferred by your IT team or the WHONET Automation Tool (ask the WHONET Team for assistance)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data analyses with WHONET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a “task scheduler” preferred by your IT team or the WHONET Automation Tool (ask the WHONET Team for assistance)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define WHONET macros and reports for the analyses that you would like to run automatically.  You can have separate daily/weekly/monthly  reports for laboratory staff, infection control teams, pharmacists, and others.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BAC84A3-EDEA-140F-7EEB-F6C8215399D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85269556-F2B4-35CD-B1D7-8651E23710E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4DD79516-6F1C-793E-987F-4B7B98D80FFD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ABAA913-9503-7C3A-2503-C8F28794BECC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34B29F9-8637-15B6-C6A0-7D51F42E4EA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DD35BAA-209A-C446-BD8D-B787509D69EF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182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BCE9D-E400-3740-EE57-7B422BC19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D202F77-B696-CC38-A7B4-FE53F9527E98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BacLink demonstration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B42081D-19AB-2CB6-7902-BB5F472A77E8}"/>
              </a:ext>
            </a:extLst>
          </p:cNvPr>
          <p:cNvSpPr txBox="1"/>
          <p:nvPr/>
        </p:nvSpPr>
        <p:spPr>
          <a:xfrm>
            <a:off x="890710" y="889489"/>
            <a:ext cx="11131087" cy="42221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Choosing the language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Part 1:  Data capture of priority data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Configuration – Priority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 – Priority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 mapping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Part 2:  Data capture of secondary data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conversion, Part 2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 mapping, Part 2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 - Final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Getting started with WHONET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A0C2251-CE52-0D04-31A3-DE4B94615FF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80FC71B5-221C-C2B7-BB02-566868AF1D53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6D4AF06-5A4A-B853-32BE-DF3BA6F1890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8AAF1DF-6DA8-FADA-F338-606CA68CBDD1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82B2F03-7BF7-CE52-5756-63B03A8581C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A7A53813-C573-DE15-1B35-A4DFDFC5A83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965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EADF8-6024-8EEA-C59E-8B67C90D7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FCF8B6BB-8338-85A4-AC97-62278157D81B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BacLink demonstration – Sample data files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0DB2CD0-133A-E14C-C38C-A6E71413F536}"/>
              </a:ext>
            </a:extLst>
          </p:cNvPr>
          <p:cNvSpPr txBox="1"/>
          <p:nvPr/>
        </p:nvSpPr>
        <p:spPr>
          <a:xfrm>
            <a:off x="890710" y="889489"/>
            <a:ext cx="11131087" cy="229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Included with the WHONET installation package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Vitek2-demo-data.txt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ExcelDemo.xlsx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Other example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SILAB – Veterinary laboratory information system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3F1502C-1ADB-AF37-D0CB-700BF43B618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3CC31CF8-4EE4-DAC6-95F1-1250DBE764AF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89768122-3963-BBF8-8CFC-DF0970048CD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B7EF20-7D62-88C4-018E-E5BE6E249D6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4820047-81CD-C412-96AF-85050B8FAD4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BD9815B2-E90B-1865-2746-E25A5CD68B4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3500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13639" y="66134"/>
            <a:ext cx="56578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Summary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1647" y="1063965"/>
            <a:ext cx="10599219" cy="3887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60"/>
              </a:lnSpc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is free software distributed as part of the WHONET package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already has a data management system, you can use BacLink to convert data exported from your system into standardized WHONET files</a:t>
            </a:r>
          </a:p>
          <a:p>
            <a:pPr marL="817559" lvl="2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make WHONET files without BacLink, but this usually takes much more time and effort to implement and a commitment to long-term maintenance is required.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BacLink to capture your data manually on a weekly, monthly, quarterly, yearly, or </a:t>
            </a:r>
            <a:r>
              <a:rPr lang="en-US" sz="2000" i="1" dirty="0">
                <a:solidFill>
                  <a:srgbClr val="000066"/>
                </a:solidFill>
                <a:latin typeface="Atkinson Hyperlegible" pitchFamily="2" charset="0"/>
              </a:rPr>
              <a:t>ad hoc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basis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also use BacLink to capture your data automatically, for example, on a daily, weekly, or monthly basis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564153-3AAC-AED5-FBCF-DA10BCCF428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6175889B-4109-A4E4-2738-90EF6AEE9F68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26B6687A-A273-5941-CC4A-89B2ACF08470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69B3AE-2BF0-BC8C-D11D-33819571BA5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96487FE-149D-D546-3E91-8F078553000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2841D549-8D17-BF7C-76CE-D9232FABB5D9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12278" y="1328311"/>
            <a:ext cx="11162632" cy="543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Download and installation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300692-4343-C0C6-2759-7B3241544F4C}"/>
              </a:ext>
            </a:extLst>
          </p:cNvPr>
          <p:cNvGrpSpPr/>
          <p:nvPr/>
        </p:nvGrpSpPr>
        <p:grpSpPr>
          <a:xfrm>
            <a:off x="895785" y="787400"/>
            <a:ext cx="686587" cy="985055"/>
            <a:chOff x="2330260" y="1769955"/>
            <a:chExt cx="1029881" cy="1477583"/>
          </a:xfrm>
        </p:grpSpPr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FC821A8D-FBB2-58DF-853C-1F1CD248D5A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5" name="TextBox 10">
              <a:extLst>
                <a:ext uri="{FF2B5EF4-FFF2-40B4-BE49-F238E27FC236}">
                  <a16:creationId xmlns:a16="http://schemas.microsoft.com/office/drawing/2014/main" id="{0710924D-D83D-DAFE-DEC3-0B1277F50A5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7C238ED-369B-B38E-DB54-D8D3D23F63D9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9AE132BC-235F-9A4B-A08D-CCA75C80CAC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B0B44E96-9275-05B5-E937-1EC4AA392CCA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4067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screenshot of a computer&#10;&#10;Description automatically generated">
            <a:extLst>
              <a:ext uri="{FF2B5EF4-FFF2-40B4-BE49-F238E27FC236}">
                <a16:creationId xmlns:a16="http://schemas.microsoft.com/office/drawing/2014/main" id="{1EB3598F-A059-1C07-136D-9C6DD0044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32" y="685800"/>
            <a:ext cx="6633490" cy="6045035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8443" y="-2514"/>
            <a:ext cx="11570336" cy="6906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11"/>
              </a:lnSpc>
            </a:pPr>
            <a:r>
              <a:rPr lang="en-US" sz="3600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WHONET Home page – </a:t>
            </a:r>
            <a:r>
              <a:rPr lang="en-US" sz="3600" b="1" u="sng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www.whonet.org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46E15CF-1488-2ABB-C202-BD8AA9714F1C}"/>
              </a:ext>
            </a:extLst>
          </p:cNvPr>
          <p:cNvGrpSpPr/>
          <p:nvPr/>
        </p:nvGrpSpPr>
        <p:grpSpPr>
          <a:xfrm>
            <a:off x="1465040" y="5600098"/>
            <a:ext cx="7089805" cy="1141208"/>
            <a:chOff x="0" y="0"/>
            <a:chExt cx="3534127" cy="757164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C600549-DA06-318F-E966-A9B2DDC62C7A}"/>
                </a:ext>
              </a:extLst>
            </p:cNvPr>
            <p:cNvSpPr/>
            <p:nvPr/>
          </p:nvSpPr>
          <p:spPr>
            <a:xfrm>
              <a:off x="0" y="0"/>
              <a:ext cx="3534156" cy="757174"/>
            </a:xfrm>
            <a:custGeom>
              <a:avLst/>
              <a:gdLst/>
              <a:ahLst/>
              <a:cxnLst/>
              <a:rect l="l" t="t" r="r" b="b"/>
              <a:pathLst>
                <a:path w="3534156" h="757174">
                  <a:moveTo>
                    <a:pt x="0" y="150241"/>
                  </a:moveTo>
                  <a:cubicBezTo>
                    <a:pt x="0" y="64643"/>
                    <a:pt x="74295" y="0"/>
                    <a:pt x="159766" y="0"/>
                  </a:cubicBezTo>
                  <a:lnTo>
                    <a:pt x="3374390" y="0"/>
                  </a:lnTo>
                  <a:lnTo>
                    <a:pt x="3374390" y="36068"/>
                  </a:lnTo>
                  <a:lnTo>
                    <a:pt x="3374390" y="0"/>
                  </a:lnTo>
                  <a:cubicBezTo>
                    <a:pt x="3459861" y="0"/>
                    <a:pt x="3534156" y="64643"/>
                    <a:pt x="3534156" y="150241"/>
                  </a:cubicBezTo>
                  <a:lnTo>
                    <a:pt x="3534156" y="606933"/>
                  </a:lnTo>
                  <a:lnTo>
                    <a:pt x="3498088" y="606933"/>
                  </a:lnTo>
                  <a:lnTo>
                    <a:pt x="3534156" y="606933"/>
                  </a:lnTo>
                  <a:cubicBezTo>
                    <a:pt x="3534156" y="692531"/>
                    <a:pt x="3459861" y="757174"/>
                    <a:pt x="3374390" y="757174"/>
                  </a:cubicBezTo>
                  <a:lnTo>
                    <a:pt x="3374390" y="720979"/>
                  </a:lnTo>
                  <a:lnTo>
                    <a:pt x="3374390" y="757047"/>
                  </a:lnTo>
                  <a:lnTo>
                    <a:pt x="159766" y="757047"/>
                  </a:lnTo>
                  <a:lnTo>
                    <a:pt x="159766" y="720979"/>
                  </a:lnTo>
                  <a:lnTo>
                    <a:pt x="159766" y="757047"/>
                  </a:lnTo>
                  <a:cubicBezTo>
                    <a:pt x="74295" y="757174"/>
                    <a:pt x="0" y="692531"/>
                    <a:pt x="0" y="606933"/>
                  </a:cubicBezTo>
                  <a:lnTo>
                    <a:pt x="0" y="150241"/>
                  </a:lnTo>
                  <a:lnTo>
                    <a:pt x="36068" y="150241"/>
                  </a:lnTo>
                  <a:lnTo>
                    <a:pt x="0" y="150241"/>
                  </a:lnTo>
                  <a:moveTo>
                    <a:pt x="72263" y="150241"/>
                  </a:moveTo>
                  <a:lnTo>
                    <a:pt x="72263" y="606933"/>
                  </a:lnTo>
                  <a:lnTo>
                    <a:pt x="36068" y="606933"/>
                  </a:lnTo>
                  <a:lnTo>
                    <a:pt x="72263" y="606933"/>
                  </a:lnTo>
                  <a:cubicBezTo>
                    <a:pt x="72263" y="647319"/>
                    <a:pt x="108712" y="684911"/>
                    <a:pt x="159766" y="684911"/>
                  </a:cubicBezTo>
                  <a:lnTo>
                    <a:pt x="3374390" y="684911"/>
                  </a:lnTo>
                  <a:cubicBezTo>
                    <a:pt x="3425444" y="684911"/>
                    <a:pt x="3461893" y="647319"/>
                    <a:pt x="3461893" y="606933"/>
                  </a:cubicBezTo>
                  <a:lnTo>
                    <a:pt x="3461893" y="150241"/>
                  </a:lnTo>
                  <a:lnTo>
                    <a:pt x="3497961" y="150241"/>
                  </a:lnTo>
                  <a:lnTo>
                    <a:pt x="3461893" y="150241"/>
                  </a:lnTo>
                  <a:cubicBezTo>
                    <a:pt x="3461893" y="109855"/>
                    <a:pt x="3425444" y="72263"/>
                    <a:pt x="3374390" y="72263"/>
                  </a:cubicBezTo>
                  <a:lnTo>
                    <a:pt x="159766" y="72263"/>
                  </a:lnTo>
                  <a:lnTo>
                    <a:pt x="159766" y="36068"/>
                  </a:lnTo>
                  <a:lnTo>
                    <a:pt x="159766" y="72263"/>
                  </a:lnTo>
                  <a:cubicBezTo>
                    <a:pt x="108712" y="72263"/>
                    <a:pt x="72263" y="109855"/>
                    <a:pt x="72263" y="150241"/>
                  </a:cubicBezTo>
                  <a:close/>
                </a:path>
              </a:pathLst>
            </a:custGeom>
            <a:solidFill>
              <a:srgbClr val="FF0000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D03B71F-AEEF-D4E2-6241-574AF0501CE4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877C3F2-04FE-1282-40BC-B2CDECC4EDC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8" name="TextBox 13">
              <a:extLst>
                <a:ext uri="{FF2B5EF4-FFF2-40B4-BE49-F238E27FC236}">
                  <a16:creationId xmlns:a16="http://schemas.microsoft.com/office/drawing/2014/main" id="{AC4A5719-F4FA-0DC2-2CA9-F5F4854CF6C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110EEF9-038E-D7E2-BEC5-24C9AF3DDB23}"/>
              </a:ext>
            </a:extLst>
          </p:cNvPr>
          <p:cNvGrpSpPr/>
          <p:nvPr/>
        </p:nvGrpSpPr>
        <p:grpSpPr>
          <a:xfrm>
            <a:off x="37531" y="530727"/>
            <a:ext cx="686587" cy="985057"/>
            <a:chOff x="2330260" y="1769954"/>
            <a:chExt cx="1029881" cy="1477584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5E8FB0D-F38D-CBB6-0439-C96D9CDF35BA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08548A89-068D-A408-2DFD-C2B950CFDC02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312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8125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976" y="1328311"/>
            <a:ext cx="11162632" cy="543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BacLink Main Menu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16A60C-B1C8-0C74-5750-5E780E059B7C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E2B89CE-6EC3-61FF-1292-E3B57FE020A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8" name="TextBox 13">
              <a:extLst>
                <a:ext uri="{FF2B5EF4-FFF2-40B4-BE49-F238E27FC236}">
                  <a16:creationId xmlns:a16="http://schemas.microsoft.com/office/drawing/2014/main" id="{7D76E92F-D3E7-494F-978A-3B1E8C71A73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890349-9843-0BFF-E4DB-0986E7BCEF8C}"/>
              </a:ext>
            </a:extLst>
          </p:cNvPr>
          <p:cNvGrpSpPr/>
          <p:nvPr/>
        </p:nvGrpSpPr>
        <p:grpSpPr>
          <a:xfrm>
            <a:off x="1248704" y="707189"/>
            <a:ext cx="686587" cy="985057"/>
            <a:chOff x="2330260" y="1769954"/>
            <a:chExt cx="1029881" cy="1477584"/>
          </a:xfrm>
        </p:grpSpPr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A5C1A46-072F-C081-B491-27FE750F75B6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521FEDB1-B98B-9E02-5AC0-8EEA9A1C33FD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312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6183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1E464F8-AB5B-58B4-413D-D47752031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044" y="1792508"/>
            <a:ext cx="9248147" cy="356336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079542" y="15145"/>
            <a:ext cx="8430542" cy="72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973"/>
              </a:lnSpc>
            </a:pPr>
            <a:r>
              <a:rPr lang="en-US" sz="4266" spc="-42">
                <a:solidFill>
                  <a:srgbClr val="0B3A7F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Help -&gt; About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26771" y="90087"/>
            <a:ext cx="129927" cy="45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40"/>
              </a:lnSpc>
            </a:pPr>
            <a:r>
              <a:rPr lang="en-US" sz="2742" spc="-27">
                <a:solidFill>
                  <a:srgbClr val="FFFFFF"/>
                </a:solidFill>
                <a:latin typeface="+mj-lt"/>
              </a:rPr>
              <a:t>1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5971795" y="4462966"/>
            <a:ext cx="1828570" cy="647277"/>
            <a:chOff x="0" y="0"/>
            <a:chExt cx="830140" cy="3467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30140" cy="346748"/>
            </a:xfrm>
            <a:custGeom>
              <a:avLst/>
              <a:gdLst/>
              <a:ahLst/>
              <a:cxnLst/>
              <a:rect l="l" t="t" r="r" b="b"/>
              <a:pathLst>
                <a:path w="830140" h="346748">
                  <a:moveTo>
                    <a:pt x="125268" y="0"/>
                  </a:moveTo>
                  <a:lnTo>
                    <a:pt x="704871" y="0"/>
                  </a:lnTo>
                  <a:cubicBezTo>
                    <a:pt x="738095" y="0"/>
                    <a:pt x="769957" y="13198"/>
                    <a:pt x="793449" y="36690"/>
                  </a:cubicBezTo>
                  <a:cubicBezTo>
                    <a:pt x="816942" y="60183"/>
                    <a:pt x="830140" y="92045"/>
                    <a:pt x="830140" y="125268"/>
                  </a:cubicBezTo>
                  <a:lnTo>
                    <a:pt x="830140" y="221479"/>
                  </a:lnTo>
                  <a:cubicBezTo>
                    <a:pt x="830140" y="290663"/>
                    <a:pt x="774055" y="346748"/>
                    <a:pt x="704871" y="346748"/>
                  </a:cubicBezTo>
                  <a:lnTo>
                    <a:pt x="125268" y="346748"/>
                  </a:lnTo>
                  <a:cubicBezTo>
                    <a:pt x="56085" y="346748"/>
                    <a:pt x="0" y="290663"/>
                    <a:pt x="0" y="221479"/>
                  </a:cubicBezTo>
                  <a:lnTo>
                    <a:pt x="0" y="125268"/>
                  </a:lnTo>
                  <a:cubicBezTo>
                    <a:pt x="0" y="56085"/>
                    <a:pt x="56085" y="0"/>
                    <a:pt x="1252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rnd">
              <a:solidFill>
                <a:srgbClr val="0D8815"/>
              </a:solidFill>
              <a:round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>
                <a:latin typeface="+mj-lt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90945" y="4735800"/>
            <a:ext cx="1962359" cy="1758239"/>
            <a:chOff x="0" y="-38100"/>
            <a:chExt cx="812800" cy="850900"/>
          </a:xfrm>
        </p:grpSpPr>
        <p:sp>
          <p:nvSpPr>
            <p:cNvPr id="11" name="Freeform 11"/>
            <p:cNvSpPr/>
            <p:nvPr/>
          </p:nvSpPr>
          <p:spPr>
            <a:xfrm>
              <a:off x="72971" y="0"/>
              <a:ext cx="739829" cy="255714"/>
            </a:xfrm>
            <a:custGeom>
              <a:avLst/>
              <a:gdLst/>
              <a:ahLst/>
              <a:cxnLst/>
              <a:rect l="l" t="t" r="r" b="b"/>
              <a:pathLst>
                <a:path w="838810" h="255714">
                  <a:moveTo>
                    <a:pt x="123974" y="0"/>
                  </a:moveTo>
                  <a:lnTo>
                    <a:pt x="714836" y="0"/>
                  </a:lnTo>
                  <a:cubicBezTo>
                    <a:pt x="747716" y="0"/>
                    <a:pt x="779249" y="13061"/>
                    <a:pt x="802499" y="36311"/>
                  </a:cubicBezTo>
                  <a:cubicBezTo>
                    <a:pt x="825748" y="59561"/>
                    <a:pt x="838810" y="91094"/>
                    <a:pt x="838810" y="123974"/>
                  </a:cubicBezTo>
                  <a:lnTo>
                    <a:pt x="838810" y="131740"/>
                  </a:lnTo>
                  <a:cubicBezTo>
                    <a:pt x="838810" y="164620"/>
                    <a:pt x="825748" y="196153"/>
                    <a:pt x="802499" y="219403"/>
                  </a:cubicBezTo>
                  <a:cubicBezTo>
                    <a:pt x="779249" y="242652"/>
                    <a:pt x="747716" y="255714"/>
                    <a:pt x="714836" y="255714"/>
                  </a:cubicBezTo>
                  <a:lnTo>
                    <a:pt x="123974" y="255714"/>
                  </a:lnTo>
                  <a:cubicBezTo>
                    <a:pt x="91094" y="255714"/>
                    <a:pt x="59561" y="242652"/>
                    <a:pt x="36311" y="219403"/>
                  </a:cubicBezTo>
                  <a:cubicBezTo>
                    <a:pt x="13061" y="196153"/>
                    <a:pt x="0" y="164620"/>
                    <a:pt x="0" y="131740"/>
                  </a:cubicBezTo>
                  <a:lnTo>
                    <a:pt x="0" y="123974"/>
                  </a:lnTo>
                  <a:cubicBezTo>
                    <a:pt x="0" y="91094"/>
                    <a:pt x="13061" y="59561"/>
                    <a:pt x="36311" y="36311"/>
                  </a:cubicBezTo>
                  <a:cubicBezTo>
                    <a:pt x="59561" y="13061"/>
                    <a:pt x="91094" y="0"/>
                    <a:pt x="12397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rnd">
              <a:solidFill>
                <a:srgbClr val="0D8815"/>
              </a:solidFill>
              <a:round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62909D-35E2-57E7-229E-6F5BD6E9C35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4C6AB154-4B55-770F-565A-177FE8E6BDD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7" name="TextBox 13">
              <a:extLst>
                <a:ext uri="{FF2B5EF4-FFF2-40B4-BE49-F238E27FC236}">
                  <a16:creationId xmlns:a16="http://schemas.microsoft.com/office/drawing/2014/main" id="{C1CEA4AC-46A4-7D58-0741-2C7215A49E6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064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68449F-928E-1E60-E416-54438319ED07}"/>
              </a:ext>
            </a:extLst>
          </p:cNvPr>
          <p:cNvGrpSpPr/>
          <p:nvPr/>
        </p:nvGrpSpPr>
        <p:grpSpPr>
          <a:xfrm>
            <a:off x="37531" y="522706"/>
            <a:ext cx="686587" cy="985057"/>
            <a:chOff x="2330260" y="1769954"/>
            <a:chExt cx="1029881" cy="1477584"/>
          </a:xfrm>
        </p:grpSpPr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DF9CE606-E14C-DE91-8AF5-02088A911DA3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20" name="TextBox 10">
              <a:extLst>
                <a:ext uri="{FF2B5EF4-FFF2-40B4-BE49-F238E27FC236}">
                  <a16:creationId xmlns:a16="http://schemas.microsoft.com/office/drawing/2014/main" id="{C799757B-82EA-4A59-E48E-AC42CD1F8645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06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+mj-lt"/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3989280" y="1665589"/>
            <a:ext cx="4213439" cy="4213439"/>
          </a:xfrm>
          <a:custGeom>
            <a:avLst/>
            <a:gdLst/>
            <a:ahLst/>
            <a:cxnLst/>
            <a:rect l="l" t="t" r="r" b="b"/>
            <a:pathLst>
              <a:path w="6320158" h="6320158">
                <a:moveTo>
                  <a:pt x="0" y="0"/>
                </a:moveTo>
                <a:lnTo>
                  <a:pt x="6320158" y="0"/>
                </a:lnTo>
                <a:lnTo>
                  <a:pt x="6320158" y="6320158"/>
                </a:lnTo>
                <a:lnTo>
                  <a:pt x="0" y="63201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40086" y="15145"/>
            <a:ext cx="11693072" cy="734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973"/>
              </a:lnSpc>
            </a:pPr>
            <a:r>
              <a:rPr lang="en-US" sz="4266" spc="-42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Thank you for watching Module 1: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243626" y="1126211"/>
            <a:ext cx="7704745" cy="5393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11"/>
              </a:lnSpc>
            </a:pPr>
            <a:r>
              <a:rPr lang="en-US" sz="3151" spc="-31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Up next. Module 2: Laboratory configuration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157AA08-075D-697C-15AE-D724120CF7BF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235888D0-5477-918D-3D73-5AAF97E029D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9" name="TextBox 13">
              <a:extLst>
                <a:ext uri="{FF2B5EF4-FFF2-40B4-BE49-F238E27FC236}">
                  <a16:creationId xmlns:a16="http://schemas.microsoft.com/office/drawing/2014/main" id="{04AB8444-54C7-B7ED-3F49-99DE87D6034B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07084" y="227670"/>
            <a:ext cx="9948937" cy="715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24"/>
              </a:lnSpc>
            </a:pPr>
            <a:r>
              <a:rPr lang="en-US" sz="4276" spc="-4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Module 1. Introduction to BacLink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803888" y="1079161"/>
            <a:ext cx="7264127" cy="32923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What is BacLink?</a:t>
            </a:r>
          </a:p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Download and installation</a:t>
            </a:r>
          </a:p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main screen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E3B0AD-1A70-E06A-CDE2-FE54F1D0A83E}"/>
              </a:ext>
            </a:extLst>
          </p:cNvPr>
          <p:cNvGrpSpPr/>
          <p:nvPr/>
        </p:nvGrpSpPr>
        <p:grpSpPr>
          <a:xfrm>
            <a:off x="1574801" y="1179971"/>
            <a:ext cx="686587" cy="985055"/>
            <a:chOff x="1574801" y="1179971"/>
            <a:chExt cx="686587" cy="985055"/>
          </a:xfrm>
        </p:grpSpPr>
        <p:sp>
          <p:nvSpPr>
            <p:cNvPr id="7" name="Freeform 7"/>
            <p:cNvSpPr/>
            <p:nvPr/>
          </p:nvSpPr>
          <p:spPr>
            <a:xfrm>
              <a:off x="1574801" y="1478439"/>
              <a:ext cx="686587" cy="686587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772165" y="1179971"/>
              <a:ext cx="291859" cy="8874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2428227-CE85-639E-4D51-6C600548A48D}"/>
              </a:ext>
            </a:extLst>
          </p:cNvPr>
          <p:cNvGrpSpPr/>
          <p:nvPr/>
        </p:nvGrpSpPr>
        <p:grpSpPr>
          <a:xfrm>
            <a:off x="1547157" y="2285435"/>
            <a:ext cx="686587" cy="954898"/>
            <a:chOff x="2320735" y="3428152"/>
            <a:chExt cx="1029881" cy="1432347"/>
          </a:xfrm>
        </p:grpSpPr>
        <p:sp>
          <p:nvSpPr>
            <p:cNvPr id="8" name="Freeform 8"/>
            <p:cNvSpPr/>
            <p:nvPr/>
          </p:nvSpPr>
          <p:spPr>
            <a:xfrm>
              <a:off x="2320735" y="3830618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610213" y="3428152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3F149C3-2C54-1229-37FD-E0E509214F66}"/>
              </a:ext>
            </a:extLst>
          </p:cNvPr>
          <p:cNvGrpSpPr/>
          <p:nvPr/>
        </p:nvGrpSpPr>
        <p:grpSpPr>
          <a:xfrm>
            <a:off x="1559857" y="3430048"/>
            <a:ext cx="686587" cy="964152"/>
            <a:chOff x="2339785" y="4901352"/>
            <a:chExt cx="1029881" cy="1446228"/>
          </a:xfrm>
        </p:grpSpPr>
        <p:sp>
          <p:nvSpPr>
            <p:cNvPr id="9" name="Freeform 9"/>
            <p:cNvSpPr/>
            <p:nvPr/>
          </p:nvSpPr>
          <p:spPr>
            <a:xfrm>
              <a:off x="2339785" y="5317699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2623131" y="4901352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C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918E4A4-219B-77F1-CB96-5300D2090947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89E7265D-F4E7-56DD-5B54-AB00873C8B16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8" name="TextBox 13">
              <a:extLst>
                <a:ext uri="{FF2B5EF4-FFF2-40B4-BE49-F238E27FC236}">
                  <a16:creationId xmlns:a16="http://schemas.microsoft.com/office/drawing/2014/main" id="{1B0077E5-B441-FF11-3EB6-BE0AD1DB31A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70000" y="1175913"/>
            <a:ext cx="8972550" cy="543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What is BacLink?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300692-4343-C0C6-2759-7B3241544F4C}"/>
              </a:ext>
            </a:extLst>
          </p:cNvPr>
          <p:cNvGrpSpPr/>
          <p:nvPr/>
        </p:nvGrpSpPr>
        <p:grpSpPr>
          <a:xfrm>
            <a:off x="1553507" y="643021"/>
            <a:ext cx="686587" cy="985056"/>
            <a:chOff x="2330260" y="1769955"/>
            <a:chExt cx="1029881" cy="1477583"/>
          </a:xfrm>
        </p:grpSpPr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FC821A8D-FBB2-58DF-853C-1F1CD248D5A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5" name="TextBox 10">
              <a:extLst>
                <a:ext uri="{FF2B5EF4-FFF2-40B4-BE49-F238E27FC236}">
                  <a16:creationId xmlns:a16="http://schemas.microsoft.com/office/drawing/2014/main" id="{0710924D-D83D-DAFE-DEC3-0B1277F50A5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33CA5A3-515B-8EB8-8225-A5EC0E7B9C69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9C0697C3-A953-4533-6344-E6A0E669C8E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CEE91889-85FE-DDE1-421A-FB2AB5F8046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97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41951" y="889000"/>
            <a:ext cx="9549586" cy="19187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7193" lvl="1">
              <a:lnSpc>
                <a:spcPts val="2970"/>
              </a:lnSpc>
              <a:spcBef>
                <a:spcPct val="0"/>
              </a:spcBef>
            </a:pPr>
            <a:r>
              <a:rPr lang="en-US" sz="2475" dirty="0">
                <a:solidFill>
                  <a:srgbClr val="000066"/>
                </a:solidFill>
                <a:latin typeface="Atkinson Hyperlegible" pitchFamily="2" charset="0"/>
              </a:rPr>
              <a:t>WHONET is a widely-used free software developed for the management and analysis of microbiology laboratory data to support local, national, regional, and global activities to understand and fight infectious diseases with a special focus on antimicrobial resistance.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1857" y="187623"/>
            <a:ext cx="4265743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20"/>
              </a:lnSpc>
              <a:spcBef>
                <a:spcPct val="0"/>
              </a:spcBef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What is WHONET?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CA6C53B-3A6F-5079-7B62-4422E701B625}"/>
              </a:ext>
            </a:extLst>
          </p:cNvPr>
          <p:cNvSpPr/>
          <p:nvPr/>
        </p:nvSpPr>
        <p:spPr>
          <a:xfrm>
            <a:off x="783394" y="3148261"/>
            <a:ext cx="6509391" cy="3630571"/>
          </a:xfrm>
          <a:custGeom>
            <a:avLst/>
            <a:gdLst/>
            <a:ahLst/>
            <a:cxnLst/>
            <a:rect l="l" t="t" r="r" b="b"/>
            <a:pathLst>
              <a:path w="11419716" h="6817456">
                <a:moveTo>
                  <a:pt x="0" y="0"/>
                </a:moveTo>
                <a:lnTo>
                  <a:pt x="11419716" y="0"/>
                </a:lnTo>
                <a:lnTo>
                  <a:pt x="11419716" y="6817456"/>
                </a:lnTo>
                <a:lnTo>
                  <a:pt x="0" y="68174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8FB0898-B24E-0855-ED63-AE87394CAF97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AAD5E2DD-8759-C52C-5807-38CCAFBC0BAB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2" name="TextBox 13">
              <a:extLst>
                <a:ext uri="{FF2B5EF4-FFF2-40B4-BE49-F238E27FC236}">
                  <a16:creationId xmlns:a16="http://schemas.microsoft.com/office/drawing/2014/main" id="{9DE39C2A-CFB6-569E-6EC1-6A9E660744BB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E306-67BE-4B43-3C59-B001B6C79079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2A168B85-5852-7A9C-2CBF-589C685F08F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BB26D978-EA63-3A32-B802-734EB85D59D7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16" name="TextBox 10">
            <a:extLst>
              <a:ext uri="{FF2B5EF4-FFF2-40B4-BE49-F238E27FC236}">
                <a16:creationId xmlns:a16="http://schemas.microsoft.com/office/drawing/2014/main" id="{6A7B57C4-183E-8133-72D6-A001F9C685FD}"/>
              </a:ext>
            </a:extLst>
          </p:cNvPr>
          <p:cNvSpPr txBox="1"/>
          <p:nvPr/>
        </p:nvSpPr>
        <p:spPr>
          <a:xfrm>
            <a:off x="7530274" y="3210771"/>
            <a:ext cx="4380989" cy="2921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WHONET is a desktop software developed for Microsoft Windows</a:t>
            </a:r>
          </a:p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You can also run WHONET on MacOS computers utilizing a Windows partition, a Windows Virtual machine, or a Windows emulation software.</a:t>
            </a:r>
            <a:endParaRPr lang="en-US" sz="1600" spc="-23" dirty="0">
              <a:solidFill>
                <a:srgbClr val="0B3A7F"/>
              </a:solidFill>
              <a:latin typeface="Atkinson Hyperlegible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863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A4CE9-0F4C-26BA-6FC6-73B113D72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E2D799F-537D-82AA-5A67-3C0A703142DE}"/>
              </a:ext>
            </a:extLst>
          </p:cNvPr>
          <p:cNvSpPr txBox="1"/>
          <p:nvPr/>
        </p:nvSpPr>
        <p:spPr>
          <a:xfrm>
            <a:off x="918575" y="346066"/>
            <a:ext cx="10682066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Laboratory data management systems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6290725-79CF-F8EC-1504-3F1A447430F2}"/>
              </a:ext>
            </a:extLst>
          </p:cNvPr>
          <p:cNvSpPr txBox="1"/>
          <p:nvPr/>
        </p:nvSpPr>
        <p:spPr>
          <a:xfrm>
            <a:off x="931350" y="921322"/>
            <a:ext cx="11131087" cy="6137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92"/>
              </a:lnSpc>
            </a:pPr>
            <a:r>
              <a:rPr lang="en-US" sz="2493" dirty="0">
                <a:solidFill>
                  <a:srgbClr val="000066"/>
                </a:solidFill>
                <a:latin typeface="Atkinson Hyperlegible" pitchFamily="2" charset="0"/>
              </a:rPr>
              <a:t>Many laboratories in the world continue to rely on paper notebooks to management their microbiology test results.  For these laboratories, WHONET could be a very appropriate system for clinical reporting and data analysis.</a:t>
            </a:r>
          </a:p>
          <a:p>
            <a:pPr marL="284163" lvl="1" indent="-10795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 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However, BacLink is not needed since there is no local IT system</a:t>
            </a:r>
          </a:p>
          <a:p>
            <a:pPr>
              <a:lnSpc>
                <a:spcPts val="2992"/>
              </a:lnSpc>
            </a:pPr>
            <a:endParaRPr lang="en-US" sz="24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992"/>
              </a:lnSpc>
            </a:pPr>
            <a:r>
              <a:rPr lang="en-US" sz="2493" dirty="0">
                <a:solidFill>
                  <a:srgbClr val="000066"/>
                </a:solidFill>
                <a:latin typeface="Atkinson Hyperlegible" pitchFamily="2" charset="0"/>
              </a:rPr>
              <a:t>Most laboratories do have some data system in place: 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Very simple desktop applications, such as Microsoft Excel.  This is common in low-resource settings.  It is also common for special research projects and protocols.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Laboratory instruments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MIC instruments:  Vitek, BD Phoenix,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MicroScan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Sensitire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etc.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Disk diffusion camera systems (some of which can also read MIC plates): 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SIRScan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Biomic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etc.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Laboratory Information Systems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Locally developed versus national versus international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Free versus commercial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Some systems only cover microbiology test results, while others also support other clinical laboratory areas, such as blood bank, hematology, and biochemistry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3EF7321-BD14-1928-1971-CF2E1C551ED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A8AA384B-4433-FE03-2D8A-9A7573BBDCD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B2ED363-C770-6A1C-EDAE-58D622C09E7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0C5536-E6EE-ADDD-94CB-01C3410DF620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770B45D-C1B6-2945-C598-C747A18E55F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E8356A92-09E2-A670-AF15-0CE200980220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96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63ABA-1632-0BB2-B01E-F6C413BE3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1375B8D-3CF4-B209-B11A-FC6F1F8306B4}"/>
              </a:ext>
            </a:extLst>
          </p:cNvPr>
          <p:cNvSpPr txBox="1"/>
          <p:nvPr/>
        </p:nvSpPr>
        <p:spPr>
          <a:xfrm>
            <a:off x="1088361" y="763652"/>
            <a:ext cx="10197259" cy="1120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2">
              <a:lnSpc>
                <a:spcPts val="2992"/>
              </a:lnSpc>
            </a:pPr>
            <a:endParaRPr lang="en-US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9EF2360-EE60-DC42-18C0-2F3F21236124}"/>
              </a:ext>
            </a:extLst>
          </p:cNvPr>
          <p:cNvSpPr txBox="1"/>
          <p:nvPr/>
        </p:nvSpPr>
        <p:spPr>
          <a:xfrm>
            <a:off x="1017772" y="295071"/>
            <a:ext cx="84391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Who should learn BacLink?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7DF5DA4-6943-0831-DF17-62CEE3329ACA}"/>
              </a:ext>
            </a:extLst>
          </p:cNvPr>
          <p:cNvSpPr txBox="1"/>
          <p:nvPr/>
        </p:nvSpPr>
        <p:spPr>
          <a:xfrm>
            <a:off x="1088361" y="925435"/>
            <a:ext cx="10333616" cy="1094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does not have digital records for your microbiology data, then you do not need BacLink.  You can enter data manually into WHONET directly.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B8BC1A-2299-2E8C-686C-A93462B2377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A7759C5D-2889-EFD6-066C-93E0F219EB7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3" name="TextBox 13">
              <a:extLst>
                <a:ext uri="{FF2B5EF4-FFF2-40B4-BE49-F238E27FC236}">
                  <a16:creationId xmlns:a16="http://schemas.microsoft.com/office/drawing/2014/main" id="{E8562839-9196-6927-3222-8BEDF4DFFC75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8F010B9-BB96-C8FB-FDA1-553910F1E80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8B55B7C5-1932-0AB7-0B9D-91D81C0C3040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6" name="TextBox 10">
              <a:extLst>
                <a:ext uri="{FF2B5EF4-FFF2-40B4-BE49-F238E27FC236}">
                  <a16:creationId xmlns:a16="http://schemas.microsoft.com/office/drawing/2014/main" id="{AD2A5A26-3FE4-CBED-EECC-0ECDE9481F5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6" name="TextBox 4">
            <a:extLst>
              <a:ext uri="{FF2B5EF4-FFF2-40B4-BE49-F238E27FC236}">
                <a16:creationId xmlns:a16="http://schemas.microsoft.com/office/drawing/2014/main" id="{FCBD5456-1DDC-E89D-348E-0E3CB3491287}"/>
              </a:ext>
            </a:extLst>
          </p:cNvPr>
          <p:cNvSpPr txBox="1"/>
          <p:nvPr/>
        </p:nvSpPr>
        <p:spPr>
          <a:xfrm>
            <a:off x="1065361" y="3570737"/>
            <a:ext cx="10333616" cy="1838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clinicians, pharmacists, policymakers, and others involved in data analysis, interpretation, and reporting:</a:t>
            </a:r>
          </a:p>
          <a:p>
            <a:pPr marL="342900" indent="-342900">
              <a:lnSpc>
                <a:spcPts val="2879"/>
              </a:lnSpc>
              <a:buFontTx/>
              <a:buChar char="-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Many will find that learning WHONET is useful for their work.</a:t>
            </a:r>
          </a:p>
          <a:p>
            <a:pPr marL="342900" indent="-342900">
              <a:lnSpc>
                <a:spcPts val="2879"/>
              </a:lnSpc>
              <a:buFontTx/>
              <a:buChar char="-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However, if they are not directly involved in the capture of data from existing data management systems, then they do not need learn BacLink.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11758354-643F-C316-2193-8255EE39C4F5}"/>
              </a:ext>
            </a:extLst>
          </p:cNvPr>
          <p:cNvSpPr txBox="1"/>
          <p:nvPr/>
        </p:nvSpPr>
        <p:spPr>
          <a:xfrm>
            <a:off x="1016042" y="1958992"/>
            <a:ext cx="10333616" cy="14666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has a data management system, then BacLink should be a very useful software, but only for data managers directly responsible for data preparation, who are primarily laboratory staff, IT staff, perhaps infection control staff, and national surveillance data teams.</a:t>
            </a:r>
          </a:p>
        </p:txBody>
      </p:sp>
    </p:spTree>
    <p:extLst>
      <p:ext uri="{BB962C8B-B14F-4D97-AF65-F5344CB8AC3E}">
        <p14:creationId xmlns:p14="http://schemas.microsoft.com/office/powerpoint/2010/main" val="65126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88361" y="763652"/>
            <a:ext cx="10197259" cy="1120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2">
              <a:lnSpc>
                <a:spcPts val="2992"/>
              </a:lnSpc>
            </a:pPr>
            <a:endParaRPr lang="en-US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17772" y="-35673"/>
            <a:ext cx="84391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The purpose of BacLink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8361" y="837884"/>
            <a:ext cx="10333616" cy="44560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Situation:  Laboratories around the world have diverse systems that serve important functions for day-to-day laboratory, clinical reporting, medical archives, and billing.  However, these systems are incompatible and usually have minimal capabilities for data analysis and public health reporting.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Opportunity:  Staff have taken the time and effort to computerize laboratory results on a daily basis. If we can extract these data into compatible systems, we have the basis of a low-cost, sustainable, real-time system for surveillance, alerts, and action.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Purpose of BacLink – Transformation of data exported from diverse existing and incompatible systems into standardized WHONET files for purposes of analysis, sharing, and public health reporting.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45764" y="5506717"/>
            <a:ext cx="1657350" cy="3674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399" dirty="0">
                <a:solidFill>
                  <a:srgbClr val="000066"/>
                </a:solidFill>
                <a:latin typeface="Atkinson Hyperlegible" pitchFamily="2" charset="0"/>
              </a:rPr>
              <a:t> BacLink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F6A2328-77CB-D9DE-5275-D7DD793E3F5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0EA77049-4E48-8FA8-393B-B4191FB2DA1C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3" name="TextBox 13">
              <a:extLst>
                <a:ext uri="{FF2B5EF4-FFF2-40B4-BE49-F238E27FC236}">
                  <a16:creationId xmlns:a16="http://schemas.microsoft.com/office/drawing/2014/main" id="{7BCA19E8-01E6-FBCC-45BA-D31835F564DC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EE3FB2-4366-C6C7-90A9-CE29D13CF2E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14191448-DF56-B295-80CB-55DC5E41378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6" name="TextBox 10">
              <a:extLst>
                <a:ext uri="{FF2B5EF4-FFF2-40B4-BE49-F238E27FC236}">
                  <a16:creationId xmlns:a16="http://schemas.microsoft.com/office/drawing/2014/main" id="{F5595197-6C51-D0E3-EBF7-4167D37CA65A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DAFA707-AE4A-A9AC-711B-C0F5D9B45B66}"/>
              </a:ext>
            </a:extLst>
          </p:cNvPr>
          <p:cNvGrpSpPr/>
          <p:nvPr/>
        </p:nvGrpSpPr>
        <p:grpSpPr>
          <a:xfrm>
            <a:off x="1296902" y="5269424"/>
            <a:ext cx="9734085" cy="1489209"/>
            <a:chOff x="1296902" y="5269424"/>
            <a:chExt cx="9734085" cy="14892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EE77D0B-481B-A1BB-0B0A-02C65996DA8C}"/>
                </a:ext>
              </a:extLst>
            </p:cNvPr>
            <p:cNvGrpSpPr/>
            <p:nvPr/>
          </p:nvGrpSpPr>
          <p:grpSpPr>
            <a:xfrm>
              <a:off x="1296902" y="5269424"/>
              <a:ext cx="9734085" cy="1489209"/>
              <a:chOff x="1296902" y="4324544"/>
              <a:chExt cx="9734085" cy="148920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4870794" y="4945880"/>
                <a:ext cx="2230814" cy="270748"/>
              </a:xfrm>
              <a:custGeom>
                <a:avLst/>
                <a:gdLst/>
                <a:ahLst/>
                <a:cxnLst/>
                <a:rect l="l" t="t" r="r" b="b"/>
                <a:pathLst>
                  <a:path w="3172714" h="385064">
                    <a:moveTo>
                      <a:pt x="0" y="96266"/>
                    </a:moveTo>
                    <a:lnTo>
                      <a:pt x="2888361" y="96266"/>
                    </a:lnTo>
                    <a:lnTo>
                      <a:pt x="2888361" y="0"/>
                    </a:lnTo>
                    <a:lnTo>
                      <a:pt x="3172714" y="192532"/>
                    </a:lnTo>
                    <a:lnTo>
                      <a:pt x="2888361" y="385064"/>
                    </a:lnTo>
                    <a:lnTo>
                      <a:pt x="2888361" y="288798"/>
                    </a:lnTo>
                    <a:lnTo>
                      <a:pt x="0" y="288798"/>
                    </a:lnTo>
                    <a:close/>
                  </a:path>
                </a:pathLst>
              </a:custGeom>
              <a:solidFill>
                <a:srgbClr val="00CC99"/>
              </a:solidFill>
            </p:spPr>
            <p:txBody>
              <a:bodyPr/>
              <a:lstStyle/>
              <a:p>
                <a:endParaRPr lang="en-US" sz="1200">
                  <a:latin typeface="Atkinson Hyperlegible" pitchFamily="2" charset="0"/>
                </a:endParaRP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1296902" y="5505976"/>
                <a:ext cx="3333750" cy="307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sz="2000" dirty="0">
                    <a:solidFill>
                      <a:srgbClr val="000066"/>
                    </a:solidFill>
                    <a:latin typeface="Atkinson Hyperlegible" pitchFamily="2" charset="0"/>
                  </a:rPr>
                  <a:t>Incompatible local systems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697237" y="5501690"/>
                <a:ext cx="3333750" cy="307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sz="2000" dirty="0">
                    <a:solidFill>
                      <a:srgbClr val="000066"/>
                    </a:solidFill>
                    <a:latin typeface="Atkinson Hyperlegible" pitchFamily="2" charset="0"/>
                  </a:rPr>
                  <a:t>Standard WHONET files</a:t>
                </a:r>
              </a:p>
            </p:txBody>
          </p:sp>
          <p:pic>
            <p:nvPicPr>
              <p:cNvPr id="13" name="Picture 9">
                <a:extLst>
                  <a:ext uri="{FF2B5EF4-FFF2-40B4-BE49-F238E27FC236}">
                    <a16:creationId xmlns:a16="http://schemas.microsoft.com/office/drawing/2014/main" id="{6E2CBEF8-EADC-B233-7F8F-D64A020138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6651" y="4324544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9">
                <a:extLst>
                  <a:ext uri="{FF2B5EF4-FFF2-40B4-BE49-F238E27FC236}">
                    <a16:creationId xmlns:a16="http://schemas.microsoft.com/office/drawing/2014/main" id="{B960BD96-84A0-7139-9847-6409D6F187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69913" y="4744342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9">
                <a:extLst>
                  <a:ext uri="{FF2B5EF4-FFF2-40B4-BE49-F238E27FC236}">
                    <a16:creationId xmlns:a16="http://schemas.microsoft.com/office/drawing/2014/main" id="{B186686A-7794-8264-EF4E-74D71832F1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11474" y="4868372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91E77A2-7A78-FA6C-023E-539E4F2ECB9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810" y="5309216"/>
              <a:ext cx="1013460" cy="10204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874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A4CE9-0F4C-26BA-6FC6-73B113D72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E2D799F-537D-82AA-5A67-3C0A703142DE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Alternative approach without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6290725-79CF-F8EC-1504-3F1A447430F2}"/>
              </a:ext>
            </a:extLst>
          </p:cNvPr>
          <p:cNvSpPr txBox="1"/>
          <p:nvPr/>
        </p:nvSpPr>
        <p:spPr>
          <a:xfrm>
            <a:off x="860230" y="889489"/>
            <a:ext cx="11131087" cy="4969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When you use BacLink, there are two steps for creating WHONET files:</a:t>
            </a:r>
          </a:p>
          <a:p>
            <a:pPr marL="914400" lvl="1" indent="-457200">
              <a:lnSpc>
                <a:spcPts val="2992"/>
              </a:lnSpc>
              <a:buAutoNum type="arabicParenR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Exporting data from the laboratory system; and</a:t>
            </a:r>
          </a:p>
          <a:p>
            <a:pPr marL="914400" lvl="1" indent="-457200">
              <a:lnSpc>
                <a:spcPts val="2992"/>
              </a:lnSpc>
              <a:buAutoNum type="arabicParenR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Importing data into WHONET files utilizing BacLink.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There is another approach using a single step, but it is not usually recommended.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If provided with the WHONET data specifications, LIS developers can develop a routine that creates WHONET files directly without using BacLink.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However, creating this kind of export requires much more work for the developers to create WHONET data files and to map all of the local data codes to WHONET equivalents.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It also requires a commitment to long-term maintenance by the IT team as new data fields, organisms, antibiotics, and other data values are added to WHONET over time.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So, this approach is possible but rarely implemented.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3EF7321-BD14-1928-1971-CF2E1C551ED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A8AA384B-4433-FE03-2D8A-9A7573BBDCD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B2ED363-C770-6A1C-EDAE-58D622C09E7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0C5536-E6EE-ADDD-94CB-01C3410DF620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770B45D-C1B6-2945-C598-C747A18E55F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E8356A92-09E2-A670-AF15-0CE200980220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095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2387</Words>
  <Application>Microsoft Office PowerPoint</Application>
  <PresentationFormat>Widescreen</PresentationFormat>
  <Paragraphs>287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Atkinson Hyperlegible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Stelling</dc:creator>
  <cp:lastModifiedBy>Adam Clark</cp:lastModifiedBy>
  <cp:revision>264</cp:revision>
  <dcterms:created xsi:type="dcterms:W3CDTF">2023-09-13T20:55:44Z</dcterms:created>
  <dcterms:modified xsi:type="dcterms:W3CDTF">2025-10-15T15:16:43Z</dcterms:modified>
</cp:coreProperties>
</file>