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524" r:id="rId2"/>
    <p:sldId id="260" r:id="rId3"/>
    <p:sldId id="261" r:id="rId4"/>
    <p:sldId id="883" r:id="rId5"/>
    <p:sldId id="882" r:id="rId6"/>
    <p:sldId id="890" r:id="rId7"/>
    <p:sldId id="905" r:id="rId8"/>
    <p:sldId id="907" r:id="rId9"/>
    <p:sldId id="908" r:id="rId10"/>
    <p:sldId id="909" r:id="rId11"/>
    <p:sldId id="895" r:id="rId12"/>
    <p:sldId id="896" r:id="rId13"/>
    <p:sldId id="902" r:id="rId14"/>
    <p:sldId id="913" r:id="rId15"/>
    <p:sldId id="904" r:id="rId16"/>
    <p:sldId id="910" r:id="rId17"/>
    <p:sldId id="917" r:id="rId18"/>
    <p:sldId id="911" r:id="rId19"/>
    <p:sldId id="915" r:id="rId20"/>
    <p:sldId id="916" r:id="rId21"/>
    <p:sldId id="918" r:id="rId22"/>
    <p:sldId id="919" r:id="rId23"/>
    <p:sldId id="912" r:id="rId24"/>
    <p:sldId id="275" r:id="rId25"/>
  </p:sldIdLst>
  <p:sldSz cx="12192000" cy="6858000"/>
  <p:notesSz cx="6858000" cy="9144000"/>
  <p:defaultTextStyle>
    <a:defPPr>
      <a:defRPr lang="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88" autoAdjust="0"/>
    <p:restoredTop sz="94325" autoAdjust="0"/>
  </p:normalViewPr>
  <p:slideViewPr>
    <p:cSldViewPr snapToGrid="0">
      <p:cViewPr varScale="1">
        <p:scale>
          <a:sx n="99" d="100"/>
          <a:sy n="99" d="100"/>
        </p:scale>
        <p:origin x="192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4229"/>
    </p:cViewPr>
  </p:sorterViewPr>
  <p:notesViewPr>
    <p:cSldViewPr snapToGrid="0">
      <p:cViewPr varScale="1">
        <p:scale>
          <a:sx n="120" d="100"/>
          <a:sy n="120" d="100"/>
        </p:scale>
        <p:origin x="-1064" y="3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83D104-9512-4AB9-B431-1BBD303F71EC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166C4-5DFA-40FF-AD23-60B7CD8FB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573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ru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848092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5ADCD-AB94-2810-1F77-86BEBD4AC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91E0E24-627D-E324-7B2B-62DCEE5AE8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EB4A50-31CC-41C4-3207-96A96AEF990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92A86FC-4CDA-BC81-8CFE-9405810038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285AF63-0348-E8FB-58B7-8C9AEF4A52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"/>
              <a:t>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17A1F3-1B3A-BF7A-9892-B330A17228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12FF05-0A3B-3A7E-2CBC-0F1D486A1C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ru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58213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F1476-16EB-83EF-B0D9-A260E931D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94DA56E-2901-DBE5-9D3F-E972028B58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CEE9C7-AF01-9A88-DFD7-4D607EECA8E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F8125C6-D61F-9F86-4626-CC60B37D89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9170C5F-B85F-15DA-8DA2-1A4B925F9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"/>
              <a:t>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E5DAF7-2962-8746-CBBC-4A5C8E14428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21B17-1CAA-D372-6FED-82C3888CE9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ru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63286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FE068-2A6D-651A-439E-A3D64F1E5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4F158D-52D0-EF86-969D-C7491C69D3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B3E0F8-955B-1976-C96A-64F4655DE74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" dirty="0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3994FDE-33B2-E539-B72C-01FBCE0D19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D5C9763-55EA-581F-17A2-415E065A20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"/>
              <a:t>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898B64-8A7B-BF9E-0DA5-40F04C53493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04332E-4541-AAEE-9081-E584BEAECF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ru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72219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5166C4-5DFA-40FF-AD23-60B7CD8FB03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072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690D7-7E7C-0363-5180-C4BB2652EE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36B25A-641D-994C-3FED-385A8836EF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2C81C-D93D-FD9C-EDFE-B2D3B5070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84A11-E73B-8F1D-927D-1EBEA407A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EA623-E7C7-CD2F-DD26-03C950DE6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78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BDC76-4613-5A27-AE5A-B23D58A4D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2036E-AB65-8449-AF2E-3DB7F7C87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86EBF-75FD-0426-14C1-DBA77E57D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35A71-5BD4-8015-A7DC-340CD5380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AB0F4-0B03-A65D-E5BC-1DD0B4C01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14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88943-DEEA-765D-0D0F-2813F262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B5F5E9-E40D-AD6C-7BD7-631554E10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20550-846F-9AC2-A629-4F9E83967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3A80A-13CD-8B6B-DA9B-AB26548AD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0009C0-1A45-D00D-EEAB-2FD94D15D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092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C932D-26EF-7234-CE43-660082EFD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69756-217F-C0C0-7D72-5F7E91E3A4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0C036A-6067-C190-B5DD-CF7D5DDD12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D9BAEF-0F4B-C78E-EE76-A6AA1C9FF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A4E524-0700-1873-10FF-97E26A6C5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613B3A-9836-C6B2-77E8-6C2C64C2C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8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AED4F-8FFC-4AF8-4CC1-2CB1A5DBC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14A7B-887F-2FC5-4C45-826D96054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B537E4-2DBA-6A74-895B-EE77B9EAA0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B14E89-6937-3FCC-B055-E214C9384A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A614BD-3CC7-E69A-AD90-FD277572AA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264AA7-A65C-F28F-DBE1-EC06EBE60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9F8DA1-0F7C-F319-D5DD-7A5C68EB4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2A09C8-516A-8EBF-C517-ECD8924DB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31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5B060-1417-9F16-B1C9-34E16FEE5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025135-C26D-9089-F81D-6F8A59CAF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85DB2C-9FC7-373C-6B18-715E6534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C79CBA-349F-0A7D-7CBD-28C86CE72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717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087BF9-702C-E973-6910-18EDFC789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6CFE0C-F651-0175-2056-16BE380ED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89CF05-CFFA-A719-0FEA-E3CAFCEBC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55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032A4-2FC0-EBA0-BE32-BFBF8BBE0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60A4E-9B98-4D8C-417E-CC5E555DB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9B378-78F9-4D1E-03DF-7963EC680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01117A-220F-176D-33DE-5DE88D2FB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CCE5FD-4F23-3C6B-4968-E928F2548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8CCE78-9660-8D4B-AE58-C2C23E8FF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43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0D483-CAB7-AEEF-C433-0807F368B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53DDFF-1512-E335-BA3E-A5B1F21B9B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5512F-9BF2-B352-41F3-13B85425DF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2C266D-B2E3-9EE5-1578-80E09EB3E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259162-2A74-AFDB-574C-C2B3006E8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3CE54F-C942-A738-7A85-FD11E7AE8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117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95FE1-62A1-53AE-A87A-18DA8F35E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E2BE18-2790-E075-1BA9-98001D0C0C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D83E96-1F45-58A7-22A6-1D4754F01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4466D-B702-366D-07FA-F27F2CDDC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6942F-8C3F-3AB5-1F8B-4CE58A2C0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889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23CBB3-C9BB-158D-1F1F-4B6E45FACD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9377B8-2ACC-8CC7-2704-06F10E1D2D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5BB1DE-14E9-D357-F076-1EC2472EA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5E0A0-4221-C996-3FEE-4303B7A62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F11E9-47F9-3C74-7FD1-541D0961F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9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BCAF8E-69C5-1C54-3B23-6CD0ACBA0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E58D8-322B-85DE-C117-D154DBD4D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F65F85-716C-2033-6A4F-D1D003874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B87B8-7B05-32FB-B9CE-32B89A49EE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A668D-6989-3BA9-A4A4-2D6042547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213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sqlitebrowser.org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288409" y="558320"/>
            <a:ext cx="11649591" cy="738664"/>
          </a:xfrm>
          <a:prstGeom prst="rect">
            <a:avLst/>
          </a:prstGeom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ru" sz="4800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Учебный курс BacLink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98373" y="4068564"/>
            <a:ext cx="7186849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" sz="2800" spc="-35" dirty="0">
                <a:solidFill>
                  <a:srgbClr val="000066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Отделение инфекционных заболеваний, Бригхэмская женская больница, Бостон, США</a:t>
            </a:r>
          </a:p>
          <a:p>
            <a:endParaRPr lang="en-US" sz="2800" spc="-35" dirty="0">
              <a:solidFill>
                <a:srgbClr val="000066"/>
              </a:solidFill>
              <a:latin typeface="Atkinson Hyperlegible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" sz="2800" spc="-35" dirty="0">
                <a:solidFill>
                  <a:srgbClr val="000066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Сотрудничающий центр ВОЗ по мониторингу устойчивости к противомикробным препаратам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246DEFD-DE56-8073-5C93-886D22949D84}"/>
              </a:ext>
            </a:extLst>
          </p:cNvPr>
          <p:cNvSpPr/>
          <p:nvPr/>
        </p:nvSpPr>
        <p:spPr>
          <a:xfrm>
            <a:off x="2061673" y="4275795"/>
            <a:ext cx="2028004" cy="1889888"/>
          </a:xfrm>
          <a:custGeom>
            <a:avLst/>
            <a:gdLst/>
            <a:ahLst/>
            <a:cxnLst/>
            <a:rect l="l" t="t" r="r" b="b"/>
            <a:pathLst>
              <a:path w="6320158" h="6320158">
                <a:moveTo>
                  <a:pt x="0" y="0"/>
                </a:moveTo>
                <a:lnTo>
                  <a:pt x="6320158" y="0"/>
                </a:lnTo>
                <a:lnTo>
                  <a:pt x="6320158" y="6320158"/>
                </a:lnTo>
                <a:lnTo>
                  <a:pt x="0" y="63201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pic>
        <p:nvPicPr>
          <p:cNvPr id="1026" name="Picture 2" descr="Brigham and Women's Hospital - Wikipedia">
            <a:extLst>
              <a:ext uri="{FF2B5EF4-FFF2-40B4-BE49-F238E27FC236}">
                <a16:creationId xmlns:a16="http://schemas.microsoft.com/office/drawing/2014/main" id="{9516188E-271B-41ED-3173-20A2A2B0C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26" y="4343400"/>
            <a:ext cx="1492174" cy="174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43599856-63A9-54DF-6E04-5B41A2DC7709}"/>
              </a:ext>
            </a:extLst>
          </p:cNvPr>
          <p:cNvSpPr txBox="1"/>
          <p:nvPr/>
        </p:nvSpPr>
        <p:spPr>
          <a:xfrm>
            <a:off x="644010" y="1600222"/>
            <a:ext cx="11041843" cy="656462"/>
          </a:xfrm>
          <a:prstGeom prst="rect">
            <a:avLst/>
          </a:prstGeom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Введение в BacLink, часть 2</a:t>
            </a:r>
          </a:p>
        </p:txBody>
      </p:sp>
    </p:spTree>
    <p:extLst>
      <p:ext uri="{BB962C8B-B14F-4D97-AF65-F5344CB8AC3E}">
        <p14:creationId xmlns:p14="http://schemas.microsoft.com/office/powerpoint/2010/main" val="361924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5876" y="227670"/>
            <a:ext cx="9948937" cy="715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824"/>
              </a:lnSpc>
            </a:pPr>
            <a:r>
              <a:rPr lang="ru" sz="4276" spc="-4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Повестка дня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4541" y="1158292"/>
            <a:ext cx="11283550" cy="33595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ru" sz="3600" spc="-37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Краткий обзор предыдущего вебинара - BacLink, часть 1</a:t>
            </a:r>
          </a:p>
          <a:p>
            <a:pPr>
              <a:lnSpc>
                <a:spcPct val="150000"/>
              </a:lnSpc>
            </a:pPr>
            <a:r>
              <a:rPr lang="ru" sz="3600" spc="-37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Настройка списка полей данных</a:t>
            </a:r>
          </a:p>
          <a:p>
            <a:pPr>
              <a:lnSpc>
                <a:spcPct val="150000"/>
              </a:lnSpc>
            </a:pPr>
            <a:r>
              <a:rPr lang="ru" sz="3600" spc="-37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Начало работы с WHONET</a:t>
            </a:r>
          </a:p>
          <a:p>
            <a:pPr>
              <a:lnSpc>
                <a:spcPct val="150000"/>
              </a:lnSpc>
            </a:pPr>
            <a:r>
              <a:rPr lang="ru" sz="3600" spc="-37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Краткое введение в инструмент автоматизации WHONET.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CE3B0AD-1A70-E06A-CDE2-FE54F1D0A83E}"/>
              </a:ext>
            </a:extLst>
          </p:cNvPr>
          <p:cNvGrpSpPr/>
          <p:nvPr/>
        </p:nvGrpSpPr>
        <p:grpSpPr>
          <a:xfrm>
            <a:off x="291926" y="942579"/>
            <a:ext cx="686587" cy="985055"/>
            <a:chOff x="1574801" y="1179971"/>
            <a:chExt cx="686587" cy="985055"/>
          </a:xfrm>
        </p:grpSpPr>
        <p:sp>
          <p:nvSpPr>
            <p:cNvPr id="7" name="Freeform 7"/>
            <p:cNvSpPr/>
            <p:nvPr/>
          </p:nvSpPr>
          <p:spPr>
            <a:xfrm>
              <a:off x="1574801" y="1478439"/>
              <a:ext cx="686587" cy="686587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772165" y="1179971"/>
              <a:ext cx="291859" cy="8874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2428227-CE85-639E-4D51-6C600548A48D}"/>
              </a:ext>
            </a:extLst>
          </p:cNvPr>
          <p:cNvGrpSpPr/>
          <p:nvPr/>
        </p:nvGrpSpPr>
        <p:grpSpPr>
          <a:xfrm>
            <a:off x="264282" y="1880988"/>
            <a:ext cx="686587" cy="954898"/>
            <a:chOff x="2320735" y="3428152"/>
            <a:chExt cx="1029881" cy="1432347"/>
          </a:xfrm>
        </p:grpSpPr>
        <p:sp>
          <p:nvSpPr>
            <p:cNvPr id="8" name="Freeform 8"/>
            <p:cNvSpPr/>
            <p:nvPr/>
          </p:nvSpPr>
          <p:spPr>
            <a:xfrm>
              <a:off x="2320735" y="3830618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610213" y="3428152"/>
              <a:ext cx="437789" cy="13312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3F149C3-2C54-1229-37FD-E0E509214F66}"/>
              </a:ext>
            </a:extLst>
          </p:cNvPr>
          <p:cNvGrpSpPr/>
          <p:nvPr/>
        </p:nvGrpSpPr>
        <p:grpSpPr>
          <a:xfrm>
            <a:off x="276982" y="2682707"/>
            <a:ext cx="686587" cy="964152"/>
            <a:chOff x="2339785" y="4901352"/>
            <a:chExt cx="1029881" cy="1446228"/>
          </a:xfrm>
        </p:grpSpPr>
        <p:sp>
          <p:nvSpPr>
            <p:cNvPr id="9" name="Freeform 9"/>
            <p:cNvSpPr/>
            <p:nvPr/>
          </p:nvSpPr>
          <p:spPr>
            <a:xfrm>
              <a:off x="2339785" y="5317699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623131" y="4901352"/>
              <a:ext cx="437789" cy="13312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918E4A4-219B-77F1-CB96-5300D2090947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7" name="Freeform 4">
              <a:extLst>
                <a:ext uri="{FF2B5EF4-FFF2-40B4-BE49-F238E27FC236}">
                  <a16:creationId xmlns:a16="http://schemas.microsoft.com/office/drawing/2014/main" id="{89E7265D-F4E7-56DD-5B54-AB00873C8B16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1B0077E5-B441-FF11-3EB6-BE0AD1DB31AF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C05D33B-8C8C-928D-511F-563E874DD9DB}"/>
              </a:ext>
            </a:extLst>
          </p:cNvPr>
          <p:cNvGrpSpPr/>
          <p:nvPr/>
        </p:nvGrpSpPr>
        <p:grpSpPr>
          <a:xfrm>
            <a:off x="276982" y="3544349"/>
            <a:ext cx="686587" cy="964152"/>
            <a:chOff x="2339785" y="4901352"/>
            <a:chExt cx="1029881" cy="1446228"/>
          </a:xfrm>
        </p:grpSpPr>
        <p:sp>
          <p:nvSpPr>
            <p:cNvPr id="5" name="Freeform 9">
              <a:extLst>
                <a:ext uri="{FF2B5EF4-FFF2-40B4-BE49-F238E27FC236}">
                  <a16:creationId xmlns:a16="http://schemas.microsoft.com/office/drawing/2014/main" id="{D819864E-E00B-0299-E2AC-EB4E7C2E2884}"/>
                </a:ext>
              </a:extLst>
            </p:cNvPr>
            <p:cNvSpPr/>
            <p:nvPr/>
          </p:nvSpPr>
          <p:spPr>
            <a:xfrm>
              <a:off x="2339785" y="5317699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41622041-D7B1-7D00-D787-8804FC765D56}"/>
                </a:ext>
              </a:extLst>
            </p:cNvPr>
            <p:cNvSpPr txBox="1"/>
            <p:nvPr/>
          </p:nvSpPr>
          <p:spPr>
            <a:xfrm>
              <a:off x="2623131" y="4901352"/>
              <a:ext cx="437789" cy="13312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4769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84937" y="1175913"/>
            <a:ext cx="10400842" cy="5256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ru" sz="5867" dirty="0">
                <a:solidFill>
                  <a:srgbClr val="000066"/>
                </a:solidFill>
                <a:latin typeface="Atkinson Hyperlegible" pitchFamily="2" charset="0"/>
              </a:rPr>
              <a:t>Краткий обзор BacLink, часть 1.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0300692-4343-C0C6-2759-7B3241544F4C}"/>
              </a:ext>
            </a:extLst>
          </p:cNvPr>
          <p:cNvGrpSpPr/>
          <p:nvPr/>
        </p:nvGrpSpPr>
        <p:grpSpPr>
          <a:xfrm>
            <a:off x="900985" y="716514"/>
            <a:ext cx="686587" cy="985056"/>
            <a:chOff x="2330260" y="1769955"/>
            <a:chExt cx="1029881" cy="1477583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FC821A8D-FBB2-58DF-853C-1F1CD248D5A9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5" name="TextBox 10">
              <a:extLst>
                <a:ext uri="{FF2B5EF4-FFF2-40B4-BE49-F238E27FC236}">
                  <a16:creationId xmlns:a16="http://schemas.microsoft.com/office/drawing/2014/main" id="{0710924D-D83D-DAFE-DEC3-0B1277F50A53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0CE7476-23B5-D76F-98E4-B0F962B93773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67A55C38-409A-0F04-2AAA-61A96B8C61BC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8" name="TextBox 13">
              <a:extLst>
                <a:ext uri="{FF2B5EF4-FFF2-40B4-BE49-F238E27FC236}">
                  <a16:creationId xmlns:a16="http://schemas.microsoft.com/office/drawing/2014/main" id="{AD3C2F35-804C-A83E-4CA2-7EFA009BFC93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8979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41950" y="889000"/>
            <a:ext cx="10884290" cy="2295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7193" lvl="1">
              <a:lnSpc>
                <a:spcPts val="2970"/>
              </a:lnSpc>
              <a:spcBef>
                <a:spcPct val="0"/>
              </a:spcBef>
            </a:pPr>
            <a:r>
              <a:rPr lang="ru" sz="2475" b="1" dirty="0">
                <a:solidFill>
                  <a:srgbClr val="000066"/>
                </a:solidFill>
                <a:latin typeface="Atkinson Hyperlegible" pitchFamily="2" charset="0"/>
              </a:rPr>
              <a:t>WHONET</a:t>
            </a:r>
            <a:r>
              <a:rPr lang="ru" sz="2475" dirty="0">
                <a:solidFill>
                  <a:srgbClr val="000066"/>
                </a:solidFill>
                <a:latin typeface="Atkinson Hyperlegible" pitchFamily="2" charset="0"/>
              </a:rPr>
              <a:t> — это широко используемое бесплатное программное обеспечение, разработанное для управления и анализа данных микробиологических лабораторий в целях поддержки деятельности на местном, национальном, региональном и глобальном уровнях по изучению и борьбе с инфекционными заболеваниями, с особым акцентом на устойчивость к противомикробным препаратам.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61857" y="187623"/>
            <a:ext cx="4265743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  <a:spcBef>
                <a:spcPct val="0"/>
              </a:spcBef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Что такое WHONET?</a:t>
            </a: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8CA6C53B-3A6F-5079-7B62-4422E701B625}"/>
              </a:ext>
            </a:extLst>
          </p:cNvPr>
          <p:cNvSpPr/>
          <p:nvPr/>
        </p:nvSpPr>
        <p:spPr>
          <a:xfrm>
            <a:off x="783394" y="3148261"/>
            <a:ext cx="6509391" cy="3630571"/>
          </a:xfrm>
          <a:custGeom>
            <a:avLst/>
            <a:gdLst/>
            <a:ahLst/>
            <a:cxnLst/>
            <a:rect l="l" t="t" r="r" b="b"/>
            <a:pathLst>
              <a:path w="11419716" h="6817456">
                <a:moveTo>
                  <a:pt x="0" y="0"/>
                </a:moveTo>
                <a:lnTo>
                  <a:pt x="11419716" y="0"/>
                </a:lnTo>
                <a:lnTo>
                  <a:pt x="11419716" y="6817456"/>
                </a:lnTo>
                <a:lnTo>
                  <a:pt x="0" y="68174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EB3E306-67BE-4B43-3C59-B001B6C79079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2A168B85-5852-7A9C-2CBF-589C685F08F7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BB26D978-EA63-3A32-B802-734EB85D59D7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sp>
        <p:nvSpPr>
          <p:cNvPr id="16" name="TextBox 10">
            <a:extLst>
              <a:ext uri="{FF2B5EF4-FFF2-40B4-BE49-F238E27FC236}">
                <a16:creationId xmlns:a16="http://schemas.microsoft.com/office/drawing/2014/main" id="{6A7B57C4-183E-8133-72D6-A001F9C685FD}"/>
              </a:ext>
            </a:extLst>
          </p:cNvPr>
          <p:cNvSpPr txBox="1"/>
          <p:nvPr/>
        </p:nvSpPr>
        <p:spPr>
          <a:xfrm>
            <a:off x="7530274" y="3210771"/>
            <a:ext cx="4380989" cy="2924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91"/>
              </a:lnSpc>
            </a:pPr>
            <a:r>
              <a:rPr lang="ru" sz="2000" b="1" spc="-2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WHONET</a:t>
            </a:r>
            <a:r>
              <a:rPr lang="ru" sz="2000" spc="-2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 — это настольное программное обеспечение, разработанное для Microsoft Windows.</a:t>
            </a:r>
          </a:p>
          <a:p>
            <a:pPr>
              <a:lnSpc>
                <a:spcPts val="3291"/>
              </a:lnSpc>
            </a:pPr>
            <a:r>
              <a:rPr lang="ru" sz="2000" b="1" spc="-2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WHONET </a:t>
            </a:r>
            <a:r>
              <a:rPr lang="ru" sz="2000" spc="-2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также можно запустить на компьютерах MacOS, используя раздел Windows, виртуальную машину Windows или программу эмуляции Windows.</a:t>
            </a:r>
            <a:endParaRPr lang="en-US" sz="2000" spc="-23" dirty="0">
              <a:solidFill>
                <a:srgbClr val="0B3A7F"/>
              </a:solidFill>
              <a:latin typeface="Atkinson Hyperlegible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2EF1BE2-1C04-ED51-6C38-BBD1468B6FA7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C49D593B-1A1E-FCF2-36DD-D54DDDA23718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7" name="TextBox 13">
              <a:extLst>
                <a:ext uri="{FF2B5EF4-FFF2-40B4-BE49-F238E27FC236}">
                  <a16:creationId xmlns:a16="http://schemas.microsoft.com/office/drawing/2014/main" id="{1FBB87CB-55C0-C47E-4D0D-DD8430A3704A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8863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88361" y="763652"/>
            <a:ext cx="10197259" cy="11203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2">
              <a:lnSpc>
                <a:spcPts val="2992"/>
              </a:lnSpc>
            </a:pPr>
            <a:endParaRPr lang="en-US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1257300" lvl="2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en-US" sz="1893" dirty="0">
              <a:solidFill>
                <a:srgbClr val="000066"/>
              </a:solidFill>
              <a:latin typeface="Atkinson Hyperlegible" pitchFamily="2" charset="0"/>
            </a:endParaRPr>
          </a:p>
          <a:p>
            <a:pPr>
              <a:lnSpc>
                <a:spcPts val="2879"/>
              </a:lnSpc>
            </a:pPr>
            <a:endParaRPr lang="en-US" sz="2000" dirty="0">
              <a:solidFill>
                <a:srgbClr val="000066"/>
              </a:solidFill>
              <a:latin typeface="Atkinson Hyperlegible" pitchFamily="2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17772" y="-35673"/>
            <a:ext cx="8439150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Цель BacLink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21482" y="639454"/>
            <a:ext cx="10536593" cy="4683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ru" sz="2000" b="1" dirty="0">
                <a:solidFill>
                  <a:srgbClr val="000066"/>
                </a:solidFill>
                <a:latin typeface="Atkinson Hyperlegible" pitchFamily="2" charset="0"/>
              </a:rPr>
              <a:t>Ситуация: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Лаборатории по всему миру используют различные системы, выполняющие важные функции в повседневной работе, включая составление клинических отчетов, ведение медицинских архивов и выставление счетов. Однако эти системы несовместимы и, как правило, обладают минимальными возможностями для анализа данных и составления отчетов в сфере общественного здравоохранения.</a:t>
            </a:r>
          </a:p>
          <a:p>
            <a:endParaRPr lang="en-US" sz="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>
              <a:lnSpc>
                <a:spcPts val="2879"/>
              </a:lnSpc>
            </a:pPr>
            <a:r>
              <a:rPr lang="ru" sz="2000" b="1" dirty="0">
                <a:solidFill>
                  <a:srgbClr val="000066"/>
                </a:solidFill>
                <a:latin typeface="Atkinson Hyperlegible" pitchFamily="2" charset="0"/>
              </a:rPr>
              <a:t>Возможность: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Сотрудники потратили время и усилия на компьютеризацию результатов лабораторных исследований, которые проводятся ежедневно. Если мы сможем перенести эти данные в совместимые системы, у нас появится основа для недорогой, устойчивой и работающей в режиме реального времени системы мониторинга, оповещения и принятия мер.</a:t>
            </a:r>
          </a:p>
          <a:p>
            <a:endParaRPr lang="en-US" sz="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>
              <a:lnSpc>
                <a:spcPts val="2879"/>
              </a:lnSpc>
            </a:pPr>
            <a:r>
              <a:rPr lang="ru" sz="2000" b="1" dirty="0">
                <a:solidFill>
                  <a:srgbClr val="000066"/>
                </a:solidFill>
                <a:latin typeface="Atkinson Hyperlegible" pitchFamily="2" charset="0"/>
              </a:rPr>
              <a:t>Цель BacLink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– преобразование данных, экспортируемых из различных существующих и несовместимых систем, в стандартизированные файлы WHONET для целей анализа, обмена информацией и отчетности в области общественного здравоохранения.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245764" y="5506717"/>
            <a:ext cx="1657350" cy="367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ru" sz="2399" dirty="0">
                <a:solidFill>
                  <a:srgbClr val="000066"/>
                </a:solidFill>
                <a:latin typeface="Atkinson Hyperlegible" pitchFamily="2" charset="0"/>
              </a:rPr>
              <a:t>BacLink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0EE3FB2-4366-C6C7-90A9-CE29D13CF2E8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14191448-DF56-B295-80CB-55DC5E413787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26" name="TextBox 10">
              <a:extLst>
                <a:ext uri="{FF2B5EF4-FFF2-40B4-BE49-F238E27FC236}">
                  <a16:creationId xmlns:a16="http://schemas.microsoft.com/office/drawing/2014/main" id="{F5595197-6C51-D0E3-EBF7-4167D37CA65A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DAFA707-AE4A-A9AC-711B-C0F5D9B45B66}"/>
              </a:ext>
            </a:extLst>
          </p:cNvPr>
          <p:cNvGrpSpPr/>
          <p:nvPr/>
        </p:nvGrpSpPr>
        <p:grpSpPr>
          <a:xfrm>
            <a:off x="853440" y="5179910"/>
            <a:ext cx="10177547" cy="1578723"/>
            <a:chOff x="853440" y="5179910"/>
            <a:chExt cx="10177547" cy="157872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EE77D0B-481B-A1BB-0B0A-02C65996DA8C}"/>
                </a:ext>
              </a:extLst>
            </p:cNvPr>
            <p:cNvGrpSpPr/>
            <p:nvPr/>
          </p:nvGrpSpPr>
          <p:grpSpPr>
            <a:xfrm>
              <a:off x="853440" y="5396866"/>
              <a:ext cx="10177547" cy="1361767"/>
              <a:chOff x="853440" y="4451986"/>
              <a:chExt cx="10177547" cy="1361767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4870794" y="4945880"/>
                <a:ext cx="2230814" cy="270748"/>
              </a:xfrm>
              <a:custGeom>
                <a:avLst/>
                <a:gdLst/>
                <a:ahLst/>
                <a:cxnLst/>
                <a:rect l="l" t="t" r="r" b="b"/>
                <a:pathLst>
                  <a:path w="3172714" h="385064">
                    <a:moveTo>
                      <a:pt x="0" y="96266"/>
                    </a:moveTo>
                    <a:lnTo>
                      <a:pt x="2888361" y="96266"/>
                    </a:lnTo>
                    <a:lnTo>
                      <a:pt x="2888361" y="0"/>
                    </a:lnTo>
                    <a:lnTo>
                      <a:pt x="3172714" y="192532"/>
                    </a:lnTo>
                    <a:lnTo>
                      <a:pt x="2888361" y="385064"/>
                    </a:lnTo>
                    <a:lnTo>
                      <a:pt x="2888361" y="288798"/>
                    </a:lnTo>
                    <a:lnTo>
                      <a:pt x="0" y="288798"/>
                    </a:lnTo>
                    <a:close/>
                  </a:path>
                </a:pathLst>
              </a:custGeom>
              <a:solidFill>
                <a:srgbClr val="00CC99"/>
              </a:solidFill>
            </p:spPr>
            <p:txBody>
              <a:bodyPr/>
              <a:lstStyle/>
              <a:p>
                <a:endParaRPr lang="en-US" sz="1200">
                  <a:latin typeface="Atkinson Hyperlegible" pitchFamily="2" charset="0"/>
                </a:endParaRP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853440" y="5505976"/>
                <a:ext cx="4267200" cy="30777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ru" sz="2000" dirty="0">
                    <a:solidFill>
                      <a:srgbClr val="000066"/>
                    </a:solidFill>
                    <a:latin typeface="Atkinson Hyperlegible" pitchFamily="2" charset="0"/>
                  </a:rPr>
                  <a:t>Несовместимые локальные системы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97237" y="5423313"/>
                <a:ext cx="3333750" cy="30777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ru" sz="2000" dirty="0">
                    <a:solidFill>
                      <a:srgbClr val="000066"/>
                    </a:solidFill>
                    <a:latin typeface="Atkinson Hyperlegible" pitchFamily="2" charset="0"/>
                  </a:rPr>
                  <a:t>Стандартные файлы WHONET</a:t>
                </a:r>
              </a:p>
            </p:txBody>
          </p:sp>
          <p:pic>
            <p:nvPicPr>
              <p:cNvPr id="13" name="Picture 9">
                <a:extLst>
                  <a:ext uri="{FF2B5EF4-FFF2-40B4-BE49-F238E27FC236}">
                    <a16:creationId xmlns:a16="http://schemas.microsoft.com/office/drawing/2014/main" id="{6E2CBEF8-EADC-B233-7F8F-D64A020138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8069" y="4451986"/>
                <a:ext cx="696873" cy="5865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9">
                <a:extLst>
                  <a:ext uri="{FF2B5EF4-FFF2-40B4-BE49-F238E27FC236}">
                    <a16:creationId xmlns:a16="http://schemas.microsoft.com/office/drawing/2014/main" id="{B960BD96-84A0-7139-9847-6409D6F187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6883" y="4639593"/>
                <a:ext cx="727811" cy="6125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9">
                <a:extLst>
                  <a:ext uri="{FF2B5EF4-FFF2-40B4-BE49-F238E27FC236}">
                    <a16:creationId xmlns:a16="http://schemas.microsoft.com/office/drawing/2014/main" id="{B186686A-7794-8264-EF4E-74D71832F1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09991" y="4720286"/>
                <a:ext cx="756202" cy="6364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91E77A2-7A78-FA6C-023E-539E4F2ECB91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7382" y="5179910"/>
              <a:ext cx="1013460" cy="1020445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9BC369F-8C4E-E9E5-7714-B4BD92E683FE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3AD58DFE-0E13-EAA2-5D87-79D51C504CA3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9" name="TextBox 13">
              <a:extLst>
                <a:ext uri="{FF2B5EF4-FFF2-40B4-BE49-F238E27FC236}">
                  <a16:creationId xmlns:a16="http://schemas.microsoft.com/office/drawing/2014/main" id="{7DAB0B2B-2673-CD6B-4A87-EC7D6CD3B2CF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8746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C3D13-F9B0-CDB1-9FD7-76E08A475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B3C508A-200D-3E6C-123A-61DD6B51FA1A}"/>
              </a:ext>
            </a:extLst>
          </p:cNvPr>
          <p:cNvSpPr txBox="1"/>
          <p:nvPr/>
        </p:nvSpPr>
        <p:spPr>
          <a:xfrm>
            <a:off x="937237" y="120888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>
                <a:solidFill>
                  <a:srgbClr val="000066"/>
                </a:solidFill>
                <a:latin typeface="Atkinson Hyperlegible" pitchFamily="2" charset="0"/>
              </a:rPr>
              <a:t>Передача данных из вашей системы в сеть WHONET.</a:t>
            </a:r>
            <a:endParaRPr lang="en-US" sz="3600" dirty="0">
              <a:solidFill>
                <a:srgbClr val="000066"/>
              </a:solidFill>
              <a:latin typeface="Atkinson Hyperlegible" pitchFamily="2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E025657-B777-2475-8CD0-7A858E50E3F4}"/>
              </a:ext>
            </a:extLst>
          </p:cNvPr>
          <p:cNvSpPr txBox="1"/>
          <p:nvPr/>
        </p:nvSpPr>
        <p:spPr>
          <a:xfrm>
            <a:off x="931349" y="1290084"/>
            <a:ext cx="11131087" cy="229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Шаг 1: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Экспорт данных из вашей системы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Шаг 2: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Изучите свой файл данных: его содержимое и структуру.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Шаг 3: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Настройте BacLink для распознавания структуры и кодов вашего файла данных.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Шаг 4: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Используйте BacLink для преобразования ваших данных в файлы WHONET.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Шаг 5: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Начало работы с WHONET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C0C746A-75E7-31C0-36BA-5507E6AAF97F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C5D71383-6EBA-20B7-DFCF-C6E8F28890C5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9703A62B-D991-A0C8-76FA-40D04294CFBA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46402BB-B16D-F1A7-4F5A-3B092334029A}"/>
              </a:ext>
            </a:extLst>
          </p:cNvPr>
          <p:cNvSpPr txBox="1"/>
          <p:nvPr/>
        </p:nvSpPr>
        <p:spPr>
          <a:xfrm>
            <a:off x="931349" y="3913975"/>
            <a:ext cx="11131087" cy="374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Необязательно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 - Шаг 6: Автоматическая ежедневная загрузка и конвертация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0DD7E5B-6BBE-9841-2BF6-A0DBCEFF05F1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10307EAB-0700-709D-C8AE-89F4DBE5DB94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7" name="TextBox 13">
              <a:extLst>
                <a:ext uri="{FF2B5EF4-FFF2-40B4-BE49-F238E27FC236}">
                  <a16:creationId xmlns:a16="http://schemas.microsoft.com/office/drawing/2014/main" id="{9ECEA45E-EBB5-8E3C-9CD5-9A5B89564965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770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2C741-DB44-BF6D-919F-DCB971EAB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9E3397F-C9BC-D44F-9163-DF030DA13417}"/>
              </a:ext>
            </a:extLst>
          </p:cNvPr>
          <p:cNvSpPr txBox="1"/>
          <p:nvPr/>
        </p:nvSpPr>
        <p:spPr>
          <a:xfrm>
            <a:off x="937237" y="120888"/>
            <a:ext cx="11125200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200" dirty="0">
                <a:solidFill>
                  <a:srgbClr val="000066"/>
                </a:solidFill>
                <a:latin typeface="Atkinson Hyperlegible" pitchFamily="2" charset="0"/>
              </a:rPr>
              <a:t>Демонстрация BacLink с фиксированной структурой данных.</a:t>
            </a:r>
          </a:p>
          <a:p>
            <a:pPr>
              <a:lnSpc>
                <a:spcPts val="4320"/>
              </a:lnSpc>
            </a:pPr>
            <a:r>
              <a:rPr lang="ru" sz="3200" dirty="0">
                <a:solidFill>
                  <a:srgbClr val="000066"/>
                </a:solidFill>
                <a:latin typeface="Atkinson Hyperlegible" pitchFamily="2" charset="0"/>
              </a:rPr>
              <a:t>– Пример Витека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2D216F6-987D-D609-2197-24DE049F4B36}"/>
              </a:ext>
            </a:extLst>
          </p:cNvPr>
          <p:cNvSpPr txBox="1"/>
          <p:nvPr/>
        </p:nvSpPr>
        <p:spPr>
          <a:xfrm>
            <a:off x="860230" y="1777512"/>
            <a:ext cx="11131087" cy="3062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Шаг 1: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Экспорт данных с прибора Vitek 2.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Шаг 2: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Изучите свой файл данных: его содержимое и структуру. Этот шаг не является обязательным, поскольку BacLink уже понимает содержимое и структуру файла Vitek.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Шаг 3: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Настройте BacLink и выберите «Vitek». При необходимости обновите «Форматы дат».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Шаг 4: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Используйте BacLink для преобразования данных Vitek в файлы WHONET.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Шаг 5: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Начало работы с WHONET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BCD447D-35D5-F0EB-9DA8-80AEDD713B23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55A0189C-2F81-0834-0598-6A2FF7A30125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8274DB62-9A84-411E-2092-3B4D70234BA3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A6C735E-E467-E8FB-A086-CEEED44473DD}"/>
              </a:ext>
            </a:extLst>
          </p:cNvPr>
          <p:cNvSpPr txBox="1"/>
          <p:nvPr/>
        </p:nvSpPr>
        <p:spPr>
          <a:xfrm>
            <a:off x="860229" y="5058316"/>
            <a:ext cx="11131087" cy="754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Необязательно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 — Шаг 6: Автоматическая ежедневная загрузка и преобразование — Vitek 2 не поддерживает автоматический экспорт по расписанию.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BBA0D43-A569-3751-2C2F-717FDA0B1A57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804CA18F-AA9D-D576-3F1C-97E239EB6339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7" name="TextBox 13">
              <a:extLst>
                <a:ext uri="{FF2B5EF4-FFF2-40B4-BE49-F238E27FC236}">
                  <a16:creationId xmlns:a16="http://schemas.microsoft.com/office/drawing/2014/main" id="{8CB645F3-DDA6-87CD-232F-C6B308725E26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533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47594-9C8A-8CE4-144D-E9DAB89B3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6AFBFDB-0967-4651-CE28-598F02AEF4A3}"/>
              </a:ext>
            </a:extLst>
          </p:cNvPr>
          <p:cNvSpPr txBox="1"/>
          <p:nvPr/>
        </p:nvSpPr>
        <p:spPr>
          <a:xfrm>
            <a:off x="937237" y="120888"/>
            <a:ext cx="11125200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200" dirty="0">
                <a:solidFill>
                  <a:srgbClr val="000066"/>
                </a:solidFill>
                <a:latin typeface="Atkinson Hyperlegible" pitchFamily="2" charset="0"/>
              </a:rPr>
              <a:t>Демонстрация BacLink с фиксированной структурой данных.</a:t>
            </a:r>
          </a:p>
          <a:p>
            <a:pPr>
              <a:lnSpc>
                <a:spcPts val="4320"/>
              </a:lnSpc>
            </a:pPr>
            <a:r>
              <a:rPr lang="ru" sz="3200" dirty="0">
                <a:solidFill>
                  <a:srgbClr val="000066"/>
                </a:solidFill>
                <a:latin typeface="Atkinson Hyperlegible" pitchFamily="2" charset="0"/>
              </a:rPr>
              <a:t>– Пример SILAB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0770279-B4AB-A57B-31E3-CB4727660AED}"/>
              </a:ext>
            </a:extLst>
          </p:cNvPr>
          <p:cNvSpPr txBox="1"/>
          <p:nvPr/>
        </p:nvSpPr>
        <p:spPr>
          <a:xfrm>
            <a:off x="857181" y="1655675"/>
            <a:ext cx="11131087" cy="3062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Шаг 1: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Экспортируйте данные из SILAB в текстовый (CSV) или Excel-файл.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Шаг 2: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Изучите свой файл данных: его содержимое и структуру. Этот шаг не является обязательным, поскольку BacLink уже понимает содержимое и структуру файла SILAB.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Шаг 3: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Настройте BacLink и выберите «SILAB (CSV)» или «SILAB (Excel)». При необходимости обновите сопоставление полей данных.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Шаг 4: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Используйте BacLink для преобразования данных SILAB в файл WHONET.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Шаг 5: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Начало работы с WHONET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29CDA8E-E605-36BF-AB8C-963A48DF859B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1C8F4B70-FF4C-CDCE-0B0E-08C4B82D89A3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795DCA48-5916-C1FA-B951-D7F56FE33A9B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86FA971F-B580-3EE9-4094-EED081B512C1}"/>
              </a:ext>
            </a:extLst>
          </p:cNvPr>
          <p:cNvSpPr txBox="1"/>
          <p:nvPr/>
        </p:nvSpPr>
        <p:spPr>
          <a:xfrm>
            <a:off x="857182" y="4924925"/>
            <a:ext cx="11131087" cy="1139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Необязательно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— Шаг 6: Автоматизированные ежедневные загрузки и конвертации — Мы изучаем этот вопрос совместно с разработчиками SILAB из IZS в Терамо, Италия.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25F04C4-DDF0-9208-AA9A-D090B1C0DDD5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5351C9A2-ECF1-5E65-D304-F1F99198036E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7" name="TextBox 13">
              <a:extLst>
                <a:ext uri="{FF2B5EF4-FFF2-40B4-BE49-F238E27FC236}">
                  <a16:creationId xmlns:a16="http://schemas.microsoft.com/office/drawing/2014/main" id="{FE3DF812-29E9-3E71-DB69-7A5493CD65E6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132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7409C-EDA5-A5C2-957A-D14A33D18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6615AEC-3A7D-CA64-58A8-C8278DC578A9}"/>
              </a:ext>
            </a:extLst>
          </p:cNvPr>
          <p:cNvSpPr txBox="1"/>
          <p:nvPr/>
        </p:nvSpPr>
        <p:spPr>
          <a:xfrm>
            <a:off x="937237" y="120888"/>
            <a:ext cx="11125200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200" dirty="0">
                <a:solidFill>
                  <a:srgbClr val="000066"/>
                </a:solidFill>
                <a:latin typeface="Atkinson Hyperlegible" pitchFamily="2" charset="0"/>
              </a:rPr>
              <a:t>Демонстрация BacLink с фиксированной структурой данных.</a:t>
            </a:r>
          </a:p>
          <a:p>
            <a:pPr>
              <a:lnSpc>
                <a:spcPts val="4320"/>
              </a:lnSpc>
            </a:pPr>
            <a:r>
              <a:rPr lang="ru" sz="3200" dirty="0">
                <a:solidFill>
                  <a:srgbClr val="000066"/>
                </a:solidFill>
                <a:latin typeface="Atkinson Hyperlegible" pitchFamily="2" charset="0"/>
              </a:rPr>
              <a:t>– Пример в Excel (с использованием данных SILAB)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2E6E44D-66E0-4A39-60F4-2F18D57416DF}"/>
              </a:ext>
            </a:extLst>
          </p:cNvPr>
          <p:cNvSpPr txBox="1"/>
          <p:nvPr/>
        </p:nvSpPr>
        <p:spPr>
          <a:xfrm>
            <a:off x="857182" y="1655592"/>
            <a:ext cx="11131087" cy="3447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Шаг 1: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Получите файл Excel с данными из любого источника. (В этом примере мы будем использовать тот же файл SILAB, что и в предыдущем примере.)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Шаг 2: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Изучите свой файл данных: его содержимое и структуру. Этот шаг очень важен. Вам необходимо понять структуру файла, чтобы продолжить настройку.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Шаг 3: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Настройте BacLink и выберите «Microsoft Excel». Затем сопоставьте поля данных с соответствующими полями данных WHONET. Например, «Дата рождения» (локальное имя) будет соответствовать «Дата рождения» в WHONET.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Шаг 4: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Используйте BacLink для преобразования данных SILAB в файл WHONET.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Шаг 5: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Начало работы с WHONET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9E1ED6B-50B5-6011-E72F-6DE6F8C43855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D9D8ECD0-F45B-E1BB-16D9-4E40B53C1F21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B8366A66-1552-B7A7-B942-7F4C160740E4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6CEE90A-9E5F-20E9-BD0A-61DB712BE64C}"/>
              </a:ext>
            </a:extLst>
          </p:cNvPr>
          <p:cNvSpPr txBox="1"/>
          <p:nvPr/>
        </p:nvSpPr>
        <p:spPr>
          <a:xfrm>
            <a:off x="857182" y="5267823"/>
            <a:ext cx="11131087" cy="1139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Необязательно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— Шаг 6: Автоматизированная ежедневная загрузка и преобразование — Может быть выполнено с помощью инструмента автоматизации WHONET.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8B1D45-B4DB-4136-9404-C27F432E3B65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D19A23D7-EBB4-1ADA-6E5D-5841F2FBAE9B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7" name="TextBox 13">
              <a:extLst>
                <a:ext uri="{FF2B5EF4-FFF2-40B4-BE49-F238E27FC236}">
                  <a16:creationId xmlns:a16="http://schemas.microsoft.com/office/drawing/2014/main" id="{5304EFEA-3489-5D66-EE01-7BB2B3F7E419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938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FAB40-3AE3-0730-806E-6614F4EF6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7E25A0C2-489D-B752-23BE-B18271BF5AD7}"/>
              </a:ext>
            </a:extLst>
          </p:cNvPr>
          <p:cNvSpPr txBox="1"/>
          <p:nvPr/>
        </p:nvSpPr>
        <p:spPr>
          <a:xfrm>
            <a:off x="1269999" y="316932"/>
            <a:ext cx="10423769" cy="902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" sz="5867" dirty="0">
                <a:solidFill>
                  <a:srgbClr val="000066"/>
                </a:solidFill>
                <a:latin typeface="Atkinson Hyperlegible" pitchFamily="2" charset="0"/>
              </a:rPr>
              <a:t>Настройка списка полей данных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E863ED5-A65B-A91C-961E-910CAF356FF8}"/>
              </a:ext>
            </a:extLst>
          </p:cNvPr>
          <p:cNvGrpSpPr/>
          <p:nvPr/>
        </p:nvGrpSpPr>
        <p:grpSpPr>
          <a:xfrm>
            <a:off x="366545" y="643021"/>
            <a:ext cx="686587" cy="985056"/>
            <a:chOff x="2330260" y="1769955"/>
            <a:chExt cx="1029881" cy="1477583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7BF0DB60-FF4C-A4B1-B955-B782633F7E97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5" name="TextBox 10">
              <a:extLst>
                <a:ext uri="{FF2B5EF4-FFF2-40B4-BE49-F238E27FC236}">
                  <a16:creationId xmlns:a16="http://schemas.microsoft.com/office/drawing/2014/main" id="{18EEEFC3-FB6B-D937-2633-8109F5651F9E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  <p:sp>
        <p:nvSpPr>
          <p:cNvPr id="8" name="TextBox 4">
            <a:extLst>
              <a:ext uri="{FF2B5EF4-FFF2-40B4-BE49-F238E27FC236}">
                <a16:creationId xmlns:a16="http://schemas.microsoft.com/office/drawing/2014/main" id="{527ED404-5312-95CC-5910-900AD0E9C0CB}"/>
              </a:ext>
            </a:extLst>
          </p:cNvPr>
          <p:cNvSpPr txBox="1"/>
          <p:nvPr/>
        </p:nvSpPr>
        <p:spPr>
          <a:xfrm>
            <a:off x="1465646" y="2061253"/>
            <a:ext cx="9629074" cy="27127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Определение «фиксированных» значений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Добавление, удаление и настройка полей, включая поля, определяемые пользователем.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Создание и редактирование пользовательских словарей кода.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Объединение полей данных</a:t>
            </a:r>
            <a:endParaRPr lang="en-US" sz="2000" dirty="0">
              <a:solidFill>
                <a:srgbClr val="000066"/>
              </a:solidFill>
              <a:latin typeface="Atkinson Hyperlegible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1F4A17D-C4BC-A6DB-57BA-76386BA0DF2B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0CDC58E1-43A2-63CD-7E90-A3F8BD830794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B964C54-2070-BF09-E494-851E44338960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8764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8E00D-1D55-F74F-75DF-CF23232CE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95DC7A66-5FD2-8BBB-883D-93614B1B45ED}"/>
              </a:ext>
            </a:extLst>
          </p:cNvPr>
          <p:cNvSpPr txBox="1"/>
          <p:nvPr/>
        </p:nvSpPr>
        <p:spPr>
          <a:xfrm>
            <a:off x="937237" y="120888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Определение «фиксированных» значений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A8156B3-3D3E-3674-29C7-14EF933290ED}"/>
              </a:ext>
            </a:extLst>
          </p:cNvPr>
          <p:cNvSpPr txBox="1"/>
          <p:nvPr/>
        </p:nvSpPr>
        <p:spPr>
          <a:xfrm>
            <a:off x="733449" y="1023326"/>
            <a:ext cx="11266746" cy="58346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b="1" dirty="0">
                <a:solidFill>
                  <a:srgbClr val="000066"/>
                </a:solidFill>
                <a:latin typeface="Atkinson Hyperlegible" pitchFamily="2" charset="0"/>
              </a:rPr>
              <a:t>Эта функция очень полезна, когда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Все записи должны иметь одинаковое значение (например, «Кровь», « </a:t>
            </a:r>
            <a:r>
              <a:rPr lang="ru" sz="2000" i="1" dirty="0">
                <a:solidFill>
                  <a:srgbClr val="000066"/>
                </a:solidFill>
                <a:latin typeface="Atkinson Hyperlegible" pitchFamily="2" charset="0"/>
              </a:rPr>
              <a:t>S. pneumoniae»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или «Болезнь водного животного»)… Однако эта информация не хранится в файле данных.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b="1" dirty="0">
                <a:solidFill>
                  <a:srgbClr val="000066"/>
                </a:solidFill>
                <a:latin typeface="Atkinson Hyperlegible" pitchFamily="2" charset="0"/>
              </a:rPr>
              <a:t>Пример: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У вас есть специальный исследовательский проект, например, изучение изолятов кишечной палочки ( </a:t>
            </a:r>
            <a:r>
              <a:rPr lang="ru" sz="2000" i="1" dirty="0">
                <a:solidFill>
                  <a:srgbClr val="000066"/>
                </a:solidFill>
                <a:latin typeface="Atkinson Hyperlegible" pitchFamily="2" charset="0"/>
              </a:rPr>
              <a:t>Escherichia coli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) из крови кур.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Название файла может быть очень простым, например, «Project data.xlsx», или описательным, например, «Escherichia coli in blood from chickens.2025.xlsx».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Поскольку все записи имеют одинаковые значения для типа образца, организма и вида животного, специалисты по управлению данными могут не включать эти столбцы в свои файлы Excel.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b="1" dirty="0">
                <a:solidFill>
                  <a:srgbClr val="000066"/>
                </a:solidFill>
                <a:latin typeface="Atkinson Hyperlegible" pitchFamily="2" charset="0"/>
              </a:rPr>
              <a:t>Функция фиксированного значения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Вместо сопоставления поля данных WHONET с локальным полем данных, вы можете определить «фиксированное значение».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Например: Тип образца = «Кровь», Организм = «Кишечная палочка», Вид животного = «Курица»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&gt;&gt;&gt;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4808FED-431D-F487-B386-99B8556224C8}"/>
              </a:ext>
            </a:extLst>
          </p:cNvPr>
          <p:cNvGrpSpPr/>
          <p:nvPr/>
        </p:nvGrpSpPr>
        <p:grpSpPr>
          <a:xfrm>
            <a:off x="46862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A77720C7-0434-864D-6DA8-8D40806CBE41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488433C7-4245-6988-0D7A-79BA576C3FC1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072760A-D326-7C0F-2BB1-099CE9179A52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A161B81-C839-E610-B942-1C69F8E82755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6" name="TextBox 13">
              <a:extLst>
                <a:ext uri="{FF2B5EF4-FFF2-40B4-BE49-F238E27FC236}">
                  <a16:creationId xmlns:a16="http://schemas.microsoft.com/office/drawing/2014/main" id="{EC6CDB70-9D3E-8B2B-27EE-FFDB5ADD983A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9955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7E71E-31A7-2702-3C42-A471C9C9A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A4EBC59-EBA8-8256-171A-96478CAAE965}"/>
              </a:ext>
            </a:extLst>
          </p:cNvPr>
          <p:cNvSpPr txBox="1"/>
          <p:nvPr/>
        </p:nvSpPr>
        <p:spPr>
          <a:xfrm>
            <a:off x="937237" y="-12514"/>
            <a:ext cx="11125200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Добавление, удаление и настройка полей, включая поля, определяемые пользователем.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01756D6-3C4E-25A0-5648-7C5610598752}"/>
              </a:ext>
            </a:extLst>
          </p:cNvPr>
          <p:cNvSpPr txBox="1"/>
          <p:nvPr/>
        </p:nvSpPr>
        <p:spPr>
          <a:xfrm>
            <a:off x="885384" y="1245908"/>
            <a:ext cx="11022532" cy="5386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WHONET автоматически предоставляет список «Стандартных полей данных», таких как «Имя», «Фамилия», «Дата образца», «Тип образца», «Организм». Список по умолчанию обычно отлично подходит для большинства клинических лабораторий, занимающихся исследованиями человека.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Однако для референтных лабораторий, лабораторий по изучению здоровья животных и многих отдельных больниц существует необходимость в настройке этого списка — удалении ненужных полей, добавлении полей с ценной информацией и изменении некоторых деталей существующих полей.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В BacLink есть два экрана, где вы можете нажать на кнопку «Изменить список полей данных». Этот экран позволяет оптимизировать список полей данных.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Настройте последовательность полей данных и длину полей.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Настройте видимость полей и возможность экспорта.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Добавляйте поля из списков WHONET «стандартные» и «необязательные» или «пользовательские поля», которые вы создадите.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Удалите ненужные поля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E77EAFE-1C34-313C-DB42-30B71B7CDD1B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BC6AC4CE-D8FF-FE2D-184B-0EDF112A029A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6" name="TextBox 13">
              <a:extLst>
                <a:ext uri="{FF2B5EF4-FFF2-40B4-BE49-F238E27FC236}">
                  <a16:creationId xmlns:a16="http://schemas.microsoft.com/office/drawing/2014/main" id="{0474E600-B37D-BFB5-C010-A01D0097BD33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4B48B4A-6FAC-3C07-29B8-B6F0C3B21B2B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D2F23DD9-DF78-4E37-CF86-486178732ED9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9C36F590-08EB-6B1F-A198-783455B3F055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1182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BCE9D-E400-3740-EE57-7B422BC19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D202F77-B696-CC38-A7B4-FE53F9527E98}"/>
              </a:ext>
            </a:extLst>
          </p:cNvPr>
          <p:cNvSpPr txBox="1"/>
          <p:nvPr/>
        </p:nvSpPr>
        <p:spPr>
          <a:xfrm>
            <a:off x="962691" y="103264"/>
            <a:ext cx="11125200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Создание пользовательских словарей кода</a:t>
            </a:r>
          </a:p>
          <a:p>
            <a:pPr>
              <a:lnSpc>
                <a:spcPts val="4320"/>
              </a:lnSpc>
            </a:pPr>
            <a:endParaRPr lang="en-US" sz="3600" dirty="0">
              <a:solidFill>
                <a:srgbClr val="000066"/>
              </a:solidFill>
              <a:latin typeface="Atkinson Hyperlegible" pitchFamily="2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B42081D-19AB-2CB6-7902-BB5F472A77E8}"/>
              </a:ext>
            </a:extLst>
          </p:cNvPr>
          <p:cNvSpPr txBox="1"/>
          <p:nvPr/>
        </p:nvSpPr>
        <p:spPr>
          <a:xfrm>
            <a:off x="885384" y="669758"/>
            <a:ext cx="11131087" cy="610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Как упоминалось на предыдущем слайде, существует возможность создания пользовательских полей данных.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Вы также можете создавать «списки допустимых значений данных, определяемые пользователем», а также «словари кодов, определяемые пользователем», для сопоставления локальных значений данных с этим стандартным списком.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Это особенно полезно для сетей видеонаблюдения, где определены и согласованы стандартные кодовые списки на уровне сетевых объектов.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Например, может существовать официальный список «диагнозов», «провинций» или «результатов анализов».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Для отдельной лаборатории также может быть полезно стандартизировать коды в случаях, когда ввод данных осуществляется в виде свободного текста и является непоследовательным, возможно, с орфографическими ошибками.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Например, набор данных может содержать значения «New York», «NY» и «New </a:t>
            </a:r>
            <a:r>
              <a:rPr lang="ru" sz="2400" dirty="0" err="1">
                <a:solidFill>
                  <a:srgbClr val="000066"/>
                </a:solidFill>
                <a:latin typeface="Atkinson Hyperlegible" pitchFamily="2" charset="0"/>
              </a:rPr>
              <a:t>Yrk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» (с орфографической ошибкой).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Пользовательские кодовые списки и словари могут помочь стандартизировать значения данных, что упростит обмен данными и их анализ.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8AAF1DF-6DA8-FADA-F338-606CA68CBDD1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782B2F03-7BF7-CE52-5756-63B03A8581C2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 dirty="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A7A53813-C573-DE15-1B35-A4DFDFC5A833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7114F23-5051-5EDF-03FF-791649FAF0C9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CCBB8EA-6D6B-3083-074A-1626B5D2E96E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6" name="TextBox 13">
              <a:extLst>
                <a:ext uri="{FF2B5EF4-FFF2-40B4-BE49-F238E27FC236}">
                  <a16:creationId xmlns:a16="http://schemas.microsoft.com/office/drawing/2014/main" id="{D11EC708-9B30-A8EA-EBA7-EC073EF1CB54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965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9C9C3-3BD3-2B07-640D-D8122C53B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528C3307-72F0-026D-2E81-4180C127D882}"/>
              </a:ext>
            </a:extLst>
          </p:cNvPr>
          <p:cNvSpPr txBox="1"/>
          <p:nvPr/>
        </p:nvSpPr>
        <p:spPr>
          <a:xfrm>
            <a:off x="962691" y="103264"/>
            <a:ext cx="11125200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Редактирование определяемых пользователем словарей кода</a:t>
            </a:r>
          </a:p>
          <a:p>
            <a:pPr>
              <a:lnSpc>
                <a:spcPts val="4320"/>
              </a:lnSpc>
            </a:pPr>
            <a:endParaRPr lang="en-US" sz="3600" dirty="0">
              <a:solidFill>
                <a:srgbClr val="000066"/>
              </a:solidFill>
              <a:latin typeface="Atkinson Hyperlegible" pitchFamily="2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83392F7-8950-8D9C-A18F-F0A59BD79919}"/>
              </a:ext>
            </a:extLst>
          </p:cNvPr>
          <p:cNvSpPr txBox="1"/>
          <p:nvPr/>
        </p:nvSpPr>
        <p:spPr>
          <a:xfrm>
            <a:off x="890710" y="1802835"/>
            <a:ext cx="11131087" cy="229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Полезно проверить словари кодов на точность и внести необходимые исправления или дополнения.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По умолчанию словари кодов BacLink представляют собой простые текстовые файлы с разделителями-табуляторами. Поддерживаются и некоторые другие варианты.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Вы можете просматривать и редактировать свои словари кода внутри WHONET (особенно полезно при небольшом количестве правок) или с помощью Excel (удобно, когда нужно отредактировать большое количество слов).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8C724AB-B313-E83C-0C87-575E49D70D92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3FF409C0-CAB6-7380-7D3F-08D95DDB1EB5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 dirty="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619770B5-D60A-D9FA-880A-A140C2BE37C2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16AF3E4-9FD5-6C5A-5777-6F290576115E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D71D24A-9EE7-E9F1-A2E1-8D63A17A0C37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6" name="TextBox 13">
              <a:extLst>
                <a:ext uri="{FF2B5EF4-FFF2-40B4-BE49-F238E27FC236}">
                  <a16:creationId xmlns:a16="http://schemas.microsoft.com/office/drawing/2014/main" id="{2EF80DDC-0436-0ABB-1F8F-306B26F1F304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6118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EADF8-6024-8EEA-C59E-8B67C90D7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CF8B6BB-8338-85A4-AC97-62278157D81B}"/>
              </a:ext>
            </a:extLst>
          </p:cNvPr>
          <p:cNvSpPr txBox="1"/>
          <p:nvPr/>
        </p:nvSpPr>
        <p:spPr>
          <a:xfrm>
            <a:off x="962691" y="103264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Объединение полей данных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0DB2CD0-133A-E14C-C38C-A6E71413F536}"/>
              </a:ext>
            </a:extLst>
          </p:cNvPr>
          <p:cNvSpPr txBox="1"/>
          <p:nvPr/>
        </p:nvSpPr>
        <p:spPr>
          <a:xfrm>
            <a:off x="799000" y="889489"/>
            <a:ext cx="11222797" cy="55250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До 2025 года пользователи BacLink могли сопоставлять только одно локальное поле данных с одним полем данных WHONET.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Однако это может создать проблему, если локальный файл содержит важную информацию, хранящуюся в отдельных полях, которые необходимо объединить в одно поле WHONET.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Примеры: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200" dirty="0">
                <a:solidFill>
                  <a:srgbClr val="000066"/>
                </a:solidFill>
                <a:latin typeface="Atkinson Hyperlegible" pitchFamily="2" charset="0"/>
              </a:rPr>
              <a:t>В локальном файле данных есть отдельные столбцы для «Возраста» и «Единицы измерения возраста», например, «5» и «месяцы»… вместо того, чтобы «5 месяцев» были в одном поле.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200" dirty="0">
                <a:solidFill>
                  <a:srgbClr val="000066"/>
                </a:solidFill>
                <a:latin typeface="Atkinson Hyperlegible" pitchFamily="2" charset="0"/>
              </a:rPr>
              <a:t>Обычно даты хранятся в трех столбцах, например, «День/Месяц/Год». Но в некоторых файлах даты хранятся в трех отдельных столбцах: «День», «Месяц» и «Год».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До 2025 года пользователям приходилось объединять поля с помощью формул Excel.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В 2025 году была внедрена новая функция, позволяющая пользователям объединять поля данных в BacLink.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AB7EF20-7D62-88C4-018E-E5BE6E249D66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A4820047-81CD-C412-96AF-85050B8FAD4E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BD9815B2-E90B-1865-2746-E25A5CD68B44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C29157F-BA38-23A0-6D18-5288912F399E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EED08EE-C4BA-5D95-495D-D405CC965D67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6" name="TextBox 13">
              <a:extLst>
                <a:ext uri="{FF2B5EF4-FFF2-40B4-BE49-F238E27FC236}">
                  <a16:creationId xmlns:a16="http://schemas.microsoft.com/office/drawing/2014/main" id="{9872DB18-64B3-CE8F-BF13-AA4E4D38415B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3500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627D1-AD25-503E-1F7C-AEFEB387D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DB535B13-FA39-F2F6-5644-720A0B3EEC62}"/>
              </a:ext>
            </a:extLst>
          </p:cNvPr>
          <p:cNvSpPr txBox="1"/>
          <p:nvPr/>
        </p:nvSpPr>
        <p:spPr>
          <a:xfrm>
            <a:off x="962691" y="103264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Объединение полей данных - синтаксис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A610BDC4-1A7B-A80B-7E93-CA3D919F2497}"/>
              </a:ext>
            </a:extLst>
          </p:cNvPr>
          <p:cNvSpPr txBox="1"/>
          <p:nvPr/>
        </p:nvSpPr>
        <p:spPr>
          <a:xfrm>
            <a:off x="890710" y="889489"/>
            <a:ext cx="11131087" cy="5494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Вы можете объединять различные локальные поля в одно поле WHONET.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В настоящее время это невозможно сделать внутри программного обеспечения BacLink, но вы можете внести изменения в конфигурационный файл BacLink.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Пример объединения слов «Возраст» и «Единицы измерения возраста»: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Перейдите в папку WHONET и найдите файл конфигурации, который вы хотите отредактировать, например: C:\WHONET\VitekDemo-VITEK.cfg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Откройте этот файл в </a:t>
            </a:r>
            <a:r>
              <a:rPr lang="ru" sz="2400" dirty="0" err="1">
                <a:solidFill>
                  <a:srgbClr val="000066"/>
                </a:solidFill>
                <a:latin typeface="Atkinson Hyperlegible" pitchFamily="2" charset="0"/>
              </a:rPr>
              <a:t>Блокноте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или другом текстовом редакторе.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Найдите строку с определением поля «Возраст», как показано ниже.</a:t>
            </a:r>
          </a:p>
          <a:p>
            <a:pPr lvl="1">
              <a:lnSpc>
                <a:spcPts val="2992"/>
              </a:lnSpc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 </a:t>
            </a:r>
            <a:r>
              <a:rPr lang="ru" sz="2400" dirty="0">
                <a:solidFill>
                  <a:srgbClr val="00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Возраст (AGE,Текст,3,Дисплей,Экспорт) = Возраст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Отредактируйте это следующим образом:</a:t>
            </a:r>
          </a:p>
          <a:p>
            <a:pPr lvl="1">
              <a:lnSpc>
                <a:spcPts val="2992"/>
              </a:lnSpc>
            </a:pPr>
            <a:r>
              <a:rPr lang="ru" sz="2400" dirty="0">
                <a:solidFill>
                  <a:srgbClr val="00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Возраст (AGE,Текст,3,Дисплей,Экспорт) = Возраст++++Единицы измерения возраста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Сохраните изменения.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Затем преобразуйте свои данные с помощью BacLink.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BF54B84-8334-F4B5-2790-C90479F7D4C3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25C97AA5-23BF-4F8A-7689-D52C45AF54C6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CFED2F76-A533-E97D-E024-F2CC7AA12CFC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971AE98-9CA6-0EAE-259E-821715938E57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5CDD7915-B08E-0789-A0AF-886FA80FEB10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6" name="TextBox 13">
              <a:extLst>
                <a:ext uri="{FF2B5EF4-FFF2-40B4-BE49-F238E27FC236}">
                  <a16:creationId xmlns:a16="http://schemas.microsoft.com/office/drawing/2014/main" id="{BA3EA667-0B7C-E3BC-DF9F-C68D268F9C80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04463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4F9F2-AAC8-9345-A25F-464A8D17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F8A45B7-BCBF-FD2C-4AD4-F373885632BE}"/>
              </a:ext>
            </a:extLst>
          </p:cNvPr>
          <p:cNvSpPr txBox="1"/>
          <p:nvPr/>
        </p:nvSpPr>
        <p:spPr>
          <a:xfrm>
            <a:off x="1269999" y="802124"/>
            <a:ext cx="10423769" cy="902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" sz="5867" dirty="0">
                <a:solidFill>
                  <a:srgbClr val="000066"/>
                </a:solidFill>
                <a:latin typeface="Atkinson Hyperlegible" pitchFamily="2" charset="0"/>
              </a:rPr>
              <a:t>Начало работы с WHONET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30C21F0-A72A-5759-F246-2AF09ED924A6}"/>
              </a:ext>
            </a:extLst>
          </p:cNvPr>
          <p:cNvGrpSpPr/>
          <p:nvPr/>
        </p:nvGrpSpPr>
        <p:grpSpPr>
          <a:xfrm>
            <a:off x="366545" y="643021"/>
            <a:ext cx="686587" cy="985057"/>
            <a:chOff x="2330260" y="1769954"/>
            <a:chExt cx="1029881" cy="1477584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F280F3A2-60D3-221F-8A6D-FED0FA0FFD58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 dirty="0">
                <a:latin typeface="Atkinson Hyperlegible" pitchFamily="2" charset="0"/>
              </a:endParaRPr>
            </a:p>
          </p:txBody>
        </p:sp>
        <p:sp>
          <p:nvSpPr>
            <p:cNvPr id="5" name="TextBox 10">
              <a:extLst>
                <a:ext uri="{FF2B5EF4-FFF2-40B4-BE49-F238E27FC236}">
                  <a16:creationId xmlns:a16="http://schemas.microsoft.com/office/drawing/2014/main" id="{8B41B292-1B1D-5190-AE06-2A07364E3339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7004809-50CE-9D75-B3A0-75DA7BB913FA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4F2F3E76-F2EA-0747-C3C1-D18AE36C5DAD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2" name="TextBox 13">
              <a:extLst>
                <a:ext uri="{FF2B5EF4-FFF2-40B4-BE49-F238E27FC236}">
                  <a16:creationId xmlns:a16="http://schemas.microsoft.com/office/drawing/2014/main" id="{BBCCC1B0-7835-8B58-2BD3-1957387F597E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9748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8E00D-1D55-F74F-75DF-CF23232CE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95DC7A66-5FD2-8BBB-883D-93614B1B45ED}"/>
              </a:ext>
            </a:extLst>
          </p:cNvPr>
          <p:cNvSpPr txBox="1"/>
          <p:nvPr/>
        </p:nvSpPr>
        <p:spPr>
          <a:xfrm>
            <a:off x="937237" y="120888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Шаг 5. Начало работы с WHONET.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A8156B3-3D3E-3674-29C7-14EF933290ED}"/>
              </a:ext>
            </a:extLst>
          </p:cNvPr>
          <p:cNvSpPr txBox="1"/>
          <p:nvPr/>
        </p:nvSpPr>
        <p:spPr>
          <a:xfrm>
            <a:off x="820022" y="1164468"/>
            <a:ext cx="10840756" cy="53576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BacLink и WHONET не взаимодействуют друг с другом. Поэтому WHONET ничего не знает о вашей работе в BacLink.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Мы хотим добавить вашу новую лабораторию в этот список лабораторий WHONET.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В WHONET можно использовать функцию «Создать новую лабораторию», однако есть гораздо лучший способ. WHONET предлагает быстрый способ создания новой лаборатории!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Запустите WHONET и нажмите «Отмена».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Выберите «Файл», затем «Создать лабораторию из файла данных».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Сообщите WHONET имя нового файла, созданного вами с помощью BacLink.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WHONET просканирует этот файл и создаст новую конфигурацию, соответствующую ему. Теперь вы готовы анализировать свои данные с помощью WHONET.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4808FED-431D-F487-B386-99B8556224C8}"/>
              </a:ext>
            </a:extLst>
          </p:cNvPr>
          <p:cNvGrpSpPr/>
          <p:nvPr/>
        </p:nvGrpSpPr>
        <p:grpSpPr>
          <a:xfrm>
            <a:off x="48042" y="522706"/>
            <a:ext cx="686587" cy="985056"/>
            <a:chOff x="2330261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A77720C7-0434-864D-6DA8-8D40806CBE41}"/>
                </a:ext>
              </a:extLst>
            </p:cNvPr>
            <p:cNvSpPr/>
            <p:nvPr/>
          </p:nvSpPr>
          <p:spPr>
            <a:xfrm>
              <a:off x="2330261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 dirty="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488433C7-4245-6988-0D7A-79BA576C3FC1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4442F36-2E84-A1F1-6B09-A432FF47D467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04562FC-0E85-AE9A-3682-3256C931688E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6" name="TextBox 13">
              <a:extLst>
                <a:ext uri="{FF2B5EF4-FFF2-40B4-BE49-F238E27FC236}">
                  <a16:creationId xmlns:a16="http://schemas.microsoft.com/office/drawing/2014/main" id="{2BBF3F61-9A54-ACFF-4ED6-A3182FE31A56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4597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19077-FAD6-B0EA-E4FD-D99175B57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DA5A9FF-60FF-BC83-D288-42E0F7737569}"/>
              </a:ext>
            </a:extLst>
          </p:cNvPr>
          <p:cNvSpPr txBox="1"/>
          <p:nvPr/>
        </p:nvSpPr>
        <p:spPr>
          <a:xfrm>
            <a:off x="937237" y="120888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Шаг 5. Начало работы с WHONET.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11B59D73-DA71-FAC5-AF56-48CD91327CC7}"/>
              </a:ext>
            </a:extLst>
          </p:cNvPr>
          <p:cNvSpPr txBox="1"/>
          <p:nvPr/>
        </p:nvSpPr>
        <p:spPr>
          <a:xfrm>
            <a:off x="1096596" y="966449"/>
            <a:ext cx="10965841" cy="5493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Проверка и подтверждение данных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Создание оперативных аналитических отчетов для оценки полноты и точности конвертации в BacLink.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Просмотр файла данных в WHONET – два варианта.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В меню «Ввод данных» на главном экране WHONET нажмите «Просмотреть базу данных».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На экране «Ввод данных» нажмите «Просмотр базы данных».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В настоящее время эти два варианта «Просмотр базы данных» похожи, но не идентичны. В будущем мы интегрируем обе версии.</a:t>
            </a:r>
          </a:p>
          <a:p>
            <a:pPr lvl="1"/>
            <a:endParaRPr lang="en-US" sz="24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Просмотр и редактирование содержимого данных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200" dirty="0">
                <a:solidFill>
                  <a:srgbClr val="000066"/>
                </a:solidFill>
                <a:latin typeface="Atkinson Hyperlegible" pitchFamily="2" charset="0"/>
              </a:rPr>
              <a:t>В исходных данных (и понимать, как предотвратить проблемы в будущем)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200" dirty="0">
                <a:solidFill>
                  <a:srgbClr val="000066"/>
                </a:solidFill>
                <a:latin typeface="Atkinson Hyperlegible" pitchFamily="2" charset="0"/>
              </a:rPr>
              <a:t>В BacLink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200" dirty="0">
                <a:solidFill>
                  <a:srgbClr val="000066"/>
                </a:solidFill>
                <a:latin typeface="Atkinson Hyperlegible" pitchFamily="2" charset="0"/>
              </a:rPr>
              <a:t>В WHONET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200" dirty="0">
                <a:solidFill>
                  <a:srgbClr val="000066"/>
                </a:solidFill>
                <a:latin typeface="Atkinson Hyperlegible" pitchFamily="2" charset="0"/>
              </a:rPr>
              <a:t>В DB Browser для SQLite (только для опытных пользователей)</a:t>
            </a:r>
            <a:endParaRPr lang="en-US" sz="2200" dirty="0">
              <a:solidFill>
                <a:srgbClr val="000066"/>
              </a:solidFill>
              <a:latin typeface="Atkinson Hyperlegible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0EAC31F-0449-AA4B-0448-79D9C8F0FAAA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7" name="Freeform 4">
              <a:extLst>
                <a:ext uri="{FF2B5EF4-FFF2-40B4-BE49-F238E27FC236}">
                  <a16:creationId xmlns:a16="http://schemas.microsoft.com/office/drawing/2014/main" id="{C183E210-7E0C-B16E-A29B-E23AEE23058D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BC725FC4-B69F-662C-36B9-F4040E4DE984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AC6B7D7-23AE-606F-9E75-EF4F8B1B1BE5}"/>
              </a:ext>
            </a:extLst>
          </p:cNvPr>
          <p:cNvGrpSpPr/>
          <p:nvPr/>
        </p:nvGrpSpPr>
        <p:grpSpPr>
          <a:xfrm>
            <a:off x="37532" y="522706"/>
            <a:ext cx="686587" cy="985056"/>
            <a:chOff x="2330261" y="1769955"/>
            <a:chExt cx="1029881" cy="1477583"/>
          </a:xfrm>
        </p:grpSpPr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6D91029E-629A-3018-3F4D-BCF43612D068}"/>
                </a:ext>
              </a:extLst>
            </p:cNvPr>
            <p:cNvSpPr/>
            <p:nvPr/>
          </p:nvSpPr>
          <p:spPr>
            <a:xfrm>
              <a:off x="2330261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 dirty="0">
                <a:latin typeface="Atkinson Hyperlegible" pitchFamily="2" charset="0"/>
              </a:endParaRPr>
            </a:p>
          </p:txBody>
        </p:sp>
        <p:sp>
          <p:nvSpPr>
            <p:cNvPr id="21" name="TextBox 10">
              <a:extLst>
                <a:ext uri="{FF2B5EF4-FFF2-40B4-BE49-F238E27FC236}">
                  <a16:creationId xmlns:a16="http://schemas.microsoft.com/office/drawing/2014/main" id="{3FAFD400-1F80-D042-CD5C-D2B0D80203F0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96483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806E2-ECFA-9450-03E3-C5522BC32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9DF06EFD-7B93-C751-156C-57DDBF28FB30}"/>
              </a:ext>
            </a:extLst>
          </p:cNvPr>
          <p:cNvSpPr txBox="1"/>
          <p:nvPr/>
        </p:nvSpPr>
        <p:spPr>
          <a:xfrm>
            <a:off x="937237" y="120888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Использование DB Browser для SQLite (только для опытных пользователей)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A5D66781-C22B-DBEA-526B-C20165B3D0B0}"/>
              </a:ext>
            </a:extLst>
          </p:cNvPr>
          <p:cNvSpPr txBox="1"/>
          <p:nvPr/>
        </p:nvSpPr>
        <p:spPr>
          <a:xfrm>
            <a:off x="842087" y="1303805"/>
            <a:ext cx="11220350" cy="51267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До 2020 года WHONET использовал файлы </a:t>
            </a:r>
            <a:r>
              <a:rPr lang="ru" sz="2000" dirty="0" err="1">
                <a:solidFill>
                  <a:srgbClr val="000066"/>
                </a:solidFill>
                <a:latin typeface="Atkinson Hyperlegible" pitchFamily="2" charset="0"/>
              </a:rPr>
              <a:t>dBASE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(DBF) в качестве формата данных, но у нас возникали всё большие трудности с совместимостью </a:t>
            </a:r>
            <a:r>
              <a:rPr lang="ru" sz="2000" dirty="0" err="1">
                <a:solidFill>
                  <a:srgbClr val="000066"/>
                </a:solidFill>
                <a:latin typeface="Atkinson Hyperlegible" pitchFamily="2" charset="0"/>
              </a:rPr>
              <a:t>dBASE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с новыми версиями Windows.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 2020 году мы перешли с </a:t>
            </a:r>
            <a:r>
              <a:rPr lang="ru" sz="2000" dirty="0" err="1">
                <a:solidFill>
                  <a:srgbClr val="000066"/>
                </a:solidFill>
                <a:latin typeface="Atkinson Hyperlegible" pitchFamily="2" charset="0"/>
              </a:rPr>
              <a:t>dBASE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на SQLite в качестве структуры данных по умолчанию.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Повышенная совместимость, более высокая скорость работы, меньший размер файлов, функции безопасности, расширенные возможности управления данными, аналогичные Microsoft Access и SQL Server.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«По словам разработчиков, SQLite — наиболее широко используемая база данных, поскольку она применяется в ряде ведущих веб-браузеров, операционных систем, мобильных телефонах и других встроенных системах». (из Википедии)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SQLite — это файловая структура, а не программное приложение. Но вы можете использовать «DB Browser for SQLite» для визуализации и редактирования файлов SQLite напрямую.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Перейдите по ссылке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  <a:hlinkClick r:id="rId2"/>
              </a:rPr>
              <a:t>https://sqlitebrowser.org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. Нажмите «Скачать». Выберите 64-битный установщик.</a:t>
            </a:r>
          </a:p>
          <a:p>
            <a:pPr marL="1257300" lvl="2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66"/>
              </a:solidFill>
              <a:latin typeface="Atkinson Hyperlegible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786EE75-6F8A-30AF-225E-002068ACE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371" y="5030013"/>
            <a:ext cx="7141600" cy="166870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57F20DA-D4E1-759B-D2CF-75683C50617D}"/>
              </a:ext>
            </a:extLst>
          </p:cNvPr>
          <p:cNvSpPr/>
          <p:nvPr/>
        </p:nvSpPr>
        <p:spPr>
          <a:xfrm>
            <a:off x="3147371" y="5864366"/>
            <a:ext cx="6923205" cy="341745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C4740F9-A70A-01AC-E090-D6FD2731F1A0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D577A096-FF93-2180-E209-02A3CE46596F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6" name="TextBox 13">
              <a:extLst>
                <a:ext uri="{FF2B5EF4-FFF2-40B4-BE49-F238E27FC236}">
                  <a16:creationId xmlns:a16="http://schemas.microsoft.com/office/drawing/2014/main" id="{BB44C6A2-480C-5F1C-6812-2110432B6E68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53ECAFE-4184-7277-B199-F34DC9048A25}"/>
              </a:ext>
            </a:extLst>
          </p:cNvPr>
          <p:cNvGrpSpPr/>
          <p:nvPr/>
        </p:nvGrpSpPr>
        <p:grpSpPr>
          <a:xfrm>
            <a:off x="37532" y="522706"/>
            <a:ext cx="686587" cy="985056"/>
            <a:chOff x="2330261" y="1769955"/>
            <a:chExt cx="1029881" cy="1477583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B9A02FD4-33BA-599C-3986-0E049320D363}"/>
                </a:ext>
              </a:extLst>
            </p:cNvPr>
            <p:cNvSpPr/>
            <p:nvPr/>
          </p:nvSpPr>
          <p:spPr>
            <a:xfrm>
              <a:off x="2330261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 dirty="0">
                <a:latin typeface="Atkinson Hyperlegible" pitchFamily="2" charset="0"/>
              </a:endParaRPr>
            </a:p>
          </p:txBody>
        </p:sp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38BAA7A5-7873-8146-85CB-E9BC73082332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55357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F7A30-05D3-D1A4-6F19-129887855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5895361-A024-6E26-9CDD-F3A6C3B744A8}"/>
              </a:ext>
            </a:extLst>
          </p:cNvPr>
          <p:cNvSpPr txBox="1"/>
          <p:nvPr/>
        </p:nvSpPr>
        <p:spPr>
          <a:xfrm>
            <a:off x="937237" y="120888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Создание резервных копий важных файлов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09677299-9367-261A-C16A-B31706CFFEC7}"/>
              </a:ext>
            </a:extLst>
          </p:cNvPr>
          <p:cNvSpPr txBox="1"/>
          <p:nvPr/>
        </p:nvSpPr>
        <p:spPr>
          <a:xfrm>
            <a:off x="799001" y="821174"/>
            <a:ext cx="11220350" cy="7358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" sz="2000" b="1" dirty="0">
                <a:solidFill>
                  <a:srgbClr val="000066"/>
                </a:solidFill>
                <a:latin typeface="Atkinson Hyperlegible" pitchFamily="2" charset="0"/>
              </a:rPr>
              <a:t>Файлы данных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Исходные файлы данных (обычно текстовые или файлы Excel) находятся в месте, выбранном пользователем.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Файлы WHONET по умолчанию находятся в C:\WHONET\Data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0066"/>
                </a:solidFill>
                <a:latin typeface="Atkinson Hyperlegible" pitchFamily="2" charset="0"/>
              </a:rPr>
              <a:t>Ф</a:t>
            </a:r>
            <a:r>
              <a:rPr lang="ru" sz="2000" b="1" dirty="0">
                <a:solidFill>
                  <a:srgbClr val="000066"/>
                </a:solidFill>
                <a:latin typeface="Atkinson Hyperlegible" pitchFamily="2" charset="0"/>
              </a:rPr>
              <a:t>айлы поддержки BacLink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Конфигурационный файл BacLink заканчивается на “ </a:t>
            </a:r>
            <a:r>
              <a:rPr lang="ru" sz="2000" dirty="0" err="1">
                <a:solidFill>
                  <a:srgbClr val="000066"/>
                </a:solidFill>
                <a:latin typeface="Atkinson Hyperlegible" pitchFamily="2" charset="0"/>
              </a:rPr>
              <a:t>.cfg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”. По умолчанию находится в C:\WHONET.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 err="1">
                <a:solidFill>
                  <a:srgbClr val="000066"/>
                </a:solidFill>
                <a:latin typeface="Atkinson Hyperlegible" pitchFamily="2" charset="0"/>
              </a:rPr>
              <a:t>кодов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BacLink (и, возможно, файлы списков кодов), начинающиеся с « </a:t>
            </a:r>
            <a:r>
              <a:rPr lang="ru" sz="2000" dirty="0" err="1">
                <a:solidFill>
                  <a:srgbClr val="000066"/>
                </a:solidFill>
                <a:latin typeface="Atkinson Hyperlegible" pitchFamily="2" charset="0"/>
              </a:rPr>
              <a:t>CodeDict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» (или « </a:t>
            </a:r>
            <a:r>
              <a:rPr lang="ru" sz="2000" dirty="0" err="1">
                <a:solidFill>
                  <a:srgbClr val="000066"/>
                </a:solidFill>
                <a:latin typeface="Atkinson Hyperlegible" pitchFamily="2" charset="0"/>
              </a:rPr>
              <a:t>CodeList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») и заканчивающиеся на «.txt». По умолчанию находятся в C:\WHONET.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Наиболее распространенные словари предназначены для «Местоположения», «Типов образцов», «Организмов» и «Антибиотиков». Также могут существовать пользовательские списки кодов и словари.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" sz="2000" b="1" dirty="0">
                <a:solidFill>
                  <a:srgbClr val="000066"/>
                </a:solidFill>
                <a:latin typeface="Atkinson Hyperlegible" pitchFamily="2" charset="0"/>
              </a:rPr>
              <a:t>Файл поддержки WHONET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Конфигурационный файл лаборатории WHONET начинается с «LAB», за которым следует код страны. Расширение файла — это код лаборатории, например, «LABUSA.BWH».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Создавайте резервные копии файлов на другом компьютере, например, на сетевом сервере или веб-сервере.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Также можно создавать резервные копии файлов на USB-накопители и CD-ROM, но это небезопасно (потеря, кража, повреждение).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66"/>
              </a:solidFill>
              <a:latin typeface="Atkinson Hyperlegible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D478A38-FD6E-8297-9943-578F9A3FF4AE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6FFE916-AD82-00DD-6685-F97F35CF742C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6" name="TextBox 13">
              <a:extLst>
                <a:ext uri="{FF2B5EF4-FFF2-40B4-BE49-F238E27FC236}">
                  <a16:creationId xmlns:a16="http://schemas.microsoft.com/office/drawing/2014/main" id="{1FE61E0A-2BF6-3F8A-4056-2147B4AA70D8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CC5B935-954D-6FF6-D37F-0282FA77D77F}"/>
              </a:ext>
            </a:extLst>
          </p:cNvPr>
          <p:cNvGrpSpPr/>
          <p:nvPr/>
        </p:nvGrpSpPr>
        <p:grpSpPr>
          <a:xfrm>
            <a:off x="37532" y="522706"/>
            <a:ext cx="686587" cy="985056"/>
            <a:chOff x="2330261" y="1769955"/>
            <a:chExt cx="1029881" cy="1477583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16BB086E-1A31-8D37-4F55-0DB68ADC7CD6}"/>
                </a:ext>
              </a:extLst>
            </p:cNvPr>
            <p:cNvSpPr/>
            <p:nvPr/>
          </p:nvSpPr>
          <p:spPr>
            <a:xfrm>
              <a:off x="2330261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 dirty="0">
                <a:latin typeface="Atkinson Hyperlegible" pitchFamily="2" charset="0"/>
              </a:endParaRPr>
            </a:p>
          </p:txBody>
        </p:sp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378C3ACA-7808-7A9A-D4F6-7BE3E5EB0791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0172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934F5-50A2-C9C2-DBFB-5AE4D1018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59479AC4-AD5D-7B7B-A7BE-C4EF53B5E6B9}"/>
              </a:ext>
            </a:extLst>
          </p:cNvPr>
          <p:cNvSpPr txBox="1"/>
          <p:nvPr/>
        </p:nvSpPr>
        <p:spPr>
          <a:xfrm>
            <a:off x="1543412" y="401318"/>
            <a:ext cx="10423769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" sz="4800" dirty="0">
                <a:solidFill>
                  <a:srgbClr val="000066"/>
                </a:solidFill>
                <a:latin typeface="Atkinson Hyperlegible" pitchFamily="2" charset="0"/>
              </a:rPr>
              <a:t>Инструмент автоматизации WHONET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CEB9C4-651E-D2E8-2435-481B36BAA16D}"/>
              </a:ext>
            </a:extLst>
          </p:cNvPr>
          <p:cNvGrpSpPr/>
          <p:nvPr/>
        </p:nvGrpSpPr>
        <p:grpSpPr>
          <a:xfrm>
            <a:off x="366545" y="643021"/>
            <a:ext cx="686587" cy="985057"/>
            <a:chOff x="2330260" y="1769954"/>
            <a:chExt cx="1029881" cy="1477584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CA101160-5F07-54D5-2A26-E01D2091F8D5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 dirty="0">
                <a:latin typeface="Atkinson Hyperlegible" pitchFamily="2" charset="0"/>
              </a:endParaRPr>
            </a:p>
          </p:txBody>
        </p:sp>
        <p:sp>
          <p:nvSpPr>
            <p:cNvPr id="5" name="TextBox 10">
              <a:extLst>
                <a:ext uri="{FF2B5EF4-FFF2-40B4-BE49-F238E27FC236}">
                  <a16:creationId xmlns:a16="http://schemas.microsoft.com/office/drawing/2014/main" id="{398D1BF0-F53C-E932-D06F-3C7552BFB063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Д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0962346-B05E-A1C8-D834-A03CD331706A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2BAAAC0C-FEE6-9B28-33E6-60D529DF7C34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2" name="TextBox 13">
              <a:extLst>
                <a:ext uri="{FF2B5EF4-FFF2-40B4-BE49-F238E27FC236}">
                  <a16:creationId xmlns:a16="http://schemas.microsoft.com/office/drawing/2014/main" id="{A6367CA7-77BD-8B57-CBE4-FE0B922E7016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70448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7E71E-31A7-2702-3C42-A471C9C9A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A4EBC59-EBA8-8256-171A-96478CAAE965}"/>
              </a:ext>
            </a:extLst>
          </p:cNvPr>
          <p:cNvSpPr txBox="1"/>
          <p:nvPr/>
        </p:nvSpPr>
        <p:spPr>
          <a:xfrm>
            <a:off x="937237" y="120888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Шаг 6. Автоматизация задач (необязательно)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01756D6-3C4E-25A0-5648-7C5610598752}"/>
              </a:ext>
            </a:extLst>
          </p:cNvPr>
          <p:cNvSpPr txBox="1"/>
          <p:nvPr/>
        </p:nvSpPr>
        <p:spPr>
          <a:xfrm>
            <a:off x="890710" y="702875"/>
            <a:ext cx="11131087" cy="6155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Для многих систем можно настроить автоматизацию экспорта данных из вашей ЛИС, импорта данных с помощью BacLink, а также анализа данных, составления отчетов и оповещений по электронной почте с помощью WHONET.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Вы можете настроить обработку на ежедневное, еженедельное или ежемесячное время.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Автоматизация экспорта данных из вашей ЛИС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Вам необходимо обсудить это со службой поддержки вашей библиотекоинформационной системы (ЛИС). Большинство ЛИС позволяют автоматически экспортировать данные, но не все.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Автоматизация импорта данных с помощью BacLink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Вы можете использовать «планировщик задач», предпочитаемый вашей ИТ-командой, или </a:t>
            </a:r>
            <a:r>
              <a:rPr lang="ru" sz="2000" b="1" u="sng" dirty="0">
                <a:solidFill>
                  <a:srgbClr val="000066"/>
                </a:solidFill>
                <a:latin typeface="Atkinson Hyperlegible" pitchFamily="2" charset="0"/>
              </a:rPr>
              <a:t>инструмент автоматизации WHONET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(документация доступна в Центре обучения WHONET, или обратитесь за помощью к команде WHONET).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Автоматизация анализа данных с помощью WHONET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Вы можете использовать «планировщик задач», предпочитаемый вашей ИТ-командой, или </a:t>
            </a:r>
            <a:r>
              <a:rPr lang="ru" sz="2000" b="1" u="sng" dirty="0">
                <a:solidFill>
                  <a:srgbClr val="000066"/>
                </a:solidFill>
                <a:latin typeface="Atkinson Hyperlegible" pitchFamily="2" charset="0"/>
              </a:rPr>
              <a:t>инструмент автоматизации WHONET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(документация доступна в Центре обучения WHONET, или обратитесь за помощью к команде WHONET).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Вы определяете макросы WHONET и отчеты для анализов, которые хотите запускать автоматически. Вы можете создавать отдельные ежедневные/еженедельные/ежемесячные отчеты для сотрудников лаборатории, групп инфекционного контроля, фармацевтов и других.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Этой теме будет посвящен вебинар WHONET в 2026 году.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ABAA913-9503-7C3A-2503-C8F28794BECC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734B29F9-8637-15B6-C6A0-7D51F42E4EA7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9DD35BAA-209A-C446-BD8D-B787509D69EF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Д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ACDA96A-9F66-953F-8F11-AA5099BD0EA3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3DE3C14-486C-D044-6097-4AB41609214A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6" name="TextBox 13">
              <a:extLst>
                <a:ext uri="{FF2B5EF4-FFF2-40B4-BE49-F238E27FC236}">
                  <a16:creationId xmlns:a16="http://schemas.microsoft.com/office/drawing/2014/main" id="{7F322EF3-0237-121C-2414-B13F8402B029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0303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13639" y="214180"/>
            <a:ext cx="5657850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Краткое содержание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9397" y="1063965"/>
            <a:ext cx="10599219" cy="5190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BacLink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— это бесплатное программное обеспечение, распространяемое в составе пакета WHONET.</a:t>
            </a:r>
          </a:p>
          <a:p>
            <a:pPr marL="360359" lvl="1" indent="-180180">
              <a:lnSpc>
                <a:spcPts val="3360"/>
              </a:lnSpc>
              <a:buFont typeface="Arial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Если в вашей лаборатории уже есть система управления данными, вы можете использовать BacLink для преобразования данных, экспортированных из вашей системы, в стандартизированные файлы WHONET.</a:t>
            </a:r>
          </a:p>
          <a:p>
            <a:pPr marL="817559" lvl="2" indent="-180180">
              <a:lnSpc>
                <a:spcPts val="3360"/>
              </a:lnSpc>
              <a:buFont typeface="Arial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Можно создавать WHONET-файлы и без BacLink, но это обычно требует гораздо больше времени и усилий для реализации, а также обязательств по долгосрочному сопровождению.</a:t>
            </a:r>
          </a:p>
          <a:p>
            <a:pPr marL="360359" lvl="1" indent="-180180">
              <a:lnSpc>
                <a:spcPts val="3360"/>
              </a:lnSpc>
              <a:buFont typeface="Arial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С помощью BacLink вы можете вручную собирать данные еженедельно, ежемесячно, ежеквартально, ежегодно или </a:t>
            </a:r>
            <a:r>
              <a:rPr lang="ru" sz="2000" i="1" dirty="0">
                <a:solidFill>
                  <a:srgbClr val="000066"/>
                </a:solidFill>
                <a:latin typeface="Atkinson Hyperlegible" pitchFamily="2" charset="0"/>
              </a:rPr>
              <a:t>по мере необходимости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.</a:t>
            </a:r>
          </a:p>
          <a:p>
            <a:pPr marL="360359" lvl="1" indent="-180180">
              <a:lnSpc>
                <a:spcPts val="3360"/>
              </a:lnSpc>
              <a:buFont typeface="Arial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Вы также можете использовать BacLink для автоматического сбора данных, например, ежедневно, еженедельно или ежемесячно.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D0D2702-2888-E060-E10A-B2352B63C7F7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C7A417B-9BD4-B506-E929-7077F8D25866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6" name="TextBox 13">
              <a:extLst>
                <a:ext uri="{FF2B5EF4-FFF2-40B4-BE49-F238E27FC236}">
                  <a16:creationId xmlns:a16="http://schemas.microsoft.com/office/drawing/2014/main" id="{F29C3D2C-6C5D-34EE-E309-D68BCB7199F7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2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1821</TotalTime>
  <Words>2595</Words>
  <Application>Microsoft Macintosh PowerPoint</Application>
  <PresentationFormat>Widescreen</PresentationFormat>
  <Paragraphs>241</Paragraphs>
  <Slides>24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Atkinson Hyperlegible</vt:lpstr>
      <vt:lpstr>Calibri</vt:lpstr>
      <vt:lpstr>Calibri Light</vt:lpstr>
      <vt:lpstr>Courier New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Stelling</dc:creator>
  <cp:lastModifiedBy>COJOCARU, Radu</cp:lastModifiedBy>
  <cp:revision>393</cp:revision>
  <dcterms:created xsi:type="dcterms:W3CDTF">2023-09-13T20:55:44Z</dcterms:created>
  <dcterms:modified xsi:type="dcterms:W3CDTF">2026-10-26T19:41:39Z</dcterms:modified>
</cp:coreProperties>
</file>