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524" r:id="rId2"/>
    <p:sldId id="260" r:id="rId3"/>
    <p:sldId id="261" r:id="rId4"/>
    <p:sldId id="883" r:id="rId5"/>
    <p:sldId id="882" r:id="rId6"/>
    <p:sldId id="890" r:id="rId7"/>
    <p:sldId id="905" r:id="rId8"/>
    <p:sldId id="907" r:id="rId9"/>
    <p:sldId id="908" r:id="rId10"/>
    <p:sldId id="909" r:id="rId11"/>
    <p:sldId id="895" r:id="rId12"/>
    <p:sldId id="896" r:id="rId13"/>
    <p:sldId id="902" r:id="rId14"/>
    <p:sldId id="913" r:id="rId15"/>
    <p:sldId id="904" r:id="rId16"/>
    <p:sldId id="910" r:id="rId17"/>
    <p:sldId id="917" r:id="rId18"/>
    <p:sldId id="911" r:id="rId19"/>
    <p:sldId id="915" r:id="rId20"/>
    <p:sldId id="916" r:id="rId21"/>
    <p:sldId id="918" r:id="rId22"/>
    <p:sldId id="919" r:id="rId23"/>
    <p:sldId id="912" r:id="rId24"/>
    <p:sldId id="275"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04" autoAdjust="0"/>
    <p:restoredTop sz="94350" autoAdjust="0"/>
  </p:normalViewPr>
  <p:slideViewPr>
    <p:cSldViewPr snapToGrid="0">
      <p:cViewPr varScale="1">
        <p:scale>
          <a:sx n="81" d="100"/>
          <a:sy n="81" d="100"/>
        </p:scale>
        <p:origin x="96" y="1616"/>
      </p:cViewPr>
      <p:guideLst/>
    </p:cSldViewPr>
  </p:slideViewPr>
  <p:notesTextViewPr>
    <p:cViewPr>
      <p:scale>
        <a:sx n="1" d="1"/>
        <a:sy n="1" d="1"/>
      </p:scale>
      <p:origin x="0" y="0"/>
    </p:cViewPr>
  </p:notesTextViewPr>
  <p:sorterViewPr>
    <p:cViewPr varScale="1">
      <p:scale>
        <a:sx n="1" d="1"/>
        <a:sy n="1" d="1"/>
      </p:scale>
      <p:origin x="0" y="-4229"/>
    </p:cViewPr>
  </p:sorterViewPr>
  <p:notesViewPr>
    <p:cSldViewPr snapToGrid="0">
      <p:cViewPr varScale="1">
        <p:scale>
          <a:sx n="120" d="100"/>
          <a:sy n="120" d="100"/>
        </p:scale>
        <p:origin x="-1064" y="32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83D104-9512-4AB9-B431-1BBD303F71EC}" type="datetimeFigureOut">
              <a:rPr lang="en-US" smtClean="0"/>
              <a:t>12/17/2025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5166C4-5DFA-40FF-AD23-60B7CD8FB031}" type="slidenum">
              <a:rPr lang="en-US" smtClean="0"/>
              <a:t>‹#›</a:t>
            </a:fld>
            <a:endParaRPr lang="en-US"/>
          </a:p>
        </p:txBody>
      </p:sp>
    </p:spTree>
    <p:extLst>
      <p:ext uri="{BB962C8B-B14F-4D97-AF65-F5344CB8AC3E}">
        <p14:creationId xmlns:p14="http://schemas.microsoft.com/office/powerpoint/2010/main" val="31505739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848092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15ADCD-AB94-2810-1F77-86BEBD4AC833}"/>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F91E0E24-627D-E324-7B2B-62DCEE5AE85E}"/>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A3EB4A50-31CC-41C4-3207-96A96AEF9902}"/>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992A86FC-4CDA-BC81-8CFE-940581003831}"/>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7285AF63-0348-E8FB-58B7-8C9AEF4A5291}"/>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a:t>
            </a:r>
          </a:p>
        </p:txBody>
      </p:sp>
      <p:sp>
        <p:nvSpPr>
          <p:cNvPr id="6" name="Footer Placeholder 5">
            <a:extLst>
              <a:ext uri="{FF2B5EF4-FFF2-40B4-BE49-F238E27FC236}">
                <a16:creationId xmlns:a16="http://schemas.microsoft.com/office/drawing/2014/main" id="{8C17A1F3-1B3A-BF7A-9892-B330A17228E9}"/>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CD12FF05-0A3B-3A7E-2CBC-0F1D486A1C01}"/>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858213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EF1476-16EB-83EF-B0D9-A260E931DD94}"/>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194DA56E-2901-DBE5-9D3F-E972028B584E}"/>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1BCEE9C7-AF01-9A88-DFD7-4D607EECA8EF}"/>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EF8125C6-D61F-9F86-4626-CC60B37D891B}"/>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D9170C5F-B85F-15DA-8DA2-1A4B925F97A1}"/>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a:t>
            </a:r>
          </a:p>
        </p:txBody>
      </p:sp>
      <p:sp>
        <p:nvSpPr>
          <p:cNvPr id="6" name="Footer Placeholder 5">
            <a:extLst>
              <a:ext uri="{FF2B5EF4-FFF2-40B4-BE49-F238E27FC236}">
                <a16:creationId xmlns:a16="http://schemas.microsoft.com/office/drawing/2014/main" id="{20E5DAF7-2962-8746-CBBC-4A5C8E144289}"/>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64021B17-1CAA-D372-6FED-82C3888CE973}"/>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963286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FE068-2A6D-651A-439E-A3D64F1E581E}"/>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3E4F158D-52D0-EF86-969D-C7491C69D3FA}"/>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F7B3E0F8-955B-1976-C96A-64F4655DE74B}"/>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dirty="0"/>
              <a:t>1.7.2013</a:t>
            </a:r>
          </a:p>
        </p:txBody>
      </p:sp>
      <p:sp>
        <p:nvSpPr>
          <p:cNvPr id="4" name="Slide Image Placeholder 3">
            <a:extLst>
              <a:ext uri="{FF2B5EF4-FFF2-40B4-BE49-F238E27FC236}">
                <a16:creationId xmlns:a16="http://schemas.microsoft.com/office/drawing/2014/main" id="{53994FDE-33B2-E539-B72C-01FBCE0D1937}"/>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CD5C9763-55EA-581F-17A2-415E065A20CE}"/>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a:t>
            </a:r>
          </a:p>
        </p:txBody>
      </p:sp>
      <p:sp>
        <p:nvSpPr>
          <p:cNvPr id="6" name="Footer Placeholder 5">
            <a:extLst>
              <a:ext uri="{FF2B5EF4-FFF2-40B4-BE49-F238E27FC236}">
                <a16:creationId xmlns:a16="http://schemas.microsoft.com/office/drawing/2014/main" id="{C9898B64-8A7B-BF9E-0DA5-40F04C534937}"/>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E904332E-4541-AAEE-9081-E584BEAECF9E}"/>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722190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D5166C4-5DFA-40FF-AD23-60B7CD8FB031}" type="slidenum">
              <a:rPr lang="en-US" smtClean="0"/>
              <a:t>23</a:t>
            </a:fld>
            <a:endParaRPr lang="en-US"/>
          </a:p>
        </p:txBody>
      </p:sp>
    </p:spTree>
    <p:extLst>
      <p:ext uri="{BB962C8B-B14F-4D97-AF65-F5344CB8AC3E}">
        <p14:creationId xmlns:p14="http://schemas.microsoft.com/office/powerpoint/2010/main" val="15260723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690D7-7E7C-0363-5180-C4BB2652EEC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636B25A-641D-994C-3FED-385A8836EF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CB2C81C-D93D-FD9C-EDFE-B2D3B5070625}"/>
              </a:ext>
            </a:extLst>
          </p:cNvPr>
          <p:cNvSpPr>
            <a:spLocks noGrp="1"/>
          </p:cNvSpPr>
          <p:nvPr>
            <p:ph type="dt" sz="half" idx="10"/>
          </p:nvPr>
        </p:nvSpPr>
        <p:spPr/>
        <p:txBody>
          <a:bodyPr/>
          <a:lstStyle/>
          <a:p>
            <a:fld id="{2F21F7C5-5B00-4779-9348-2A50C4E2B13E}" type="datetimeFigureOut">
              <a:rPr lang="en-US" smtClean="0"/>
              <a:t>12/17/2025</a:t>
            </a:fld>
            <a:endParaRPr lang="en-US"/>
          </a:p>
        </p:txBody>
      </p:sp>
      <p:sp>
        <p:nvSpPr>
          <p:cNvPr id="5" name="Footer Placeholder 4">
            <a:extLst>
              <a:ext uri="{FF2B5EF4-FFF2-40B4-BE49-F238E27FC236}">
                <a16:creationId xmlns:a16="http://schemas.microsoft.com/office/drawing/2014/main" id="{E6584A11-E73B-8F1D-927D-1EBEA407AD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DEA623-E7C7-CD2F-DD26-03C950DE67F3}"/>
              </a:ext>
            </a:extLst>
          </p:cNvPr>
          <p:cNvSpPr>
            <a:spLocks noGrp="1"/>
          </p:cNvSpPr>
          <p:nvPr>
            <p:ph type="sldNum" sz="quarter" idx="12"/>
          </p:nvPr>
        </p:nvSpPr>
        <p:spPr/>
        <p:txBody>
          <a:bodyPr/>
          <a:lstStyle/>
          <a:p>
            <a:fld id="{55CB99D3-6254-477E-B610-54F7AB977694}" type="slidenum">
              <a:rPr lang="en-US" smtClean="0"/>
              <a:t>‹#›</a:t>
            </a:fld>
            <a:endParaRPr lang="en-US"/>
          </a:p>
        </p:txBody>
      </p:sp>
    </p:spTree>
    <p:extLst>
      <p:ext uri="{BB962C8B-B14F-4D97-AF65-F5344CB8AC3E}">
        <p14:creationId xmlns:p14="http://schemas.microsoft.com/office/powerpoint/2010/main" val="1966078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95FE1-62A1-53AE-A87A-18DA8F35E4D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CE2BE18-2790-E075-1BA9-98001D0C0C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D83E96-1F45-58A7-22A6-1D4754F01B89}"/>
              </a:ext>
            </a:extLst>
          </p:cNvPr>
          <p:cNvSpPr>
            <a:spLocks noGrp="1"/>
          </p:cNvSpPr>
          <p:nvPr>
            <p:ph type="dt" sz="half" idx="10"/>
          </p:nvPr>
        </p:nvSpPr>
        <p:spPr/>
        <p:txBody>
          <a:bodyPr/>
          <a:lstStyle/>
          <a:p>
            <a:fld id="{2F21F7C5-5B00-4779-9348-2A50C4E2B13E}" type="datetimeFigureOut">
              <a:rPr lang="en-US" smtClean="0"/>
              <a:t>12/17/2025</a:t>
            </a:fld>
            <a:endParaRPr lang="en-US"/>
          </a:p>
        </p:txBody>
      </p:sp>
      <p:sp>
        <p:nvSpPr>
          <p:cNvPr id="5" name="Footer Placeholder 4">
            <a:extLst>
              <a:ext uri="{FF2B5EF4-FFF2-40B4-BE49-F238E27FC236}">
                <a16:creationId xmlns:a16="http://schemas.microsoft.com/office/drawing/2014/main" id="{0914466D-B702-366D-07FA-F27F2CDDC9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96942F-8C3F-3AB5-1F8B-4CE58A2C0FA1}"/>
              </a:ext>
            </a:extLst>
          </p:cNvPr>
          <p:cNvSpPr>
            <a:spLocks noGrp="1"/>
          </p:cNvSpPr>
          <p:nvPr>
            <p:ph type="sldNum" sz="quarter" idx="12"/>
          </p:nvPr>
        </p:nvSpPr>
        <p:spPr/>
        <p:txBody>
          <a:bodyPr/>
          <a:lstStyle/>
          <a:p>
            <a:fld id="{55CB99D3-6254-477E-B610-54F7AB977694}" type="slidenum">
              <a:rPr lang="en-US" smtClean="0"/>
              <a:t>‹#›</a:t>
            </a:fld>
            <a:endParaRPr lang="en-US"/>
          </a:p>
        </p:txBody>
      </p:sp>
    </p:spTree>
    <p:extLst>
      <p:ext uri="{BB962C8B-B14F-4D97-AF65-F5344CB8AC3E}">
        <p14:creationId xmlns:p14="http://schemas.microsoft.com/office/powerpoint/2010/main" val="3377889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23CBB3-C9BB-158D-1F1F-4B6E45FACDC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9377B8-2ACC-8CC7-2704-06F10E1D2D1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5BB1DE-14E9-D357-F076-1EC2472EA662}"/>
              </a:ext>
            </a:extLst>
          </p:cNvPr>
          <p:cNvSpPr>
            <a:spLocks noGrp="1"/>
          </p:cNvSpPr>
          <p:nvPr>
            <p:ph type="dt" sz="half" idx="10"/>
          </p:nvPr>
        </p:nvSpPr>
        <p:spPr/>
        <p:txBody>
          <a:bodyPr/>
          <a:lstStyle/>
          <a:p>
            <a:fld id="{2F21F7C5-5B00-4779-9348-2A50C4E2B13E}" type="datetimeFigureOut">
              <a:rPr lang="en-US" smtClean="0"/>
              <a:t>12/17/2025</a:t>
            </a:fld>
            <a:endParaRPr lang="en-US"/>
          </a:p>
        </p:txBody>
      </p:sp>
      <p:sp>
        <p:nvSpPr>
          <p:cNvPr id="5" name="Footer Placeholder 4">
            <a:extLst>
              <a:ext uri="{FF2B5EF4-FFF2-40B4-BE49-F238E27FC236}">
                <a16:creationId xmlns:a16="http://schemas.microsoft.com/office/drawing/2014/main" id="{A2D5E0A0-4221-C996-3FEE-4303B7A62E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0F11E9-47F9-3C74-7FD1-541D0961FC3D}"/>
              </a:ext>
            </a:extLst>
          </p:cNvPr>
          <p:cNvSpPr>
            <a:spLocks noGrp="1"/>
          </p:cNvSpPr>
          <p:nvPr>
            <p:ph type="sldNum" sz="quarter" idx="12"/>
          </p:nvPr>
        </p:nvSpPr>
        <p:spPr/>
        <p:txBody>
          <a:bodyPr/>
          <a:lstStyle/>
          <a:p>
            <a:fld id="{55CB99D3-6254-477E-B610-54F7AB977694}" type="slidenum">
              <a:rPr lang="en-US" smtClean="0"/>
              <a:t>‹#›</a:t>
            </a:fld>
            <a:endParaRPr lang="en-US"/>
          </a:p>
        </p:txBody>
      </p:sp>
    </p:spTree>
    <p:extLst>
      <p:ext uri="{BB962C8B-B14F-4D97-AF65-F5344CB8AC3E}">
        <p14:creationId xmlns:p14="http://schemas.microsoft.com/office/powerpoint/2010/main" val="299795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BDC76-4613-5A27-AE5A-B23D58A4D9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42036E-AB65-8449-AF2E-3DB7F7C87CF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886EBF-75FD-0426-14C1-DBA77E57D634}"/>
              </a:ext>
            </a:extLst>
          </p:cNvPr>
          <p:cNvSpPr>
            <a:spLocks noGrp="1"/>
          </p:cNvSpPr>
          <p:nvPr>
            <p:ph type="dt" sz="half" idx="10"/>
          </p:nvPr>
        </p:nvSpPr>
        <p:spPr/>
        <p:txBody>
          <a:bodyPr/>
          <a:lstStyle/>
          <a:p>
            <a:fld id="{2F21F7C5-5B00-4779-9348-2A50C4E2B13E}" type="datetimeFigureOut">
              <a:rPr lang="en-US" smtClean="0"/>
              <a:t>12/17/2025</a:t>
            </a:fld>
            <a:endParaRPr lang="en-US"/>
          </a:p>
        </p:txBody>
      </p:sp>
      <p:sp>
        <p:nvSpPr>
          <p:cNvPr id="5" name="Footer Placeholder 4">
            <a:extLst>
              <a:ext uri="{FF2B5EF4-FFF2-40B4-BE49-F238E27FC236}">
                <a16:creationId xmlns:a16="http://schemas.microsoft.com/office/drawing/2014/main" id="{EB635A71-5BD4-8015-A7DC-340CD5380B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AAB0F4-0B03-A65D-E5BC-1DD0B4C01AF7}"/>
              </a:ext>
            </a:extLst>
          </p:cNvPr>
          <p:cNvSpPr>
            <a:spLocks noGrp="1"/>
          </p:cNvSpPr>
          <p:nvPr>
            <p:ph type="sldNum" sz="quarter" idx="12"/>
          </p:nvPr>
        </p:nvSpPr>
        <p:spPr/>
        <p:txBody>
          <a:bodyPr/>
          <a:lstStyle/>
          <a:p>
            <a:fld id="{55CB99D3-6254-477E-B610-54F7AB977694}" type="slidenum">
              <a:rPr lang="en-US" smtClean="0"/>
              <a:t>‹#›</a:t>
            </a:fld>
            <a:endParaRPr lang="en-US"/>
          </a:p>
        </p:txBody>
      </p:sp>
    </p:spTree>
    <p:extLst>
      <p:ext uri="{BB962C8B-B14F-4D97-AF65-F5344CB8AC3E}">
        <p14:creationId xmlns:p14="http://schemas.microsoft.com/office/powerpoint/2010/main" val="2596214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88943-DEEA-765D-0D0F-2813F262BDE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2B5F5E9-E40D-AD6C-7BD7-631554E1080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B20550-846F-9AC2-A629-4F9E83967B14}"/>
              </a:ext>
            </a:extLst>
          </p:cNvPr>
          <p:cNvSpPr>
            <a:spLocks noGrp="1"/>
          </p:cNvSpPr>
          <p:nvPr>
            <p:ph type="dt" sz="half" idx="10"/>
          </p:nvPr>
        </p:nvSpPr>
        <p:spPr/>
        <p:txBody>
          <a:bodyPr/>
          <a:lstStyle/>
          <a:p>
            <a:fld id="{2F21F7C5-5B00-4779-9348-2A50C4E2B13E}" type="datetimeFigureOut">
              <a:rPr lang="en-US" smtClean="0"/>
              <a:t>12/17/2025</a:t>
            </a:fld>
            <a:endParaRPr lang="en-US"/>
          </a:p>
        </p:txBody>
      </p:sp>
      <p:sp>
        <p:nvSpPr>
          <p:cNvPr id="5" name="Footer Placeholder 4">
            <a:extLst>
              <a:ext uri="{FF2B5EF4-FFF2-40B4-BE49-F238E27FC236}">
                <a16:creationId xmlns:a16="http://schemas.microsoft.com/office/drawing/2014/main" id="{D923A80A-13CD-8B6B-DA9B-AB26548AD6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0009C0-1A45-D00D-EEAB-2FD94D15D03E}"/>
              </a:ext>
            </a:extLst>
          </p:cNvPr>
          <p:cNvSpPr>
            <a:spLocks noGrp="1"/>
          </p:cNvSpPr>
          <p:nvPr>
            <p:ph type="sldNum" sz="quarter" idx="12"/>
          </p:nvPr>
        </p:nvSpPr>
        <p:spPr/>
        <p:txBody>
          <a:bodyPr/>
          <a:lstStyle/>
          <a:p>
            <a:fld id="{55CB99D3-6254-477E-B610-54F7AB977694}" type="slidenum">
              <a:rPr lang="en-US" smtClean="0"/>
              <a:t>‹#›</a:t>
            </a:fld>
            <a:endParaRPr lang="en-US"/>
          </a:p>
        </p:txBody>
      </p:sp>
    </p:spTree>
    <p:extLst>
      <p:ext uri="{BB962C8B-B14F-4D97-AF65-F5344CB8AC3E}">
        <p14:creationId xmlns:p14="http://schemas.microsoft.com/office/powerpoint/2010/main" val="650092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C932D-26EF-7234-CE43-660082EFD8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369756-217F-C0C0-7D72-5F7E91E3A4A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0C036A-6067-C190-B5DD-CF7D5DDD12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0D9BAEF-0F4B-C78E-EE76-A6AA1C9FFE31}"/>
              </a:ext>
            </a:extLst>
          </p:cNvPr>
          <p:cNvSpPr>
            <a:spLocks noGrp="1"/>
          </p:cNvSpPr>
          <p:nvPr>
            <p:ph type="dt" sz="half" idx="10"/>
          </p:nvPr>
        </p:nvSpPr>
        <p:spPr/>
        <p:txBody>
          <a:bodyPr/>
          <a:lstStyle/>
          <a:p>
            <a:fld id="{2F21F7C5-5B00-4779-9348-2A50C4E2B13E}" type="datetimeFigureOut">
              <a:rPr lang="en-US" smtClean="0"/>
              <a:t>12/17/2025</a:t>
            </a:fld>
            <a:endParaRPr lang="en-US"/>
          </a:p>
        </p:txBody>
      </p:sp>
      <p:sp>
        <p:nvSpPr>
          <p:cNvPr id="6" name="Footer Placeholder 5">
            <a:extLst>
              <a:ext uri="{FF2B5EF4-FFF2-40B4-BE49-F238E27FC236}">
                <a16:creationId xmlns:a16="http://schemas.microsoft.com/office/drawing/2014/main" id="{93A4E524-0700-1873-10FF-97E26A6C5D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613B3A-9836-C6B2-77E8-6C2C64C2CF59}"/>
              </a:ext>
            </a:extLst>
          </p:cNvPr>
          <p:cNvSpPr>
            <a:spLocks noGrp="1"/>
          </p:cNvSpPr>
          <p:nvPr>
            <p:ph type="sldNum" sz="quarter" idx="12"/>
          </p:nvPr>
        </p:nvSpPr>
        <p:spPr/>
        <p:txBody>
          <a:bodyPr/>
          <a:lstStyle/>
          <a:p>
            <a:fld id="{55CB99D3-6254-477E-B610-54F7AB977694}" type="slidenum">
              <a:rPr lang="en-US" smtClean="0"/>
              <a:t>‹#›</a:t>
            </a:fld>
            <a:endParaRPr lang="en-US"/>
          </a:p>
        </p:txBody>
      </p:sp>
    </p:spTree>
    <p:extLst>
      <p:ext uri="{BB962C8B-B14F-4D97-AF65-F5344CB8AC3E}">
        <p14:creationId xmlns:p14="http://schemas.microsoft.com/office/powerpoint/2010/main" val="2076483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AED4F-8FFC-4AF8-4CC1-2CB1A5DBCA8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214A7B-887F-2FC5-4C45-826D96054C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9B537E4-2DBA-6A74-895B-EE77B9EAA09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3B14E89-6937-3FCC-B055-E214C9384A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0A614BD-3CC7-E69A-AD90-FD277572AA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2264AA7-A65C-F28F-DBE1-EC06EBE60824}"/>
              </a:ext>
            </a:extLst>
          </p:cNvPr>
          <p:cNvSpPr>
            <a:spLocks noGrp="1"/>
          </p:cNvSpPr>
          <p:nvPr>
            <p:ph type="dt" sz="half" idx="10"/>
          </p:nvPr>
        </p:nvSpPr>
        <p:spPr/>
        <p:txBody>
          <a:bodyPr/>
          <a:lstStyle/>
          <a:p>
            <a:fld id="{2F21F7C5-5B00-4779-9348-2A50C4E2B13E}" type="datetimeFigureOut">
              <a:rPr lang="en-US" smtClean="0"/>
              <a:t>12/17/2025</a:t>
            </a:fld>
            <a:endParaRPr lang="en-US"/>
          </a:p>
        </p:txBody>
      </p:sp>
      <p:sp>
        <p:nvSpPr>
          <p:cNvPr id="8" name="Footer Placeholder 7">
            <a:extLst>
              <a:ext uri="{FF2B5EF4-FFF2-40B4-BE49-F238E27FC236}">
                <a16:creationId xmlns:a16="http://schemas.microsoft.com/office/drawing/2014/main" id="{519F8DA1-0F7C-F319-D5DD-7A5C68EB46A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22A09C8-516A-8EBF-C517-ECD8924DBFD8}"/>
              </a:ext>
            </a:extLst>
          </p:cNvPr>
          <p:cNvSpPr>
            <a:spLocks noGrp="1"/>
          </p:cNvSpPr>
          <p:nvPr>
            <p:ph type="sldNum" sz="quarter" idx="12"/>
          </p:nvPr>
        </p:nvSpPr>
        <p:spPr/>
        <p:txBody>
          <a:bodyPr/>
          <a:lstStyle/>
          <a:p>
            <a:fld id="{55CB99D3-6254-477E-B610-54F7AB977694}" type="slidenum">
              <a:rPr lang="en-US" smtClean="0"/>
              <a:t>‹#›</a:t>
            </a:fld>
            <a:endParaRPr lang="en-US"/>
          </a:p>
        </p:txBody>
      </p:sp>
    </p:spTree>
    <p:extLst>
      <p:ext uri="{BB962C8B-B14F-4D97-AF65-F5344CB8AC3E}">
        <p14:creationId xmlns:p14="http://schemas.microsoft.com/office/powerpoint/2010/main" val="62031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5B060-1417-9F16-B1C9-34E16FEE573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9025135-C26D-9089-F81D-6F8A59CAFB08}"/>
              </a:ext>
            </a:extLst>
          </p:cNvPr>
          <p:cNvSpPr>
            <a:spLocks noGrp="1"/>
          </p:cNvSpPr>
          <p:nvPr>
            <p:ph type="dt" sz="half" idx="10"/>
          </p:nvPr>
        </p:nvSpPr>
        <p:spPr/>
        <p:txBody>
          <a:bodyPr/>
          <a:lstStyle/>
          <a:p>
            <a:fld id="{2F21F7C5-5B00-4779-9348-2A50C4E2B13E}" type="datetimeFigureOut">
              <a:rPr lang="en-US" smtClean="0"/>
              <a:t>12/17/2025</a:t>
            </a:fld>
            <a:endParaRPr lang="en-US"/>
          </a:p>
        </p:txBody>
      </p:sp>
      <p:sp>
        <p:nvSpPr>
          <p:cNvPr id="4" name="Footer Placeholder 3">
            <a:extLst>
              <a:ext uri="{FF2B5EF4-FFF2-40B4-BE49-F238E27FC236}">
                <a16:creationId xmlns:a16="http://schemas.microsoft.com/office/drawing/2014/main" id="{DD85DB2C-9FC7-373C-6B18-715E653415D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7C79CBA-349F-0A7D-7CBD-28C86CE72632}"/>
              </a:ext>
            </a:extLst>
          </p:cNvPr>
          <p:cNvSpPr>
            <a:spLocks noGrp="1"/>
          </p:cNvSpPr>
          <p:nvPr>
            <p:ph type="sldNum" sz="quarter" idx="12"/>
          </p:nvPr>
        </p:nvSpPr>
        <p:spPr/>
        <p:txBody>
          <a:bodyPr/>
          <a:lstStyle/>
          <a:p>
            <a:fld id="{55CB99D3-6254-477E-B610-54F7AB977694}" type="slidenum">
              <a:rPr lang="en-US" smtClean="0"/>
              <a:t>‹#›</a:t>
            </a:fld>
            <a:endParaRPr lang="en-US"/>
          </a:p>
        </p:txBody>
      </p:sp>
    </p:spTree>
    <p:extLst>
      <p:ext uri="{BB962C8B-B14F-4D97-AF65-F5344CB8AC3E}">
        <p14:creationId xmlns:p14="http://schemas.microsoft.com/office/powerpoint/2010/main" val="557717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087BF9-702C-E973-6910-18EDFC7896F7}"/>
              </a:ext>
            </a:extLst>
          </p:cNvPr>
          <p:cNvSpPr>
            <a:spLocks noGrp="1"/>
          </p:cNvSpPr>
          <p:nvPr>
            <p:ph type="dt" sz="half" idx="10"/>
          </p:nvPr>
        </p:nvSpPr>
        <p:spPr/>
        <p:txBody>
          <a:bodyPr/>
          <a:lstStyle/>
          <a:p>
            <a:fld id="{2F21F7C5-5B00-4779-9348-2A50C4E2B13E}" type="datetimeFigureOut">
              <a:rPr lang="en-US" smtClean="0"/>
              <a:t>12/17/2025</a:t>
            </a:fld>
            <a:endParaRPr lang="en-US"/>
          </a:p>
        </p:txBody>
      </p:sp>
      <p:sp>
        <p:nvSpPr>
          <p:cNvPr id="3" name="Footer Placeholder 2">
            <a:extLst>
              <a:ext uri="{FF2B5EF4-FFF2-40B4-BE49-F238E27FC236}">
                <a16:creationId xmlns:a16="http://schemas.microsoft.com/office/drawing/2014/main" id="{436CFE0C-F651-0175-2056-16BE380EDD5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A89CF05-CFFA-A719-0FEA-E3CAFCEBCEA8}"/>
              </a:ext>
            </a:extLst>
          </p:cNvPr>
          <p:cNvSpPr>
            <a:spLocks noGrp="1"/>
          </p:cNvSpPr>
          <p:nvPr>
            <p:ph type="sldNum" sz="quarter" idx="12"/>
          </p:nvPr>
        </p:nvSpPr>
        <p:spPr/>
        <p:txBody>
          <a:bodyPr/>
          <a:lstStyle/>
          <a:p>
            <a:fld id="{55CB99D3-6254-477E-B610-54F7AB977694}" type="slidenum">
              <a:rPr lang="en-US" smtClean="0"/>
              <a:t>‹#›</a:t>
            </a:fld>
            <a:endParaRPr lang="en-US"/>
          </a:p>
        </p:txBody>
      </p:sp>
    </p:spTree>
    <p:extLst>
      <p:ext uri="{BB962C8B-B14F-4D97-AF65-F5344CB8AC3E}">
        <p14:creationId xmlns:p14="http://schemas.microsoft.com/office/powerpoint/2010/main" val="1906455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032A4-2FC0-EBA0-BE32-BFBF8BBE08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0E60A4E-9B98-4D8C-417E-CC5E555DB4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019B378-78F9-4D1E-03DF-7963EC6804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01117A-220F-176D-33DE-5DE88D2FB743}"/>
              </a:ext>
            </a:extLst>
          </p:cNvPr>
          <p:cNvSpPr>
            <a:spLocks noGrp="1"/>
          </p:cNvSpPr>
          <p:nvPr>
            <p:ph type="dt" sz="half" idx="10"/>
          </p:nvPr>
        </p:nvSpPr>
        <p:spPr/>
        <p:txBody>
          <a:bodyPr/>
          <a:lstStyle/>
          <a:p>
            <a:fld id="{2F21F7C5-5B00-4779-9348-2A50C4E2B13E}" type="datetimeFigureOut">
              <a:rPr lang="en-US" smtClean="0"/>
              <a:t>12/17/2025</a:t>
            </a:fld>
            <a:endParaRPr lang="en-US"/>
          </a:p>
        </p:txBody>
      </p:sp>
      <p:sp>
        <p:nvSpPr>
          <p:cNvPr id="6" name="Footer Placeholder 5">
            <a:extLst>
              <a:ext uri="{FF2B5EF4-FFF2-40B4-BE49-F238E27FC236}">
                <a16:creationId xmlns:a16="http://schemas.microsoft.com/office/drawing/2014/main" id="{A0CCE5FD-4F23-3C6B-4968-E928F2548E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8CCE78-9660-8D4B-AE58-C2C23E8FF2FF}"/>
              </a:ext>
            </a:extLst>
          </p:cNvPr>
          <p:cNvSpPr>
            <a:spLocks noGrp="1"/>
          </p:cNvSpPr>
          <p:nvPr>
            <p:ph type="sldNum" sz="quarter" idx="12"/>
          </p:nvPr>
        </p:nvSpPr>
        <p:spPr/>
        <p:txBody>
          <a:bodyPr/>
          <a:lstStyle/>
          <a:p>
            <a:fld id="{55CB99D3-6254-477E-B610-54F7AB977694}" type="slidenum">
              <a:rPr lang="en-US" smtClean="0"/>
              <a:t>‹#›</a:t>
            </a:fld>
            <a:endParaRPr lang="en-US"/>
          </a:p>
        </p:txBody>
      </p:sp>
    </p:spTree>
    <p:extLst>
      <p:ext uri="{BB962C8B-B14F-4D97-AF65-F5344CB8AC3E}">
        <p14:creationId xmlns:p14="http://schemas.microsoft.com/office/powerpoint/2010/main" val="963443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0D483-CAB7-AEEF-C433-0807F368B2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E53DDFF-1512-E335-BA3E-A5B1F21B9B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E65512F-9BF2-B352-41F3-13B85425DF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2C266D-B2E3-9EE5-1578-80E09EB3EACB}"/>
              </a:ext>
            </a:extLst>
          </p:cNvPr>
          <p:cNvSpPr>
            <a:spLocks noGrp="1"/>
          </p:cNvSpPr>
          <p:nvPr>
            <p:ph type="dt" sz="half" idx="10"/>
          </p:nvPr>
        </p:nvSpPr>
        <p:spPr/>
        <p:txBody>
          <a:bodyPr/>
          <a:lstStyle/>
          <a:p>
            <a:fld id="{2F21F7C5-5B00-4779-9348-2A50C4E2B13E}" type="datetimeFigureOut">
              <a:rPr lang="en-US" smtClean="0"/>
              <a:t>12/17/2025</a:t>
            </a:fld>
            <a:endParaRPr lang="en-US"/>
          </a:p>
        </p:txBody>
      </p:sp>
      <p:sp>
        <p:nvSpPr>
          <p:cNvPr id="6" name="Footer Placeholder 5">
            <a:extLst>
              <a:ext uri="{FF2B5EF4-FFF2-40B4-BE49-F238E27FC236}">
                <a16:creationId xmlns:a16="http://schemas.microsoft.com/office/drawing/2014/main" id="{2D259162-2A74-AFDB-574C-C2B3006E8D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3CE54F-C942-A738-7A85-FD11E7AE8C65}"/>
              </a:ext>
            </a:extLst>
          </p:cNvPr>
          <p:cNvSpPr>
            <a:spLocks noGrp="1"/>
          </p:cNvSpPr>
          <p:nvPr>
            <p:ph type="sldNum" sz="quarter" idx="12"/>
          </p:nvPr>
        </p:nvSpPr>
        <p:spPr/>
        <p:txBody>
          <a:bodyPr/>
          <a:lstStyle/>
          <a:p>
            <a:fld id="{55CB99D3-6254-477E-B610-54F7AB977694}" type="slidenum">
              <a:rPr lang="en-US" smtClean="0"/>
              <a:t>‹#›</a:t>
            </a:fld>
            <a:endParaRPr lang="en-US"/>
          </a:p>
        </p:txBody>
      </p:sp>
    </p:spTree>
    <p:extLst>
      <p:ext uri="{BB962C8B-B14F-4D97-AF65-F5344CB8AC3E}">
        <p14:creationId xmlns:p14="http://schemas.microsoft.com/office/powerpoint/2010/main" val="3495117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BCAF8E-69C5-1C54-3B23-6CD0ACBA07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ABE58D8-322B-85DE-C117-D154DBD4D0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F65F85-716C-2033-6A4F-D1D003874B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21F7C5-5B00-4779-9348-2A50C4E2B13E}" type="datetimeFigureOut">
              <a:rPr lang="en-US" smtClean="0"/>
              <a:t>12/17/2025</a:t>
            </a:fld>
            <a:endParaRPr lang="en-US"/>
          </a:p>
        </p:txBody>
      </p:sp>
      <p:sp>
        <p:nvSpPr>
          <p:cNvPr id="5" name="Footer Placeholder 4">
            <a:extLst>
              <a:ext uri="{FF2B5EF4-FFF2-40B4-BE49-F238E27FC236}">
                <a16:creationId xmlns:a16="http://schemas.microsoft.com/office/drawing/2014/main" id="{5DCB87B8-7B05-32FB-B9CE-32B89A49EE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4EA668D-6989-3BA9-A4A4-2D60425474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CB99D3-6254-477E-B610-54F7AB977694}" type="slidenum">
              <a:rPr lang="en-US" smtClean="0"/>
              <a:t>‹#›</a:t>
            </a:fld>
            <a:endParaRPr lang="en-US"/>
          </a:p>
        </p:txBody>
      </p:sp>
    </p:spTree>
    <p:extLst>
      <p:ext uri="{BB962C8B-B14F-4D97-AF65-F5344CB8AC3E}">
        <p14:creationId xmlns:p14="http://schemas.microsoft.com/office/powerpoint/2010/main" val="41102135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1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svg"/></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sqlitebrowser.org/" TargetMode="External"/><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wmf"/></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5"/>
          <p:cNvSpPr txBox="1"/>
          <p:nvPr/>
        </p:nvSpPr>
        <p:spPr>
          <a:xfrm>
            <a:off x="288409" y="558320"/>
            <a:ext cx="11649591" cy="738664"/>
          </a:xfrm>
          <a:prstGeom prst="rect">
            <a:avLst/>
          </a:prstGeom>
        </p:spPr>
        <p:txBody>
          <a:bodyPr wrap="square" lIns="0" tIns="0" rIns="0" bIns="0" rtlCol="0" anchor="ctr" anchorCtr="1">
            <a:spAutoFit/>
          </a:bodyPr>
          <a:lstStyle/>
          <a:p>
            <a:pPr algn="ctr"/>
            <a:r>
              <a:rPr lang="en-US" sz="4800" spc="-42" dirty="0">
                <a:solidFill>
                  <a:srgbClr val="0B3A7F"/>
                </a:solidFill>
                <a:latin typeface="Atkinson Hyperlegible" pitchFamily="2" charset="0"/>
                <a:ea typeface="Tahoma" panose="020B0604030504040204" pitchFamily="34" charset="0"/>
                <a:cs typeface="Tahoma" panose="020B0604030504040204" pitchFamily="34" charset="0"/>
              </a:rPr>
              <a:t>BacLink Training Course</a:t>
            </a:r>
          </a:p>
        </p:txBody>
      </p:sp>
      <p:sp>
        <p:nvSpPr>
          <p:cNvPr id="6" name="TextBox 6"/>
          <p:cNvSpPr txBox="1"/>
          <p:nvPr/>
        </p:nvSpPr>
        <p:spPr>
          <a:xfrm>
            <a:off x="4598373" y="4068564"/>
            <a:ext cx="7186849" cy="2154436"/>
          </a:xfrm>
          <a:prstGeom prst="rect">
            <a:avLst/>
          </a:prstGeom>
        </p:spPr>
        <p:txBody>
          <a:bodyPr wrap="square" lIns="0" tIns="0" rIns="0" bIns="0" rtlCol="0" anchor="t">
            <a:spAutoFit/>
          </a:bodyPr>
          <a:lstStyle/>
          <a:p>
            <a:r>
              <a:rPr lang="en-US" sz="2800" spc="-35" dirty="0">
                <a:solidFill>
                  <a:srgbClr val="000066"/>
                </a:solidFill>
                <a:latin typeface="Atkinson Hyperlegible" pitchFamily="2" charset="0"/>
                <a:ea typeface="Tahoma" panose="020B0604030504040204" pitchFamily="34" charset="0"/>
                <a:cs typeface="Tahoma" panose="020B0604030504040204" pitchFamily="34" charset="0"/>
              </a:rPr>
              <a:t>Division of Infectious Diseases, Brigham and Women’s Hospital, Boston, United States</a:t>
            </a:r>
          </a:p>
          <a:p>
            <a:endParaRPr lang="en-US" sz="2800" spc="-35" dirty="0">
              <a:solidFill>
                <a:srgbClr val="000066"/>
              </a:solidFill>
              <a:latin typeface="Atkinson Hyperlegible" pitchFamily="2" charset="0"/>
              <a:ea typeface="Tahoma" panose="020B0604030504040204" pitchFamily="34" charset="0"/>
              <a:cs typeface="Tahoma" panose="020B0604030504040204" pitchFamily="34" charset="0"/>
            </a:endParaRPr>
          </a:p>
          <a:p>
            <a:r>
              <a:rPr lang="en-US" sz="2800" spc="-35" dirty="0">
                <a:solidFill>
                  <a:srgbClr val="000066"/>
                </a:solidFill>
                <a:latin typeface="Atkinson Hyperlegible" pitchFamily="2" charset="0"/>
                <a:ea typeface="Tahoma" panose="020B0604030504040204" pitchFamily="34" charset="0"/>
                <a:cs typeface="Tahoma" panose="020B0604030504040204" pitchFamily="34" charset="0"/>
              </a:rPr>
              <a:t>WHO Collaborating Centre for Surveillance of Antimicrobial Resistance</a:t>
            </a:r>
          </a:p>
        </p:txBody>
      </p:sp>
      <p:sp>
        <p:nvSpPr>
          <p:cNvPr id="3" name="Freeform 3">
            <a:extLst>
              <a:ext uri="{FF2B5EF4-FFF2-40B4-BE49-F238E27FC236}">
                <a16:creationId xmlns:a16="http://schemas.microsoft.com/office/drawing/2014/main" id="{A246DEFD-DE56-8073-5C93-886D22949D84}"/>
              </a:ext>
            </a:extLst>
          </p:cNvPr>
          <p:cNvSpPr/>
          <p:nvPr/>
        </p:nvSpPr>
        <p:spPr>
          <a:xfrm>
            <a:off x="2061673" y="4275795"/>
            <a:ext cx="2028004" cy="1889888"/>
          </a:xfrm>
          <a:custGeom>
            <a:avLst/>
            <a:gdLst/>
            <a:ahLst/>
            <a:cxnLst/>
            <a:rect l="l" t="t" r="r" b="b"/>
            <a:pathLst>
              <a:path w="6320158" h="6320158">
                <a:moveTo>
                  <a:pt x="0" y="0"/>
                </a:moveTo>
                <a:lnTo>
                  <a:pt x="6320158" y="0"/>
                </a:lnTo>
                <a:lnTo>
                  <a:pt x="6320158" y="6320158"/>
                </a:lnTo>
                <a:lnTo>
                  <a:pt x="0" y="6320158"/>
                </a:lnTo>
                <a:lnTo>
                  <a:pt x="0" y="0"/>
                </a:lnTo>
                <a:close/>
              </a:path>
            </a:pathLst>
          </a:custGeom>
          <a:blipFill>
            <a:blip r:embed="rId2"/>
            <a:stretch>
              <a:fillRect/>
            </a:stretch>
          </a:blipFill>
        </p:spPr>
        <p:txBody>
          <a:bodyPr/>
          <a:lstStyle/>
          <a:p>
            <a:endParaRPr lang="en-US" sz="1200">
              <a:latin typeface="Atkinson Hyperlegible" pitchFamily="2" charset="0"/>
            </a:endParaRPr>
          </a:p>
        </p:txBody>
      </p:sp>
      <p:pic>
        <p:nvPicPr>
          <p:cNvPr id="1026" name="Picture 2" descr="Brigham and Women's Hospital - Wikipedia">
            <a:extLst>
              <a:ext uri="{FF2B5EF4-FFF2-40B4-BE49-F238E27FC236}">
                <a16:creationId xmlns:a16="http://schemas.microsoft.com/office/drawing/2014/main" id="{9516188E-271B-41ED-3173-20A2A2B0CC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626" y="4343400"/>
            <a:ext cx="1492174" cy="174319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5">
            <a:extLst>
              <a:ext uri="{FF2B5EF4-FFF2-40B4-BE49-F238E27FC236}">
                <a16:creationId xmlns:a16="http://schemas.microsoft.com/office/drawing/2014/main" id="{43599856-63A9-54DF-6E04-5B41A2DC7709}"/>
              </a:ext>
            </a:extLst>
          </p:cNvPr>
          <p:cNvSpPr txBox="1"/>
          <p:nvPr/>
        </p:nvSpPr>
        <p:spPr>
          <a:xfrm>
            <a:off x="644010" y="1600222"/>
            <a:ext cx="11041843" cy="656462"/>
          </a:xfrm>
          <a:prstGeom prst="rect">
            <a:avLst/>
          </a:prstGeom>
        </p:spPr>
        <p:txBody>
          <a:bodyPr wrap="square" lIns="0" tIns="0" rIns="0" bIns="0" rtlCol="0" anchor="ctr" anchorCtr="1">
            <a:spAutoFit/>
          </a:bodyPr>
          <a:lstStyle/>
          <a:p>
            <a:pPr algn="ctr"/>
            <a:r>
              <a:rPr lang="en-US" sz="4266" spc="-42" dirty="0">
                <a:solidFill>
                  <a:srgbClr val="0B3A7F"/>
                </a:solidFill>
                <a:latin typeface="Atkinson Hyperlegible" pitchFamily="2" charset="0"/>
                <a:ea typeface="Tahoma" panose="020B0604030504040204" pitchFamily="34" charset="0"/>
                <a:cs typeface="Tahoma" panose="020B0604030504040204" pitchFamily="34" charset="0"/>
              </a:rPr>
              <a:t>Introduction to BacLink, Part 2</a:t>
            </a:r>
          </a:p>
        </p:txBody>
      </p:sp>
    </p:spTree>
    <p:extLst>
      <p:ext uri="{BB962C8B-B14F-4D97-AF65-F5344CB8AC3E}">
        <p14:creationId xmlns:p14="http://schemas.microsoft.com/office/powerpoint/2010/main" val="3619241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FAB40-3AE3-0730-806E-6614F4EF62D3}"/>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7E25A0C2-489D-B752-23BE-B18271BF5AD7}"/>
              </a:ext>
            </a:extLst>
          </p:cNvPr>
          <p:cNvSpPr txBox="1"/>
          <p:nvPr/>
        </p:nvSpPr>
        <p:spPr>
          <a:xfrm>
            <a:off x="1269999" y="316932"/>
            <a:ext cx="10423769" cy="902876"/>
          </a:xfrm>
          <a:prstGeom prst="rect">
            <a:avLst/>
          </a:prstGeom>
        </p:spPr>
        <p:txBody>
          <a:bodyPr wrap="square" lIns="0" tIns="0" rIns="0" bIns="0" rtlCol="0" anchor="t">
            <a:spAutoFit/>
          </a:bodyPr>
          <a:lstStyle/>
          <a:p>
            <a:r>
              <a:rPr lang="en-US" sz="5867" dirty="0">
                <a:solidFill>
                  <a:srgbClr val="000066"/>
                </a:solidFill>
                <a:latin typeface="Atkinson Hyperlegible" pitchFamily="2" charset="0"/>
              </a:rPr>
              <a:t>Customizing the list of data fields</a:t>
            </a:r>
          </a:p>
        </p:txBody>
      </p:sp>
      <p:grpSp>
        <p:nvGrpSpPr>
          <p:cNvPr id="3" name="Group 2">
            <a:extLst>
              <a:ext uri="{FF2B5EF4-FFF2-40B4-BE49-F238E27FC236}">
                <a16:creationId xmlns:a16="http://schemas.microsoft.com/office/drawing/2014/main" id="{CE863ED5-A65B-A91C-961E-910CAF356FF8}"/>
              </a:ext>
            </a:extLst>
          </p:cNvPr>
          <p:cNvGrpSpPr/>
          <p:nvPr/>
        </p:nvGrpSpPr>
        <p:grpSpPr>
          <a:xfrm>
            <a:off x="366545" y="643021"/>
            <a:ext cx="686587" cy="985056"/>
            <a:chOff x="2330260" y="1769955"/>
            <a:chExt cx="1029881" cy="1477583"/>
          </a:xfrm>
        </p:grpSpPr>
        <p:sp>
          <p:nvSpPr>
            <p:cNvPr id="4" name="Freeform 7">
              <a:extLst>
                <a:ext uri="{FF2B5EF4-FFF2-40B4-BE49-F238E27FC236}">
                  <a16:creationId xmlns:a16="http://schemas.microsoft.com/office/drawing/2014/main" id="{7BF0DB60-FF4C-A4B1-B955-B782633F7E97}"/>
                </a:ext>
              </a:extLst>
            </p:cNvPr>
            <p:cNvSpPr/>
            <p:nvPr/>
          </p:nvSpPr>
          <p:spPr>
            <a:xfrm>
              <a:off x="2330260" y="2217657"/>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sz="1200">
                <a:latin typeface="Atkinson Hyperlegible" pitchFamily="2" charset="0"/>
              </a:endParaRPr>
            </a:p>
          </p:txBody>
        </p:sp>
        <p:sp>
          <p:nvSpPr>
            <p:cNvPr id="5" name="TextBox 10">
              <a:extLst>
                <a:ext uri="{FF2B5EF4-FFF2-40B4-BE49-F238E27FC236}">
                  <a16:creationId xmlns:a16="http://schemas.microsoft.com/office/drawing/2014/main" id="{18EEEFC3-FB6B-D937-2633-8109F5651F9E}"/>
                </a:ext>
              </a:extLst>
            </p:cNvPr>
            <p:cNvSpPr txBox="1"/>
            <p:nvPr/>
          </p:nvSpPr>
          <p:spPr>
            <a:xfrm>
              <a:off x="2626306" y="1769955"/>
              <a:ext cx="437789" cy="1331230"/>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B</a:t>
              </a:r>
            </a:p>
          </p:txBody>
        </p:sp>
      </p:grpSp>
      <p:sp>
        <p:nvSpPr>
          <p:cNvPr id="8" name="TextBox 4">
            <a:extLst>
              <a:ext uri="{FF2B5EF4-FFF2-40B4-BE49-F238E27FC236}">
                <a16:creationId xmlns:a16="http://schemas.microsoft.com/office/drawing/2014/main" id="{527ED404-5312-95CC-5910-900AD0E9C0CB}"/>
              </a:ext>
            </a:extLst>
          </p:cNvPr>
          <p:cNvSpPr txBox="1"/>
          <p:nvPr/>
        </p:nvSpPr>
        <p:spPr>
          <a:xfrm>
            <a:off x="1326309" y="1773870"/>
            <a:ext cx="9804754" cy="1523943"/>
          </a:xfrm>
          <a:prstGeom prst="rect">
            <a:avLst/>
          </a:prstGeom>
        </p:spPr>
        <p:txBody>
          <a:bodyPr wrap="square" lIns="0" tIns="0" rIns="0" bIns="0" rtlCol="0" anchor="t">
            <a:spAutoFit/>
          </a:bodyPr>
          <a:lstStyle/>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Defining "Fixed" values</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Adding, removing, and customizing fields, including "user-defined" fields</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Creating and editing user-defined code dictionaries</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Combining data fields</a:t>
            </a:r>
            <a:endParaRPr lang="en-US" sz="2000" dirty="0">
              <a:solidFill>
                <a:srgbClr val="000066"/>
              </a:solidFill>
              <a:latin typeface="Atkinson Hyperlegible" pitchFamily="2" charset="0"/>
            </a:endParaRPr>
          </a:p>
        </p:txBody>
      </p:sp>
      <p:grpSp>
        <p:nvGrpSpPr>
          <p:cNvPr id="12" name="Group 11">
            <a:extLst>
              <a:ext uri="{FF2B5EF4-FFF2-40B4-BE49-F238E27FC236}">
                <a16:creationId xmlns:a16="http://schemas.microsoft.com/office/drawing/2014/main" id="{81F4A17D-C4BC-A6DB-57BA-76386BA0DF2B}"/>
              </a:ext>
            </a:extLst>
          </p:cNvPr>
          <p:cNvGrpSpPr/>
          <p:nvPr/>
        </p:nvGrpSpPr>
        <p:grpSpPr>
          <a:xfrm>
            <a:off x="73629" y="72784"/>
            <a:ext cx="588108" cy="596974"/>
            <a:chOff x="97692" y="88826"/>
            <a:chExt cx="588108" cy="596974"/>
          </a:xfrm>
        </p:grpSpPr>
        <p:sp>
          <p:nvSpPr>
            <p:cNvPr id="13" name="Freeform 4">
              <a:extLst>
                <a:ext uri="{FF2B5EF4-FFF2-40B4-BE49-F238E27FC236}">
                  <a16:creationId xmlns:a16="http://schemas.microsoft.com/office/drawing/2014/main" id="{0CDC58E1-43A2-63CD-7E90-A3F8BD830794}"/>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14" name="TextBox 13">
              <a:extLst>
                <a:ext uri="{FF2B5EF4-FFF2-40B4-BE49-F238E27FC236}">
                  <a16:creationId xmlns:a16="http://schemas.microsoft.com/office/drawing/2014/main" id="{9B964C54-2070-BF09-E494-851E44338960}"/>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spTree>
    <p:extLst>
      <p:ext uri="{BB962C8B-B14F-4D97-AF65-F5344CB8AC3E}">
        <p14:creationId xmlns:p14="http://schemas.microsoft.com/office/powerpoint/2010/main" val="8387641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8E00D-1D55-F74F-75DF-CF23232CEEB3}"/>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95DC7A66-5FD2-8BBB-883D-93614B1B45ED}"/>
              </a:ext>
            </a:extLst>
          </p:cNvPr>
          <p:cNvSpPr txBox="1"/>
          <p:nvPr/>
        </p:nvSpPr>
        <p:spPr>
          <a:xfrm>
            <a:off x="937237" y="120888"/>
            <a:ext cx="11125200" cy="551433"/>
          </a:xfrm>
          <a:prstGeom prst="rect">
            <a:avLst/>
          </a:prstGeom>
        </p:spPr>
        <p:txBody>
          <a:bodyPr wrap="square" lIns="0" tIns="0" rIns="0" bIns="0" rtlCol="0" anchor="t">
            <a:spAutoFit/>
          </a:bodyPr>
          <a:lstStyle/>
          <a:p>
            <a:pPr>
              <a:lnSpc>
                <a:spcPts val="4320"/>
              </a:lnSpc>
            </a:pPr>
            <a:r>
              <a:rPr lang="en-US" sz="3600" dirty="0">
                <a:solidFill>
                  <a:srgbClr val="000066"/>
                </a:solidFill>
                <a:latin typeface="Atkinson Hyperlegible" pitchFamily="2" charset="0"/>
              </a:rPr>
              <a:t>Defining "Fixed" values</a:t>
            </a:r>
          </a:p>
        </p:txBody>
      </p:sp>
      <p:sp>
        <p:nvSpPr>
          <p:cNvPr id="4" name="TextBox 4">
            <a:extLst>
              <a:ext uri="{FF2B5EF4-FFF2-40B4-BE49-F238E27FC236}">
                <a16:creationId xmlns:a16="http://schemas.microsoft.com/office/drawing/2014/main" id="{9A8156B3-3D3E-3674-29C7-14EF933290ED}"/>
              </a:ext>
            </a:extLst>
          </p:cNvPr>
          <p:cNvSpPr txBox="1"/>
          <p:nvPr/>
        </p:nvSpPr>
        <p:spPr>
          <a:xfrm>
            <a:off x="869108" y="889489"/>
            <a:ext cx="11131087" cy="6511783"/>
          </a:xfrm>
          <a:prstGeom prst="rect">
            <a:avLst/>
          </a:prstGeom>
        </p:spPr>
        <p:txBody>
          <a:bodyPr lIns="0" tIns="0" rIns="0" bIns="0" rtlCol="0" anchor="t">
            <a:spAutoFit/>
          </a:bodyPr>
          <a:lstStyle/>
          <a:p>
            <a:pPr marL="342900" indent="-342900">
              <a:lnSpc>
                <a:spcPts val="2992"/>
              </a:lnSpc>
              <a:buFont typeface="Arial" panose="020B0604020202020204" pitchFamily="34" charset="0"/>
              <a:buChar char="•"/>
            </a:pPr>
            <a:r>
              <a:rPr lang="en-US" sz="2000" dirty="0">
                <a:solidFill>
                  <a:srgbClr val="000066"/>
                </a:solidFill>
                <a:latin typeface="Atkinson Hyperlegible" pitchFamily="2" charset="0"/>
              </a:rPr>
              <a:t>This feature is very useful when</a:t>
            </a:r>
          </a:p>
          <a:p>
            <a:pPr marL="800100" lvl="1" indent="-342900">
              <a:lnSpc>
                <a:spcPts val="2992"/>
              </a:lnSpc>
              <a:buFont typeface="Arial" panose="020B0604020202020204" pitchFamily="34" charset="0"/>
              <a:buChar char="•"/>
            </a:pPr>
            <a:r>
              <a:rPr lang="en-US" sz="2000" dirty="0">
                <a:solidFill>
                  <a:srgbClr val="000066"/>
                </a:solidFill>
                <a:latin typeface="Atkinson Hyperlegible" pitchFamily="2" charset="0"/>
              </a:rPr>
              <a:t>All of the records should have the same value (for example “Blood” or “</a:t>
            </a:r>
            <a:r>
              <a:rPr lang="en-US" sz="2000" i="1" dirty="0">
                <a:solidFill>
                  <a:srgbClr val="000066"/>
                </a:solidFill>
                <a:latin typeface="Atkinson Hyperlegible" pitchFamily="2" charset="0"/>
              </a:rPr>
              <a:t>S. pneumoniae” </a:t>
            </a:r>
            <a:r>
              <a:rPr lang="en-US" sz="2000" dirty="0">
                <a:solidFill>
                  <a:srgbClr val="000066"/>
                </a:solidFill>
                <a:latin typeface="Atkinson Hyperlegible" pitchFamily="2" charset="0"/>
              </a:rPr>
              <a:t>or “Diseased aquatic animal”)….  However, the information is not stored in the data file.</a:t>
            </a:r>
          </a:p>
          <a:p>
            <a:pPr marL="800100" lvl="1" indent="-342900">
              <a:lnSpc>
                <a:spcPts val="2992"/>
              </a:lnSpc>
              <a:buFont typeface="Arial" panose="020B0604020202020204" pitchFamily="34" charset="0"/>
              <a:buChar char="•"/>
            </a:pPr>
            <a:endParaRPr lang="en-US" sz="2000" dirty="0">
              <a:solidFill>
                <a:srgbClr val="000066"/>
              </a:solidFill>
              <a:latin typeface="Atkinson Hyperlegible" pitchFamily="2" charset="0"/>
            </a:endParaRPr>
          </a:p>
          <a:p>
            <a:pPr marL="342900" indent="-342900">
              <a:lnSpc>
                <a:spcPts val="2992"/>
              </a:lnSpc>
              <a:buFont typeface="Arial" panose="020B0604020202020204" pitchFamily="34" charset="0"/>
              <a:buChar char="•"/>
            </a:pPr>
            <a:r>
              <a:rPr lang="en-US" sz="2000" dirty="0">
                <a:solidFill>
                  <a:srgbClr val="000066"/>
                </a:solidFill>
                <a:latin typeface="Atkinson Hyperlegible" pitchFamily="2" charset="0"/>
              </a:rPr>
              <a:t>Example:</a:t>
            </a:r>
          </a:p>
          <a:p>
            <a:pPr marL="800100" lvl="1" indent="-342900">
              <a:lnSpc>
                <a:spcPts val="2992"/>
              </a:lnSpc>
              <a:buFont typeface="Arial" panose="020B0604020202020204" pitchFamily="34" charset="0"/>
              <a:buChar char="•"/>
            </a:pPr>
            <a:r>
              <a:rPr lang="en-US" sz="2000" dirty="0">
                <a:solidFill>
                  <a:srgbClr val="000066"/>
                </a:solidFill>
                <a:latin typeface="Atkinson Hyperlegible" pitchFamily="2" charset="0"/>
              </a:rPr>
              <a:t>You have a special research project, for example looking at “Blood” isolates of “</a:t>
            </a:r>
            <a:r>
              <a:rPr lang="en-US" sz="2000" i="1" dirty="0">
                <a:solidFill>
                  <a:srgbClr val="000066"/>
                </a:solidFill>
                <a:latin typeface="Atkinson Hyperlegible" pitchFamily="2" charset="0"/>
              </a:rPr>
              <a:t>Escherichia coli</a:t>
            </a:r>
            <a:r>
              <a:rPr lang="en-US" sz="2000" dirty="0">
                <a:solidFill>
                  <a:srgbClr val="000066"/>
                </a:solidFill>
                <a:latin typeface="Atkinson Hyperlegible" pitchFamily="2" charset="0"/>
              </a:rPr>
              <a:t>” from “Chickens”.</a:t>
            </a:r>
          </a:p>
          <a:p>
            <a:pPr marL="800100" lvl="1" indent="-342900">
              <a:lnSpc>
                <a:spcPts val="2992"/>
              </a:lnSpc>
              <a:buFont typeface="Arial" panose="020B0604020202020204" pitchFamily="34" charset="0"/>
              <a:buChar char="•"/>
            </a:pPr>
            <a:r>
              <a:rPr lang="en-US" sz="2000" dirty="0">
                <a:solidFill>
                  <a:srgbClr val="000066"/>
                </a:solidFill>
                <a:latin typeface="Atkinson Hyperlegible" pitchFamily="2" charset="0"/>
              </a:rPr>
              <a:t>The name of the file might be very simple like “Project data.xlsx” or descriptive like “Escherichia coli in blood from chickens.2025.xlsx”</a:t>
            </a:r>
          </a:p>
          <a:p>
            <a:pPr marL="800100" lvl="1" indent="-342900">
              <a:lnSpc>
                <a:spcPts val="2992"/>
              </a:lnSpc>
              <a:buFont typeface="Arial" panose="020B0604020202020204" pitchFamily="34" charset="0"/>
              <a:buChar char="•"/>
            </a:pPr>
            <a:r>
              <a:rPr lang="en-US" sz="2000" dirty="0">
                <a:solidFill>
                  <a:srgbClr val="000066"/>
                </a:solidFill>
                <a:latin typeface="Atkinson Hyperlegible" pitchFamily="2" charset="0"/>
              </a:rPr>
              <a:t>Because all of the records have the same value for specimen type, organism, and animal species, data managers might not include these columns in their Excel files.</a:t>
            </a:r>
          </a:p>
          <a:p>
            <a:pPr marL="800100" lvl="1" indent="-342900">
              <a:lnSpc>
                <a:spcPts val="2992"/>
              </a:lnSpc>
              <a:buFont typeface="Arial" panose="020B0604020202020204" pitchFamily="34" charset="0"/>
              <a:buChar char="•"/>
            </a:pPr>
            <a:endParaRPr lang="en-US" sz="2000" dirty="0">
              <a:solidFill>
                <a:srgbClr val="000066"/>
              </a:solidFill>
              <a:latin typeface="Atkinson Hyperlegible" pitchFamily="2" charset="0"/>
            </a:endParaRPr>
          </a:p>
          <a:p>
            <a:pPr marL="342900" indent="-342900">
              <a:lnSpc>
                <a:spcPts val="2992"/>
              </a:lnSpc>
              <a:buFont typeface="Arial" panose="020B0604020202020204" pitchFamily="34" charset="0"/>
              <a:buChar char="•"/>
            </a:pPr>
            <a:r>
              <a:rPr lang="en-US" sz="2000" dirty="0">
                <a:solidFill>
                  <a:srgbClr val="000066"/>
                </a:solidFill>
                <a:latin typeface="Atkinson Hyperlegible" pitchFamily="2" charset="0"/>
              </a:rPr>
              <a:t>Fixed value feature</a:t>
            </a:r>
          </a:p>
          <a:p>
            <a:pPr marL="800100" lvl="1" indent="-342900">
              <a:lnSpc>
                <a:spcPts val="2992"/>
              </a:lnSpc>
              <a:buFont typeface="Arial" panose="020B0604020202020204" pitchFamily="34" charset="0"/>
              <a:buChar char="•"/>
            </a:pPr>
            <a:r>
              <a:rPr lang="en-US" sz="2000" dirty="0">
                <a:solidFill>
                  <a:srgbClr val="000066"/>
                </a:solidFill>
                <a:latin typeface="Atkinson Hyperlegible" pitchFamily="2" charset="0"/>
              </a:rPr>
              <a:t>Instead of mapping the WHONET data field to a local data field, you can define a “Fixed value”</a:t>
            </a:r>
          </a:p>
          <a:p>
            <a:pPr marL="800100" lvl="1" indent="-342900">
              <a:lnSpc>
                <a:spcPts val="2992"/>
              </a:lnSpc>
              <a:buFont typeface="Arial" panose="020B0604020202020204" pitchFamily="34" charset="0"/>
              <a:buChar char="•"/>
            </a:pPr>
            <a:r>
              <a:rPr lang="en-US" sz="2000" dirty="0">
                <a:solidFill>
                  <a:srgbClr val="000066"/>
                </a:solidFill>
                <a:latin typeface="Atkinson Hyperlegible" pitchFamily="2" charset="0"/>
              </a:rPr>
              <a:t>For example:  Specimen type = “Blood”, Organism = “Escherichia coli”, Animal species = “Chicken”</a:t>
            </a:r>
          </a:p>
          <a:p>
            <a:pPr marL="800100" lvl="1" indent="-342900">
              <a:lnSpc>
                <a:spcPts val="2992"/>
              </a:lnSpc>
              <a:buFont typeface="Arial" panose="020B0604020202020204" pitchFamily="34" charset="0"/>
              <a:buChar char="•"/>
            </a:pPr>
            <a:endParaRPr lang="en-US" sz="2000" dirty="0">
              <a:solidFill>
                <a:srgbClr val="000066"/>
              </a:solidFill>
              <a:latin typeface="Atkinson Hyperlegible" pitchFamily="2" charset="0"/>
            </a:endParaRPr>
          </a:p>
          <a:p>
            <a:pPr marL="342900" indent="-342900">
              <a:lnSpc>
                <a:spcPts val="2992"/>
              </a:lnSpc>
              <a:buFont typeface="Arial" panose="020B0604020202020204" pitchFamily="34" charset="0"/>
              <a:buChar char="•"/>
            </a:pPr>
            <a:r>
              <a:rPr lang="en-US" sz="2000" dirty="0">
                <a:solidFill>
                  <a:srgbClr val="000066"/>
                </a:solidFill>
                <a:latin typeface="Atkinson Hyperlegible" pitchFamily="2" charset="0"/>
              </a:rPr>
              <a:t>&gt;&gt;&gt;</a:t>
            </a:r>
          </a:p>
        </p:txBody>
      </p:sp>
      <p:grpSp>
        <p:nvGrpSpPr>
          <p:cNvPr id="11" name="Group 10">
            <a:extLst>
              <a:ext uri="{FF2B5EF4-FFF2-40B4-BE49-F238E27FC236}">
                <a16:creationId xmlns:a16="http://schemas.microsoft.com/office/drawing/2014/main" id="{A4808FED-431D-F487-B386-99B8556224C8}"/>
              </a:ext>
            </a:extLst>
          </p:cNvPr>
          <p:cNvGrpSpPr/>
          <p:nvPr/>
        </p:nvGrpSpPr>
        <p:grpSpPr>
          <a:xfrm>
            <a:off x="46862" y="522706"/>
            <a:ext cx="686587" cy="985056"/>
            <a:chOff x="2330260" y="1769955"/>
            <a:chExt cx="1029881" cy="1477583"/>
          </a:xfrm>
        </p:grpSpPr>
        <p:sp>
          <p:nvSpPr>
            <p:cNvPr id="14" name="Freeform 7">
              <a:extLst>
                <a:ext uri="{FF2B5EF4-FFF2-40B4-BE49-F238E27FC236}">
                  <a16:creationId xmlns:a16="http://schemas.microsoft.com/office/drawing/2014/main" id="{A77720C7-0434-864D-6DA8-8D40806CBE41}"/>
                </a:ext>
              </a:extLst>
            </p:cNvPr>
            <p:cNvSpPr/>
            <p:nvPr/>
          </p:nvSpPr>
          <p:spPr>
            <a:xfrm>
              <a:off x="2330260" y="2217657"/>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sz="1200">
                <a:latin typeface="Atkinson Hyperlegible" pitchFamily="2" charset="0"/>
              </a:endParaRPr>
            </a:p>
          </p:txBody>
        </p:sp>
        <p:sp>
          <p:nvSpPr>
            <p:cNvPr id="15" name="TextBox 10">
              <a:extLst>
                <a:ext uri="{FF2B5EF4-FFF2-40B4-BE49-F238E27FC236}">
                  <a16:creationId xmlns:a16="http://schemas.microsoft.com/office/drawing/2014/main" id="{488433C7-4245-6988-0D7A-79BA576C3FC1}"/>
                </a:ext>
              </a:extLst>
            </p:cNvPr>
            <p:cNvSpPr txBox="1"/>
            <p:nvPr/>
          </p:nvSpPr>
          <p:spPr>
            <a:xfrm>
              <a:off x="2626306" y="1769955"/>
              <a:ext cx="437789" cy="1331230"/>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B</a:t>
              </a:r>
            </a:p>
          </p:txBody>
        </p:sp>
      </p:grpSp>
      <p:grpSp>
        <p:nvGrpSpPr>
          <p:cNvPr id="3" name="Group 2">
            <a:extLst>
              <a:ext uri="{FF2B5EF4-FFF2-40B4-BE49-F238E27FC236}">
                <a16:creationId xmlns:a16="http://schemas.microsoft.com/office/drawing/2014/main" id="{1072760A-D326-7C0F-2BB1-099CE9179A52}"/>
              </a:ext>
            </a:extLst>
          </p:cNvPr>
          <p:cNvGrpSpPr/>
          <p:nvPr/>
        </p:nvGrpSpPr>
        <p:grpSpPr>
          <a:xfrm>
            <a:off x="73629" y="72784"/>
            <a:ext cx="588108" cy="596974"/>
            <a:chOff x="97692" y="88826"/>
            <a:chExt cx="588108" cy="596974"/>
          </a:xfrm>
        </p:grpSpPr>
        <p:sp>
          <p:nvSpPr>
            <p:cNvPr id="5" name="Freeform 4">
              <a:extLst>
                <a:ext uri="{FF2B5EF4-FFF2-40B4-BE49-F238E27FC236}">
                  <a16:creationId xmlns:a16="http://schemas.microsoft.com/office/drawing/2014/main" id="{2A161B81-C839-E610-B942-1C69F8E82755}"/>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6" name="TextBox 13">
              <a:extLst>
                <a:ext uri="{FF2B5EF4-FFF2-40B4-BE49-F238E27FC236}">
                  <a16:creationId xmlns:a16="http://schemas.microsoft.com/office/drawing/2014/main" id="{EC6CDB70-9D3E-8B2B-27EE-FFDB5ADD983A}"/>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spTree>
    <p:extLst>
      <p:ext uri="{BB962C8B-B14F-4D97-AF65-F5344CB8AC3E}">
        <p14:creationId xmlns:p14="http://schemas.microsoft.com/office/powerpoint/2010/main" val="1159955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7E71E-31A7-2702-3C42-A471C9C9A866}"/>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CA4EBC59-EBA8-8256-171A-96478CAAE965}"/>
              </a:ext>
            </a:extLst>
          </p:cNvPr>
          <p:cNvSpPr txBox="1"/>
          <p:nvPr/>
        </p:nvSpPr>
        <p:spPr>
          <a:xfrm>
            <a:off x="937237" y="-12514"/>
            <a:ext cx="11125200" cy="1102866"/>
          </a:xfrm>
          <a:prstGeom prst="rect">
            <a:avLst/>
          </a:prstGeom>
        </p:spPr>
        <p:txBody>
          <a:bodyPr wrap="square" lIns="0" tIns="0" rIns="0" bIns="0" rtlCol="0" anchor="t">
            <a:spAutoFit/>
          </a:bodyPr>
          <a:lstStyle/>
          <a:p>
            <a:pPr>
              <a:lnSpc>
                <a:spcPts val="4320"/>
              </a:lnSpc>
            </a:pPr>
            <a:r>
              <a:rPr lang="en-US" sz="3600" dirty="0">
                <a:solidFill>
                  <a:srgbClr val="000066"/>
                </a:solidFill>
                <a:latin typeface="Atkinson Hyperlegible" pitchFamily="2" charset="0"/>
              </a:rPr>
              <a:t>Adding, removing, and customizing fields, including "user-defined" fields</a:t>
            </a:r>
          </a:p>
        </p:txBody>
      </p:sp>
      <p:sp>
        <p:nvSpPr>
          <p:cNvPr id="4" name="TextBox 4">
            <a:extLst>
              <a:ext uri="{FF2B5EF4-FFF2-40B4-BE49-F238E27FC236}">
                <a16:creationId xmlns:a16="http://schemas.microsoft.com/office/drawing/2014/main" id="{C01756D6-3C4E-25A0-5648-7C5610598752}"/>
              </a:ext>
            </a:extLst>
          </p:cNvPr>
          <p:cNvSpPr txBox="1"/>
          <p:nvPr/>
        </p:nvSpPr>
        <p:spPr>
          <a:xfrm>
            <a:off x="899502" y="1123988"/>
            <a:ext cx="11131087" cy="4972900"/>
          </a:xfrm>
          <a:prstGeom prst="rect">
            <a:avLst/>
          </a:prstGeom>
        </p:spPr>
        <p:txBody>
          <a:bodyPr lIns="0" tIns="0" rIns="0" bIns="0" rtlCol="0" anchor="t">
            <a:spAutoFit/>
          </a:bodyPr>
          <a:lstStyle/>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WHONET automatically provides a list of “Standard data fields”, such as “First name”, “Last name”, “Specimen date”, “Specimen type”, “Organism”.  The default list usually works very well for most human clinical laboratories.</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However, for reference laboratories, animal health laboratories, and many individual hospitals, there is a need to customize this list – removing fields that are not needed, adding fields with valuable information, and modifying some details about existing fields.</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BacLink has two screens where you can click on “Modify the list of data fields”.  You can use this screen to optimize your list of data fields.</a:t>
            </a:r>
          </a:p>
          <a:p>
            <a:pPr marL="800100" lvl="1" indent="-342900">
              <a:lnSpc>
                <a:spcPts val="2992"/>
              </a:lnSpc>
              <a:buFont typeface="Arial" panose="020B0604020202020204" pitchFamily="34" charset="0"/>
              <a:buChar char="•"/>
            </a:pPr>
            <a:r>
              <a:rPr lang="en-US" sz="2000" dirty="0">
                <a:solidFill>
                  <a:srgbClr val="000066"/>
                </a:solidFill>
                <a:latin typeface="Atkinson Hyperlegible" pitchFamily="2" charset="0"/>
              </a:rPr>
              <a:t>Adjust the sequence of data fields and field lengths</a:t>
            </a:r>
          </a:p>
          <a:p>
            <a:pPr marL="800100" lvl="1" indent="-342900">
              <a:lnSpc>
                <a:spcPts val="2992"/>
              </a:lnSpc>
              <a:buFont typeface="Arial" panose="020B0604020202020204" pitchFamily="34" charset="0"/>
              <a:buChar char="•"/>
            </a:pPr>
            <a:r>
              <a:rPr lang="en-US" sz="2000" dirty="0">
                <a:solidFill>
                  <a:srgbClr val="000066"/>
                </a:solidFill>
                <a:latin typeface="Atkinson Hyperlegible" pitchFamily="2" charset="0"/>
              </a:rPr>
              <a:t>Adjust field visibility and exportability</a:t>
            </a:r>
          </a:p>
          <a:p>
            <a:pPr marL="800100" lvl="1" indent="-342900">
              <a:lnSpc>
                <a:spcPts val="2992"/>
              </a:lnSpc>
              <a:buFont typeface="Arial" panose="020B0604020202020204" pitchFamily="34" charset="0"/>
              <a:buChar char="•"/>
            </a:pPr>
            <a:r>
              <a:rPr lang="en-US" sz="2000" dirty="0">
                <a:solidFill>
                  <a:srgbClr val="000066"/>
                </a:solidFill>
                <a:latin typeface="Atkinson Hyperlegible" pitchFamily="2" charset="0"/>
              </a:rPr>
              <a:t>Add fields from the WHONET “standard” and “optional” lists or “user-defined fields” that you create</a:t>
            </a:r>
          </a:p>
          <a:p>
            <a:pPr marL="800100" lvl="1" indent="-342900">
              <a:lnSpc>
                <a:spcPts val="2992"/>
              </a:lnSpc>
              <a:buFont typeface="Arial" panose="020B0604020202020204" pitchFamily="34" charset="0"/>
              <a:buChar char="•"/>
            </a:pPr>
            <a:r>
              <a:rPr lang="en-US" sz="2000" dirty="0">
                <a:solidFill>
                  <a:srgbClr val="000066"/>
                </a:solidFill>
                <a:latin typeface="Atkinson Hyperlegible" pitchFamily="2" charset="0"/>
              </a:rPr>
              <a:t>Remove unneeded fields</a:t>
            </a:r>
          </a:p>
        </p:txBody>
      </p:sp>
      <p:grpSp>
        <p:nvGrpSpPr>
          <p:cNvPr id="3" name="Group 2">
            <a:extLst>
              <a:ext uri="{FF2B5EF4-FFF2-40B4-BE49-F238E27FC236}">
                <a16:creationId xmlns:a16="http://schemas.microsoft.com/office/drawing/2014/main" id="{4E77EAFE-1C34-313C-DB42-30B71B7CDD1B}"/>
              </a:ext>
            </a:extLst>
          </p:cNvPr>
          <p:cNvGrpSpPr/>
          <p:nvPr/>
        </p:nvGrpSpPr>
        <p:grpSpPr>
          <a:xfrm>
            <a:off x="73629" y="72784"/>
            <a:ext cx="588108" cy="596974"/>
            <a:chOff x="97692" y="88826"/>
            <a:chExt cx="588108" cy="596974"/>
          </a:xfrm>
        </p:grpSpPr>
        <p:sp>
          <p:nvSpPr>
            <p:cNvPr id="5" name="Freeform 4">
              <a:extLst>
                <a:ext uri="{FF2B5EF4-FFF2-40B4-BE49-F238E27FC236}">
                  <a16:creationId xmlns:a16="http://schemas.microsoft.com/office/drawing/2014/main" id="{BC6AC4CE-D8FF-FE2D-184B-0EDF112A029A}"/>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6" name="TextBox 13">
              <a:extLst>
                <a:ext uri="{FF2B5EF4-FFF2-40B4-BE49-F238E27FC236}">
                  <a16:creationId xmlns:a16="http://schemas.microsoft.com/office/drawing/2014/main" id="{0474E600-B37D-BFB5-C010-A01D0097BD33}"/>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grpSp>
        <p:nvGrpSpPr>
          <p:cNvPr id="7" name="Group 6">
            <a:extLst>
              <a:ext uri="{FF2B5EF4-FFF2-40B4-BE49-F238E27FC236}">
                <a16:creationId xmlns:a16="http://schemas.microsoft.com/office/drawing/2014/main" id="{D4B48B4A-6FAC-3C07-29B8-B6F0C3B21B2B}"/>
              </a:ext>
            </a:extLst>
          </p:cNvPr>
          <p:cNvGrpSpPr/>
          <p:nvPr/>
        </p:nvGrpSpPr>
        <p:grpSpPr>
          <a:xfrm>
            <a:off x="37531" y="522706"/>
            <a:ext cx="686587" cy="985056"/>
            <a:chOff x="2330260" y="1769955"/>
            <a:chExt cx="1029881" cy="1477583"/>
          </a:xfrm>
        </p:grpSpPr>
        <p:sp>
          <p:nvSpPr>
            <p:cNvPr id="8" name="Freeform 7">
              <a:extLst>
                <a:ext uri="{FF2B5EF4-FFF2-40B4-BE49-F238E27FC236}">
                  <a16:creationId xmlns:a16="http://schemas.microsoft.com/office/drawing/2014/main" id="{D2F23DD9-DF78-4E37-CF86-486178732ED9}"/>
                </a:ext>
              </a:extLst>
            </p:cNvPr>
            <p:cNvSpPr/>
            <p:nvPr/>
          </p:nvSpPr>
          <p:spPr>
            <a:xfrm>
              <a:off x="2330260" y="2217657"/>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sz="1200">
                <a:latin typeface="Atkinson Hyperlegible" pitchFamily="2" charset="0"/>
              </a:endParaRPr>
            </a:p>
          </p:txBody>
        </p:sp>
        <p:sp>
          <p:nvSpPr>
            <p:cNvPr id="9" name="TextBox 10">
              <a:extLst>
                <a:ext uri="{FF2B5EF4-FFF2-40B4-BE49-F238E27FC236}">
                  <a16:creationId xmlns:a16="http://schemas.microsoft.com/office/drawing/2014/main" id="{9C36F590-08EB-6B1F-A198-783455B3F055}"/>
                </a:ext>
              </a:extLst>
            </p:cNvPr>
            <p:cNvSpPr txBox="1"/>
            <p:nvPr/>
          </p:nvSpPr>
          <p:spPr>
            <a:xfrm>
              <a:off x="2626306" y="1769955"/>
              <a:ext cx="437789" cy="1331230"/>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B</a:t>
              </a:r>
            </a:p>
          </p:txBody>
        </p:sp>
      </p:grpSp>
    </p:spTree>
    <p:extLst>
      <p:ext uri="{BB962C8B-B14F-4D97-AF65-F5344CB8AC3E}">
        <p14:creationId xmlns:p14="http://schemas.microsoft.com/office/powerpoint/2010/main" val="2171182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FBCE9D-E400-3740-EE57-7B422BC19480}"/>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3D202F77-B696-CC38-A7B4-FE53F9527E98}"/>
              </a:ext>
            </a:extLst>
          </p:cNvPr>
          <p:cNvSpPr txBox="1"/>
          <p:nvPr/>
        </p:nvSpPr>
        <p:spPr>
          <a:xfrm>
            <a:off x="962691" y="103264"/>
            <a:ext cx="11125200" cy="1102866"/>
          </a:xfrm>
          <a:prstGeom prst="rect">
            <a:avLst/>
          </a:prstGeom>
        </p:spPr>
        <p:txBody>
          <a:bodyPr wrap="square" lIns="0" tIns="0" rIns="0" bIns="0" rtlCol="0" anchor="t">
            <a:spAutoFit/>
          </a:bodyPr>
          <a:lstStyle/>
          <a:p>
            <a:pPr>
              <a:lnSpc>
                <a:spcPts val="4320"/>
              </a:lnSpc>
            </a:pPr>
            <a:r>
              <a:rPr lang="en-US" sz="3600" dirty="0">
                <a:solidFill>
                  <a:srgbClr val="000066"/>
                </a:solidFill>
                <a:latin typeface="Atkinson Hyperlegible" pitchFamily="2" charset="0"/>
              </a:rPr>
              <a:t>Creating user-defined code dictionaries</a:t>
            </a:r>
          </a:p>
          <a:p>
            <a:pPr>
              <a:lnSpc>
                <a:spcPts val="4320"/>
              </a:lnSpc>
            </a:pPr>
            <a:endParaRPr lang="en-US" sz="3600" dirty="0">
              <a:solidFill>
                <a:srgbClr val="000066"/>
              </a:solidFill>
              <a:latin typeface="Atkinson Hyperlegible" pitchFamily="2" charset="0"/>
            </a:endParaRPr>
          </a:p>
        </p:txBody>
      </p:sp>
      <p:sp>
        <p:nvSpPr>
          <p:cNvPr id="4" name="TextBox 4">
            <a:extLst>
              <a:ext uri="{FF2B5EF4-FFF2-40B4-BE49-F238E27FC236}">
                <a16:creationId xmlns:a16="http://schemas.microsoft.com/office/drawing/2014/main" id="{DB42081D-19AB-2CB6-7902-BB5F472A77E8}"/>
              </a:ext>
            </a:extLst>
          </p:cNvPr>
          <p:cNvSpPr txBox="1"/>
          <p:nvPr/>
        </p:nvSpPr>
        <p:spPr>
          <a:xfrm>
            <a:off x="890710" y="889489"/>
            <a:ext cx="11131087" cy="4986430"/>
          </a:xfrm>
          <a:prstGeom prst="rect">
            <a:avLst/>
          </a:prstGeom>
        </p:spPr>
        <p:txBody>
          <a:bodyPr lIns="0" tIns="0" rIns="0" bIns="0" rtlCol="0" anchor="t">
            <a:spAutoFit/>
          </a:bodyPr>
          <a:lstStyle/>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As mentioned on the previous slide, it is possible to create user-defined data fields.</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You can also create “user-defined code lists” of acceptable data values, as well as “user-defined code dictionaries” to map the local data values to this standard list.</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This is especially useful for surveillance networks where standard code lists have been defined and agreed amount the network facilities.</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For example, there could be an official list of “diagnoses” or “provinces” or “test results”</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It can also be useful for an individual laboratory to help standardize codes when data entry is by free text and inconsistent, possibly with spelling errors.  </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For example, a data set may have the values “New York”, “NY”, and “New </a:t>
            </a:r>
            <a:r>
              <a:rPr lang="en-US" sz="2400" dirty="0" err="1">
                <a:solidFill>
                  <a:srgbClr val="000066"/>
                </a:solidFill>
                <a:latin typeface="Atkinson Hyperlegible" pitchFamily="2" charset="0"/>
              </a:rPr>
              <a:t>Yrk</a:t>
            </a:r>
            <a:r>
              <a:rPr lang="en-US" sz="2400" dirty="0">
                <a:solidFill>
                  <a:srgbClr val="000066"/>
                </a:solidFill>
                <a:latin typeface="Atkinson Hyperlegible" pitchFamily="2" charset="0"/>
              </a:rPr>
              <a:t>” (with a spelling mistake)</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User-defined code lists and dictionaries can help standard the data values to facilitate data sharing and data analysis.</a:t>
            </a:r>
          </a:p>
        </p:txBody>
      </p:sp>
      <p:grpSp>
        <p:nvGrpSpPr>
          <p:cNvPr id="11" name="Group 10">
            <a:extLst>
              <a:ext uri="{FF2B5EF4-FFF2-40B4-BE49-F238E27FC236}">
                <a16:creationId xmlns:a16="http://schemas.microsoft.com/office/drawing/2014/main" id="{58AAF1DF-6DA8-FADA-F338-606CA68CBDD1}"/>
              </a:ext>
            </a:extLst>
          </p:cNvPr>
          <p:cNvGrpSpPr/>
          <p:nvPr/>
        </p:nvGrpSpPr>
        <p:grpSpPr>
          <a:xfrm>
            <a:off x="37531" y="522706"/>
            <a:ext cx="686587" cy="985056"/>
            <a:chOff x="2330260" y="1769955"/>
            <a:chExt cx="1029881" cy="1477583"/>
          </a:xfrm>
        </p:grpSpPr>
        <p:sp>
          <p:nvSpPr>
            <p:cNvPr id="14" name="Freeform 7">
              <a:extLst>
                <a:ext uri="{FF2B5EF4-FFF2-40B4-BE49-F238E27FC236}">
                  <a16:creationId xmlns:a16="http://schemas.microsoft.com/office/drawing/2014/main" id="{782B2F03-7BF7-CE52-5756-63B03A8581C2}"/>
                </a:ext>
              </a:extLst>
            </p:cNvPr>
            <p:cNvSpPr/>
            <p:nvPr/>
          </p:nvSpPr>
          <p:spPr>
            <a:xfrm>
              <a:off x="2330260" y="2217657"/>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sz="1200" dirty="0">
                <a:latin typeface="Atkinson Hyperlegible" pitchFamily="2" charset="0"/>
              </a:endParaRPr>
            </a:p>
          </p:txBody>
        </p:sp>
        <p:sp>
          <p:nvSpPr>
            <p:cNvPr id="15" name="TextBox 10">
              <a:extLst>
                <a:ext uri="{FF2B5EF4-FFF2-40B4-BE49-F238E27FC236}">
                  <a16:creationId xmlns:a16="http://schemas.microsoft.com/office/drawing/2014/main" id="{A7A53813-C573-DE15-1B35-A4DFDFC5A833}"/>
                </a:ext>
              </a:extLst>
            </p:cNvPr>
            <p:cNvSpPr txBox="1"/>
            <p:nvPr/>
          </p:nvSpPr>
          <p:spPr>
            <a:xfrm>
              <a:off x="2626306" y="1769955"/>
              <a:ext cx="437789" cy="1331230"/>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B</a:t>
              </a:r>
            </a:p>
          </p:txBody>
        </p:sp>
      </p:grpSp>
      <p:grpSp>
        <p:nvGrpSpPr>
          <p:cNvPr id="3" name="Group 2">
            <a:extLst>
              <a:ext uri="{FF2B5EF4-FFF2-40B4-BE49-F238E27FC236}">
                <a16:creationId xmlns:a16="http://schemas.microsoft.com/office/drawing/2014/main" id="{F7114F23-5051-5EDF-03FF-791649FAF0C9}"/>
              </a:ext>
            </a:extLst>
          </p:cNvPr>
          <p:cNvGrpSpPr/>
          <p:nvPr/>
        </p:nvGrpSpPr>
        <p:grpSpPr>
          <a:xfrm>
            <a:off x="73629" y="72784"/>
            <a:ext cx="588108" cy="596974"/>
            <a:chOff x="97692" y="88826"/>
            <a:chExt cx="588108" cy="596974"/>
          </a:xfrm>
        </p:grpSpPr>
        <p:sp>
          <p:nvSpPr>
            <p:cNvPr id="5" name="Freeform 4">
              <a:extLst>
                <a:ext uri="{FF2B5EF4-FFF2-40B4-BE49-F238E27FC236}">
                  <a16:creationId xmlns:a16="http://schemas.microsoft.com/office/drawing/2014/main" id="{0CCBB8EA-6D6B-3083-074A-1626B5D2E96E}"/>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6" name="TextBox 13">
              <a:extLst>
                <a:ext uri="{FF2B5EF4-FFF2-40B4-BE49-F238E27FC236}">
                  <a16:creationId xmlns:a16="http://schemas.microsoft.com/office/drawing/2014/main" id="{D11EC708-9B30-A8EA-EBA7-EC073EF1CB54}"/>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spTree>
    <p:extLst>
      <p:ext uri="{BB962C8B-B14F-4D97-AF65-F5344CB8AC3E}">
        <p14:creationId xmlns:p14="http://schemas.microsoft.com/office/powerpoint/2010/main" val="809656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59C9C3-3BD3-2B07-640D-D8122C53BBBC}"/>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528C3307-72F0-026D-2E81-4180C127D882}"/>
              </a:ext>
            </a:extLst>
          </p:cNvPr>
          <p:cNvSpPr txBox="1"/>
          <p:nvPr/>
        </p:nvSpPr>
        <p:spPr>
          <a:xfrm>
            <a:off x="962691" y="103264"/>
            <a:ext cx="11125200" cy="1102866"/>
          </a:xfrm>
          <a:prstGeom prst="rect">
            <a:avLst/>
          </a:prstGeom>
        </p:spPr>
        <p:txBody>
          <a:bodyPr wrap="square" lIns="0" tIns="0" rIns="0" bIns="0" rtlCol="0" anchor="t">
            <a:spAutoFit/>
          </a:bodyPr>
          <a:lstStyle/>
          <a:p>
            <a:pPr>
              <a:lnSpc>
                <a:spcPts val="4320"/>
              </a:lnSpc>
            </a:pPr>
            <a:r>
              <a:rPr lang="en-US" sz="3600" dirty="0">
                <a:solidFill>
                  <a:srgbClr val="000066"/>
                </a:solidFill>
                <a:latin typeface="Atkinson Hyperlegible" pitchFamily="2" charset="0"/>
              </a:rPr>
              <a:t>Editing user-defined code dictionaries</a:t>
            </a:r>
          </a:p>
          <a:p>
            <a:pPr>
              <a:lnSpc>
                <a:spcPts val="4320"/>
              </a:lnSpc>
            </a:pPr>
            <a:endParaRPr lang="en-US" sz="3600" dirty="0">
              <a:solidFill>
                <a:srgbClr val="000066"/>
              </a:solidFill>
              <a:latin typeface="Atkinson Hyperlegible" pitchFamily="2" charset="0"/>
            </a:endParaRPr>
          </a:p>
        </p:txBody>
      </p:sp>
      <p:sp>
        <p:nvSpPr>
          <p:cNvPr id="4" name="TextBox 4">
            <a:extLst>
              <a:ext uri="{FF2B5EF4-FFF2-40B4-BE49-F238E27FC236}">
                <a16:creationId xmlns:a16="http://schemas.microsoft.com/office/drawing/2014/main" id="{383392F7-8950-8D9C-A18F-F0A59BD79919}"/>
              </a:ext>
            </a:extLst>
          </p:cNvPr>
          <p:cNvSpPr txBox="1"/>
          <p:nvPr/>
        </p:nvSpPr>
        <p:spPr>
          <a:xfrm>
            <a:off x="890710" y="871017"/>
            <a:ext cx="11131087" cy="2293385"/>
          </a:xfrm>
          <a:prstGeom prst="rect">
            <a:avLst/>
          </a:prstGeom>
        </p:spPr>
        <p:txBody>
          <a:bodyPr lIns="0" tIns="0" rIns="0" bIns="0" rtlCol="0" anchor="t">
            <a:spAutoFit/>
          </a:bodyPr>
          <a:lstStyle/>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It can be useful to review the Code Dictionaries for accuracy and to make corrections or completions as needed.</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By default, the BacLink code dictionaries are simple tab-delimited text files.  A few other options are also supported.</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You can review and edit your code dictionaries inside of WHONET (especially useful for a small number of edits) or with Excel (useful when you have a large number to edit).</a:t>
            </a:r>
          </a:p>
        </p:txBody>
      </p:sp>
      <p:grpSp>
        <p:nvGrpSpPr>
          <p:cNvPr id="11" name="Group 10">
            <a:extLst>
              <a:ext uri="{FF2B5EF4-FFF2-40B4-BE49-F238E27FC236}">
                <a16:creationId xmlns:a16="http://schemas.microsoft.com/office/drawing/2014/main" id="{18C724AB-B313-E83C-0C87-575E49D70D92}"/>
              </a:ext>
            </a:extLst>
          </p:cNvPr>
          <p:cNvGrpSpPr/>
          <p:nvPr/>
        </p:nvGrpSpPr>
        <p:grpSpPr>
          <a:xfrm>
            <a:off x="37531" y="522706"/>
            <a:ext cx="686587" cy="985056"/>
            <a:chOff x="2330260" y="1769955"/>
            <a:chExt cx="1029881" cy="1477583"/>
          </a:xfrm>
        </p:grpSpPr>
        <p:sp>
          <p:nvSpPr>
            <p:cNvPr id="14" name="Freeform 7">
              <a:extLst>
                <a:ext uri="{FF2B5EF4-FFF2-40B4-BE49-F238E27FC236}">
                  <a16:creationId xmlns:a16="http://schemas.microsoft.com/office/drawing/2014/main" id="{3FF409C0-CAB6-7380-7D3F-08D95DDB1EB5}"/>
                </a:ext>
              </a:extLst>
            </p:cNvPr>
            <p:cNvSpPr/>
            <p:nvPr/>
          </p:nvSpPr>
          <p:spPr>
            <a:xfrm>
              <a:off x="2330260" y="2217657"/>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sz="1200" dirty="0">
                <a:latin typeface="Atkinson Hyperlegible" pitchFamily="2" charset="0"/>
              </a:endParaRPr>
            </a:p>
          </p:txBody>
        </p:sp>
        <p:sp>
          <p:nvSpPr>
            <p:cNvPr id="15" name="TextBox 10">
              <a:extLst>
                <a:ext uri="{FF2B5EF4-FFF2-40B4-BE49-F238E27FC236}">
                  <a16:creationId xmlns:a16="http://schemas.microsoft.com/office/drawing/2014/main" id="{619770B5-D60A-D9FA-880A-A140C2BE37C2}"/>
                </a:ext>
              </a:extLst>
            </p:cNvPr>
            <p:cNvSpPr txBox="1"/>
            <p:nvPr/>
          </p:nvSpPr>
          <p:spPr>
            <a:xfrm>
              <a:off x="2626306" y="1769955"/>
              <a:ext cx="437789" cy="1331230"/>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B</a:t>
              </a:r>
            </a:p>
          </p:txBody>
        </p:sp>
      </p:grpSp>
      <p:grpSp>
        <p:nvGrpSpPr>
          <p:cNvPr id="3" name="Group 2">
            <a:extLst>
              <a:ext uri="{FF2B5EF4-FFF2-40B4-BE49-F238E27FC236}">
                <a16:creationId xmlns:a16="http://schemas.microsoft.com/office/drawing/2014/main" id="{D16AF3E4-9FD5-6C5A-5777-6F290576115E}"/>
              </a:ext>
            </a:extLst>
          </p:cNvPr>
          <p:cNvGrpSpPr/>
          <p:nvPr/>
        </p:nvGrpSpPr>
        <p:grpSpPr>
          <a:xfrm>
            <a:off x="73629" y="72784"/>
            <a:ext cx="588108" cy="596974"/>
            <a:chOff x="97692" y="88826"/>
            <a:chExt cx="588108" cy="596974"/>
          </a:xfrm>
        </p:grpSpPr>
        <p:sp>
          <p:nvSpPr>
            <p:cNvPr id="5" name="Freeform 4">
              <a:extLst>
                <a:ext uri="{FF2B5EF4-FFF2-40B4-BE49-F238E27FC236}">
                  <a16:creationId xmlns:a16="http://schemas.microsoft.com/office/drawing/2014/main" id="{6D71D24A-9EE7-E9F1-A2E1-8D63A17A0C37}"/>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6" name="TextBox 13">
              <a:extLst>
                <a:ext uri="{FF2B5EF4-FFF2-40B4-BE49-F238E27FC236}">
                  <a16:creationId xmlns:a16="http://schemas.microsoft.com/office/drawing/2014/main" id="{2EF80DDC-0436-0ABB-1F8F-306B26F1F304}"/>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spTree>
    <p:extLst>
      <p:ext uri="{BB962C8B-B14F-4D97-AF65-F5344CB8AC3E}">
        <p14:creationId xmlns:p14="http://schemas.microsoft.com/office/powerpoint/2010/main" val="15361182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EADF8-6024-8EEA-C59E-8B67C90D7732}"/>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FCF8B6BB-8338-85A4-AC97-62278157D81B}"/>
              </a:ext>
            </a:extLst>
          </p:cNvPr>
          <p:cNvSpPr txBox="1"/>
          <p:nvPr/>
        </p:nvSpPr>
        <p:spPr>
          <a:xfrm>
            <a:off x="962691" y="103264"/>
            <a:ext cx="11125200" cy="551433"/>
          </a:xfrm>
          <a:prstGeom prst="rect">
            <a:avLst/>
          </a:prstGeom>
        </p:spPr>
        <p:txBody>
          <a:bodyPr wrap="square" lIns="0" tIns="0" rIns="0" bIns="0" rtlCol="0" anchor="t">
            <a:spAutoFit/>
          </a:bodyPr>
          <a:lstStyle/>
          <a:p>
            <a:pPr>
              <a:lnSpc>
                <a:spcPts val="4320"/>
              </a:lnSpc>
            </a:pPr>
            <a:r>
              <a:rPr lang="en-US" sz="3600" dirty="0">
                <a:solidFill>
                  <a:srgbClr val="000066"/>
                </a:solidFill>
                <a:latin typeface="Atkinson Hyperlegible" pitchFamily="2" charset="0"/>
              </a:rPr>
              <a:t>Combining data fields (Concatenation)</a:t>
            </a:r>
          </a:p>
        </p:txBody>
      </p:sp>
      <p:sp>
        <p:nvSpPr>
          <p:cNvPr id="4" name="TextBox 4">
            <a:extLst>
              <a:ext uri="{FF2B5EF4-FFF2-40B4-BE49-F238E27FC236}">
                <a16:creationId xmlns:a16="http://schemas.microsoft.com/office/drawing/2014/main" id="{D0DB2CD0-133A-E14C-C38C-A6E71413F536}"/>
              </a:ext>
            </a:extLst>
          </p:cNvPr>
          <p:cNvSpPr txBox="1"/>
          <p:nvPr/>
        </p:nvSpPr>
        <p:spPr>
          <a:xfrm>
            <a:off x="890710" y="889489"/>
            <a:ext cx="11131087" cy="4986430"/>
          </a:xfrm>
          <a:prstGeom prst="rect">
            <a:avLst/>
          </a:prstGeom>
        </p:spPr>
        <p:txBody>
          <a:bodyPr lIns="0" tIns="0" rIns="0" bIns="0" rtlCol="0" anchor="t">
            <a:spAutoFit/>
          </a:bodyPr>
          <a:lstStyle/>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Until 2025, BacLink users were only able to map a single local data field to a single WHONET data field.</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However, this could cause a problem if the local file has important information stored in separate fields that need to be combined into a single WHONET field.</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Examples:</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The local data file has separate columns for “Age” and “Age unit”, for example “5” and “months”… instead of “5 months” in a single field.</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Usually, dates are stored into three columns, such as “Day/Month/Year”.  But in some files, the dates are stored in three separate columns for “Day”, “Month”, and “Year”</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Before 2025, users had to combine fields together using Excel formulas.</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In 2025, a new feature was introduced which permits users to combine data fields in BacLink</a:t>
            </a:r>
          </a:p>
        </p:txBody>
      </p:sp>
      <p:grpSp>
        <p:nvGrpSpPr>
          <p:cNvPr id="11" name="Group 10">
            <a:extLst>
              <a:ext uri="{FF2B5EF4-FFF2-40B4-BE49-F238E27FC236}">
                <a16:creationId xmlns:a16="http://schemas.microsoft.com/office/drawing/2014/main" id="{FAB7EF20-7D62-88C4-018E-E5BE6E249D66}"/>
              </a:ext>
            </a:extLst>
          </p:cNvPr>
          <p:cNvGrpSpPr/>
          <p:nvPr/>
        </p:nvGrpSpPr>
        <p:grpSpPr>
          <a:xfrm>
            <a:off x="37531" y="522706"/>
            <a:ext cx="686587" cy="985056"/>
            <a:chOff x="2330260" y="1769955"/>
            <a:chExt cx="1029881" cy="1477583"/>
          </a:xfrm>
        </p:grpSpPr>
        <p:sp>
          <p:nvSpPr>
            <p:cNvPr id="14" name="Freeform 7">
              <a:extLst>
                <a:ext uri="{FF2B5EF4-FFF2-40B4-BE49-F238E27FC236}">
                  <a16:creationId xmlns:a16="http://schemas.microsoft.com/office/drawing/2014/main" id="{A4820047-81CD-C412-96AF-85050B8FAD4E}"/>
                </a:ext>
              </a:extLst>
            </p:cNvPr>
            <p:cNvSpPr/>
            <p:nvPr/>
          </p:nvSpPr>
          <p:spPr>
            <a:xfrm>
              <a:off x="2330260" y="2217657"/>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sz="1200">
                <a:latin typeface="Atkinson Hyperlegible" pitchFamily="2" charset="0"/>
              </a:endParaRPr>
            </a:p>
          </p:txBody>
        </p:sp>
        <p:sp>
          <p:nvSpPr>
            <p:cNvPr id="15" name="TextBox 10">
              <a:extLst>
                <a:ext uri="{FF2B5EF4-FFF2-40B4-BE49-F238E27FC236}">
                  <a16:creationId xmlns:a16="http://schemas.microsoft.com/office/drawing/2014/main" id="{BD9815B2-E90B-1865-2746-E25A5CD68B44}"/>
                </a:ext>
              </a:extLst>
            </p:cNvPr>
            <p:cNvSpPr txBox="1"/>
            <p:nvPr/>
          </p:nvSpPr>
          <p:spPr>
            <a:xfrm>
              <a:off x="2626306" y="1769955"/>
              <a:ext cx="437789" cy="1331230"/>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B</a:t>
              </a:r>
            </a:p>
          </p:txBody>
        </p:sp>
      </p:grpSp>
      <p:grpSp>
        <p:nvGrpSpPr>
          <p:cNvPr id="3" name="Group 2">
            <a:extLst>
              <a:ext uri="{FF2B5EF4-FFF2-40B4-BE49-F238E27FC236}">
                <a16:creationId xmlns:a16="http://schemas.microsoft.com/office/drawing/2014/main" id="{7C29157F-BA38-23A0-6D18-5288912F399E}"/>
              </a:ext>
            </a:extLst>
          </p:cNvPr>
          <p:cNvGrpSpPr/>
          <p:nvPr/>
        </p:nvGrpSpPr>
        <p:grpSpPr>
          <a:xfrm>
            <a:off x="73629" y="72784"/>
            <a:ext cx="588108" cy="596974"/>
            <a:chOff x="97692" y="88826"/>
            <a:chExt cx="588108" cy="596974"/>
          </a:xfrm>
        </p:grpSpPr>
        <p:sp>
          <p:nvSpPr>
            <p:cNvPr id="5" name="Freeform 4">
              <a:extLst>
                <a:ext uri="{FF2B5EF4-FFF2-40B4-BE49-F238E27FC236}">
                  <a16:creationId xmlns:a16="http://schemas.microsoft.com/office/drawing/2014/main" id="{EEED08EE-C4BA-5D95-495D-D405CC965D67}"/>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6" name="TextBox 13">
              <a:extLst>
                <a:ext uri="{FF2B5EF4-FFF2-40B4-BE49-F238E27FC236}">
                  <a16:creationId xmlns:a16="http://schemas.microsoft.com/office/drawing/2014/main" id="{9872DB18-64B3-CE8F-BF13-AA4E4D38415B}"/>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spTree>
    <p:extLst>
      <p:ext uri="{BB962C8B-B14F-4D97-AF65-F5344CB8AC3E}">
        <p14:creationId xmlns:p14="http://schemas.microsoft.com/office/powerpoint/2010/main" val="34635006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6627D1-AD25-503E-1F7C-AEFEB387D9D0}"/>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DB535B13-FA39-F2F6-5644-720A0B3EEC62}"/>
              </a:ext>
            </a:extLst>
          </p:cNvPr>
          <p:cNvSpPr txBox="1"/>
          <p:nvPr/>
        </p:nvSpPr>
        <p:spPr>
          <a:xfrm>
            <a:off x="962691" y="103264"/>
            <a:ext cx="11125200" cy="551433"/>
          </a:xfrm>
          <a:prstGeom prst="rect">
            <a:avLst/>
          </a:prstGeom>
        </p:spPr>
        <p:txBody>
          <a:bodyPr wrap="square" lIns="0" tIns="0" rIns="0" bIns="0" rtlCol="0" anchor="t">
            <a:spAutoFit/>
          </a:bodyPr>
          <a:lstStyle/>
          <a:p>
            <a:pPr>
              <a:lnSpc>
                <a:spcPts val="4320"/>
              </a:lnSpc>
            </a:pPr>
            <a:r>
              <a:rPr lang="en-US" sz="3600" dirty="0">
                <a:solidFill>
                  <a:srgbClr val="000066"/>
                </a:solidFill>
                <a:latin typeface="Atkinson Hyperlegible" pitchFamily="2" charset="0"/>
              </a:rPr>
              <a:t>Combining data fields (Concatenation) - Syntax</a:t>
            </a:r>
          </a:p>
        </p:txBody>
      </p:sp>
      <p:sp>
        <p:nvSpPr>
          <p:cNvPr id="4" name="TextBox 4">
            <a:extLst>
              <a:ext uri="{FF2B5EF4-FFF2-40B4-BE49-F238E27FC236}">
                <a16:creationId xmlns:a16="http://schemas.microsoft.com/office/drawing/2014/main" id="{A610BDC4-1A7B-A80B-7E93-CA3D919F2497}"/>
              </a:ext>
            </a:extLst>
          </p:cNvPr>
          <p:cNvSpPr txBox="1"/>
          <p:nvPr/>
        </p:nvSpPr>
        <p:spPr>
          <a:xfrm>
            <a:off x="890710" y="889489"/>
            <a:ext cx="11131087" cy="5371150"/>
          </a:xfrm>
          <a:prstGeom prst="rect">
            <a:avLst/>
          </a:prstGeom>
        </p:spPr>
        <p:txBody>
          <a:bodyPr lIns="0" tIns="0" rIns="0" bIns="0" rtlCol="0" anchor="t">
            <a:spAutoFit/>
          </a:bodyPr>
          <a:lstStyle/>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You can combine different local fields into a single WHONET field.</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At the present time, you cannot do this inside the BacLink software, but you can make the modification in the BacLink configuration file</a:t>
            </a:r>
          </a:p>
          <a:p>
            <a:pPr marL="342900" indent="-342900">
              <a:lnSpc>
                <a:spcPts val="2992"/>
              </a:lnSpc>
              <a:buFont typeface="Arial" panose="020B0604020202020204" pitchFamily="34" charset="0"/>
              <a:buChar char="•"/>
            </a:pPr>
            <a:endParaRPr lang="en-US" sz="2400" dirty="0">
              <a:solidFill>
                <a:srgbClr val="000066"/>
              </a:solidFill>
              <a:latin typeface="Atkinson Hyperlegible" pitchFamily="2" charset="0"/>
            </a:endParaRP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Example to combine “Age” and “Age units”:</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Go to your WHONET folder, and find the configuration file that you would like to edit, for example:  C:\WHONET\VitekDemo-VITEK.cfg</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Open this file in </a:t>
            </a:r>
            <a:r>
              <a:rPr lang="en-US" sz="2400" dirty="0" err="1">
                <a:solidFill>
                  <a:srgbClr val="000066"/>
                </a:solidFill>
                <a:latin typeface="Atkinson Hyperlegible" pitchFamily="2" charset="0"/>
              </a:rPr>
              <a:t>NotePad</a:t>
            </a:r>
            <a:r>
              <a:rPr lang="en-US" sz="2400" dirty="0">
                <a:solidFill>
                  <a:srgbClr val="000066"/>
                </a:solidFill>
                <a:latin typeface="Atkinson Hyperlegible" pitchFamily="2" charset="0"/>
              </a:rPr>
              <a:t> or other text editor</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Find the row with the field definition for “Age”, like below.</a:t>
            </a:r>
          </a:p>
          <a:p>
            <a:pPr lvl="1">
              <a:lnSpc>
                <a:spcPts val="2992"/>
              </a:lnSpc>
            </a:pPr>
            <a:r>
              <a:rPr lang="en-US" sz="2400" dirty="0">
                <a:solidFill>
                  <a:srgbClr val="000066"/>
                </a:solidFill>
                <a:latin typeface="Atkinson Hyperlegible" pitchFamily="2" charset="0"/>
              </a:rPr>
              <a:t>	</a:t>
            </a:r>
            <a:r>
              <a:rPr lang="en-US" sz="2400" dirty="0">
                <a:solidFill>
                  <a:srgbClr val="000066"/>
                </a:solidFill>
                <a:latin typeface="Courier New" panose="02070309020205020404" pitchFamily="49" charset="0"/>
                <a:cs typeface="Courier New" panose="02070309020205020404" pitchFamily="49" charset="0"/>
              </a:rPr>
              <a:t>Age (AGE,Text,3,Display,Export) = Age</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Edit this to the below:</a:t>
            </a:r>
          </a:p>
          <a:p>
            <a:pPr lvl="1">
              <a:lnSpc>
                <a:spcPts val="2992"/>
              </a:lnSpc>
            </a:pPr>
            <a:r>
              <a:rPr lang="en-US" sz="2400" dirty="0">
                <a:solidFill>
                  <a:srgbClr val="000066"/>
                </a:solidFill>
                <a:latin typeface="Courier New" panose="02070309020205020404" pitchFamily="49" charset="0"/>
                <a:cs typeface="Courier New" panose="02070309020205020404" pitchFamily="49" charset="0"/>
              </a:rPr>
              <a:t>	Age (AGE,Text,3,Display,Export) = Age+++Age units</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Save the modification</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Then convert your data with BacLink</a:t>
            </a:r>
          </a:p>
        </p:txBody>
      </p:sp>
      <p:grpSp>
        <p:nvGrpSpPr>
          <p:cNvPr id="11" name="Group 10">
            <a:extLst>
              <a:ext uri="{FF2B5EF4-FFF2-40B4-BE49-F238E27FC236}">
                <a16:creationId xmlns:a16="http://schemas.microsoft.com/office/drawing/2014/main" id="{2BF54B84-8334-F4B5-2790-C90479F7D4C3}"/>
              </a:ext>
            </a:extLst>
          </p:cNvPr>
          <p:cNvGrpSpPr/>
          <p:nvPr/>
        </p:nvGrpSpPr>
        <p:grpSpPr>
          <a:xfrm>
            <a:off x="37531" y="522706"/>
            <a:ext cx="686587" cy="985056"/>
            <a:chOff x="2330260" y="1769955"/>
            <a:chExt cx="1029881" cy="1477583"/>
          </a:xfrm>
        </p:grpSpPr>
        <p:sp>
          <p:nvSpPr>
            <p:cNvPr id="14" name="Freeform 7">
              <a:extLst>
                <a:ext uri="{FF2B5EF4-FFF2-40B4-BE49-F238E27FC236}">
                  <a16:creationId xmlns:a16="http://schemas.microsoft.com/office/drawing/2014/main" id="{25C97AA5-23BF-4F8A-7689-D52C45AF54C6}"/>
                </a:ext>
              </a:extLst>
            </p:cNvPr>
            <p:cNvSpPr/>
            <p:nvPr/>
          </p:nvSpPr>
          <p:spPr>
            <a:xfrm>
              <a:off x="2330260" y="2217657"/>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sz="1200">
                <a:latin typeface="Atkinson Hyperlegible" pitchFamily="2" charset="0"/>
              </a:endParaRPr>
            </a:p>
          </p:txBody>
        </p:sp>
        <p:sp>
          <p:nvSpPr>
            <p:cNvPr id="15" name="TextBox 10">
              <a:extLst>
                <a:ext uri="{FF2B5EF4-FFF2-40B4-BE49-F238E27FC236}">
                  <a16:creationId xmlns:a16="http://schemas.microsoft.com/office/drawing/2014/main" id="{CFED2F76-A533-E97D-E024-F2CC7AA12CFC}"/>
                </a:ext>
              </a:extLst>
            </p:cNvPr>
            <p:cNvSpPr txBox="1"/>
            <p:nvPr/>
          </p:nvSpPr>
          <p:spPr>
            <a:xfrm>
              <a:off x="2626306" y="1769955"/>
              <a:ext cx="437789" cy="1331230"/>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B</a:t>
              </a:r>
            </a:p>
          </p:txBody>
        </p:sp>
      </p:grpSp>
      <p:grpSp>
        <p:nvGrpSpPr>
          <p:cNvPr id="3" name="Group 2">
            <a:extLst>
              <a:ext uri="{FF2B5EF4-FFF2-40B4-BE49-F238E27FC236}">
                <a16:creationId xmlns:a16="http://schemas.microsoft.com/office/drawing/2014/main" id="{2971AE98-9CA6-0EAE-259E-821715938E57}"/>
              </a:ext>
            </a:extLst>
          </p:cNvPr>
          <p:cNvGrpSpPr/>
          <p:nvPr/>
        </p:nvGrpSpPr>
        <p:grpSpPr>
          <a:xfrm>
            <a:off x="73629" y="72784"/>
            <a:ext cx="588108" cy="596974"/>
            <a:chOff x="97692" y="88826"/>
            <a:chExt cx="588108" cy="596974"/>
          </a:xfrm>
        </p:grpSpPr>
        <p:sp>
          <p:nvSpPr>
            <p:cNvPr id="5" name="Freeform 4">
              <a:extLst>
                <a:ext uri="{FF2B5EF4-FFF2-40B4-BE49-F238E27FC236}">
                  <a16:creationId xmlns:a16="http://schemas.microsoft.com/office/drawing/2014/main" id="{5CDD7915-B08E-0789-A0AF-886FA80FEB10}"/>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6" name="TextBox 13">
              <a:extLst>
                <a:ext uri="{FF2B5EF4-FFF2-40B4-BE49-F238E27FC236}">
                  <a16:creationId xmlns:a16="http://schemas.microsoft.com/office/drawing/2014/main" id="{BA3EA667-0B7C-E3BC-DF9F-C68D268F9C80}"/>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spTree>
    <p:extLst>
      <p:ext uri="{BB962C8B-B14F-4D97-AF65-F5344CB8AC3E}">
        <p14:creationId xmlns:p14="http://schemas.microsoft.com/office/powerpoint/2010/main" val="10104463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34F9F2-AAC8-9345-A25F-464A8D17E722}"/>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6F8A45B7-BCBF-FD2C-4AD4-F373885632BE}"/>
              </a:ext>
            </a:extLst>
          </p:cNvPr>
          <p:cNvSpPr txBox="1"/>
          <p:nvPr/>
        </p:nvSpPr>
        <p:spPr>
          <a:xfrm>
            <a:off x="1269999" y="802124"/>
            <a:ext cx="10423769" cy="902876"/>
          </a:xfrm>
          <a:prstGeom prst="rect">
            <a:avLst/>
          </a:prstGeom>
        </p:spPr>
        <p:txBody>
          <a:bodyPr wrap="square" lIns="0" tIns="0" rIns="0" bIns="0" rtlCol="0" anchor="t">
            <a:spAutoFit/>
          </a:bodyPr>
          <a:lstStyle/>
          <a:p>
            <a:r>
              <a:rPr lang="en-US" sz="5867" dirty="0">
                <a:solidFill>
                  <a:srgbClr val="000066"/>
                </a:solidFill>
                <a:latin typeface="Atkinson Hyperlegible" pitchFamily="2" charset="0"/>
              </a:rPr>
              <a:t>Getting started with WHONET</a:t>
            </a:r>
          </a:p>
        </p:txBody>
      </p:sp>
      <p:grpSp>
        <p:nvGrpSpPr>
          <p:cNvPr id="3" name="Group 2">
            <a:extLst>
              <a:ext uri="{FF2B5EF4-FFF2-40B4-BE49-F238E27FC236}">
                <a16:creationId xmlns:a16="http://schemas.microsoft.com/office/drawing/2014/main" id="{A30C21F0-A72A-5759-F246-2AF09ED924A6}"/>
              </a:ext>
            </a:extLst>
          </p:cNvPr>
          <p:cNvGrpSpPr/>
          <p:nvPr/>
        </p:nvGrpSpPr>
        <p:grpSpPr>
          <a:xfrm>
            <a:off x="366545" y="643021"/>
            <a:ext cx="686587" cy="985057"/>
            <a:chOff x="2330260" y="1769954"/>
            <a:chExt cx="1029881" cy="1477584"/>
          </a:xfrm>
        </p:grpSpPr>
        <p:sp>
          <p:nvSpPr>
            <p:cNvPr id="4" name="Freeform 7">
              <a:extLst>
                <a:ext uri="{FF2B5EF4-FFF2-40B4-BE49-F238E27FC236}">
                  <a16:creationId xmlns:a16="http://schemas.microsoft.com/office/drawing/2014/main" id="{F280F3A2-60D3-221F-8A6D-FED0FA0FFD58}"/>
                </a:ext>
              </a:extLst>
            </p:cNvPr>
            <p:cNvSpPr/>
            <p:nvPr/>
          </p:nvSpPr>
          <p:spPr>
            <a:xfrm>
              <a:off x="2330260" y="2217657"/>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sz="1200" dirty="0">
                <a:latin typeface="Atkinson Hyperlegible" pitchFamily="2" charset="0"/>
              </a:endParaRPr>
            </a:p>
          </p:txBody>
        </p:sp>
        <p:sp>
          <p:nvSpPr>
            <p:cNvPr id="5" name="TextBox 10">
              <a:extLst>
                <a:ext uri="{FF2B5EF4-FFF2-40B4-BE49-F238E27FC236}">
                  <a16:creationId xmlns:a16="http://schemas.microsoft.com/office/drawing/2014/main" id="{8B41B292-1B1D-5190-AE06-2A07364E3339}"/>
                </a:ext>
              </a:extLst>
            </p:cNvPr>
            <p:cNvSpPr txBox="1"/>
            <p:nvPr/>
          </p:nvSpPr>
          <p:spPr>
            <a:xfrm>
              <a:off x="2626306" y="1769955"/>
              <a:ext cx="437789" cy="1331230"/>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C</a:t>
              </a:r>
            </a:p>
          </p:txBody>
        </p:sp>
      </p:grpSp>
      <p:grpSp>
        <p:nvGrpSpPr>
          <p:cNvPr id="6" name="Group 5">
            <a:extLst>
              <a:ext uri="{FF2B5EF4-FFF2-40B4-BE49-F238E27FC236}">
                <a16:creationId xmlns:a16="http://schemas.microsoft.com/office/drawing/2014/main" id="{27004809-50CE-9D75-B3A0-75DA7BB913FA}"/>
              </a:ext>
            </a:extLst>
          </p:cNvPr>
          <p:cNvGrpSpPr/>
          <p:nvPr/>
        </p:nvGrpSpPr>
        <p:grpSpPr>
          <a:xfrm>
            <a:off x="73629" y="72784"/>
            <a:ext cx="588108" cy="596974"/>
            <a:chOff x="97692" y="88826"/>
            <a:chExt cx="588108" cy="596974"/>
          </a:xfrm>
        </p:grpSpPr>
        <p:sp>
          <p:nvSpPr>
            <p:cNvPr id="7" name="Freeform 4">
              <a:extLst>
                <a:ext uri="{FF2B5EF4-FFF2-40B4-BE49-F238E27FC236}">
                  <a16:creationId xmlns:a16="http://schemas.microsoft.com/office/drawing/2014/main" id="{4F2F3E76-F2EA-0747-C3C1-D18AE36C5DAD}"/>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12" name="TextBox 13">
              <a:extLst>
                <a:ext uri="{FF2B5EF4-FFF2-40B4-BE49-F238E27FC236}">
                  <a16:creationId xmlns:a16="http://schemas.microsoft.com/office/drawing/2014/main" id="{BBCCC1B0-7835-8B58-2BD3-1957387F597E}"/>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spTree>
    <p:extLst>
      <p:ext uri="{BB962C8B-B14F-4D97-AF65-F5344CB8AC3E}">
        <p14:creationId xmlns:p14="http://schemas.microsoft.com/office/powerpoint/2010/main" val="36997488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8E00D-1D55-F74F-75DF-CF23232CEEB3}"/>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95DC7A66-5FD2-8BBB-883D-93614B1B45ED}"/>
              </a:ext>
            </a:extLst>
          </p:cNvPr>
          <p:cNvSpPr txBox="1"/>
          <p:nvPr/>
        </p:nvSpPr>
        <p:spPr>
          <a:xfrm>
            <a:off x="937237" y="120888"/>
            <a:ext cx="11125200" cy="551433"/>
          </a:xfrm>
          <a:prstGeom prst="rect">
            <a:avLst/>
          </a:prstGeom>
        </p:spPr>
        <p:txBody>
          <a:bodyPr wrap="square" lIns="0" tIns="0" rIns="0" bIns="0" rtlCol="0" anchor="t">
            <a:spAutoFit/>
          </a:bodyPr>
          <a:lstStyle/>
          <a:p>
            <a:pPr>
              <a:lnSpc>
                <a:spcPts val="4320"/>
              </a:lnSpc>
            </a:pPr>
            <a:r>
              <a:rPr lang="en-US" sz="3600" dirty="0">
                <a:solidFill>
                  <a:srgbClr val="000066"/>
                </a:solidFill>
                <a:latin typeface="Atkinson Hyperlegible" pitchFamily="2" charset="0"/>
              </a:rPr>
              <a:t>Step 5.  Getting started with WHONET</a:t>
            </a:r>
          </a:p>
        </p:txBody>
      </p:sp>
      <p:sp>
        <p:nvSpPr>
          <p:cNvPr id="4" name="TextBox 4">
            <a:extLst>
              <a:ext uri="{FF2B5EF4-FFF2-40B4-BE49-F238E27FC236}">
                <a16:creationId xmlns:a16="http://schemas.microsoft.com/office/drawing/2014/main" id="{9A8156B3-3D3E-3674-29C7-14EF933290ED}"/>
              </a:ext>
            </a:extLst>
          </p:cNvPr>
          <p:cNvSpPr txBox="1"/>
          <p:nvPr/>
        </p:nvSpPr>
        <p:spPr>
          <a:xfrm>
            <a:off x="869108" y="981854"/>
            <a:ext cx="11131087" cy="4588179"/>
          </a:xfrm>
          <a:prstGeom prst="rect">
            <a:avLst/>
          </a:prstGeom>
        </p:spPr>
        <p:txBody>
          <a:bodyPr lIns="0" tIns="0" rIns="0" bIns="0" rtlCol="0" anchor="t">
            <a:spAutoFit/>
          </a:bodyPr>
          <a:lstStyle/>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BacLink and WHONET do not talk to each other.  So WHONET does not know anything about the work that you did in BacLink.</a:t>
            </a:r>
          </a:p>
          <a:p>
            <a:pPr marL="342900" indent="-342900">
              <a:lnSpc>
                <a:spcPts val="2992"/>
              </a:lnSpc>
              <a:buFont typeface="Arial" panose="020B0604020202020204" pitchFamily="34" charset="0"/>
              <a:buChar char="•"/>
            </a:pPr>
            <a:endParaRPr lang="en-US" sz="2400" dirty="0">
              <a:solidFill>
                <a:srgbClr val="000066"/>
              </a:solidFill>
              <a:latin typeface="Atkinson Hyperlegible" pitchFamily="2" charset="0"/>
            </a:endParaRP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We want to add your new laboratory to this list of WHONET laboratories</a:t>
            </a:r>
          </a:p>
          <a:p>
            <a:pPr marL="342900" indent="-342900">
              <a:lnSpc>
                <a:spcPts val="2992"/>
              </a:lnSpc>
              <a:buFont typeface="Arial" panose="020B0604020202020204" pitchFamily="34" charset="0"/>
              <a:buChar char="•"/>
            </a:pPr>
            <a:endParaRPr lang="en-US" sz="2400" dirty="0">
              <a:solidFill>
                <a:srgbClr val="000066"/>
              </a:solidFill>
              <a:latin typeface="Atkinson Hyperlegible" pitchFamily="2" charset="0"/>
            </a:endParaRP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You could use “New laboratory” in WHONET, however, there is a much better way.  WHONET offers a shortcut to creating a new laboratory!</a:t>
            </a:r>
          </a:p>
          <a:p>
            <a:pPr marL="800100" lvl="1" indent="-342900">
              <a:lnSpc>
                <a:spcPts val="2992"/>
              </a:lnSpc>
              <a:buFont typeface="Arial" panose="020B0604020202020204" pitchFamily="34" charset="0"/>
              <a:buChar char="•"/>
            </a:pPr>
            <a:r>
              <a:rPr lang="en-US" sz="2000" dirty="0">
                <a:solidFill>
                  <a:srgbClr val="000066"/>
                </a:solidFill>
                <a:latin typeface="Atkinson Hyperlegible" pitchFamily="2" charset="0"/>
              </a:rPr>
              <a:t>Start WHONET and click “Cancel”</a:t>
            </a:r>
          </a:p>
          <a:p>
            <a:pPr marL="800100" lvl="1" indent="-342900">
              <a:lnSpc>
                <a:spcPts val="2992"/>
              </a:lnSpc>
              <a:buFont typeface="Arial" panose="020B0604020202020204" pitchFamily="34" charset="0"/>
              <a:buChar char="•"/>
            </a:pPr>
            <a:r>
              <a:rPr lang="en-US" sz="2000" dirty="0">
                <a:solidFill>
                  <a:srgbClr val="000066"/>
                </a:solidFill>
                <a:latin typeface="Atkinson Hyperlegible" pitchFamily="2" charset="0"/>
              </a:rPr>
              <a:t>Select “File”, “Create a laboratory from a data file”</a:t>
            </a:r>
          </a:p>
          <a:p>
            <a:pPr marL="800100" lvl="1" indent="-342900">
              <a:lnSpc>
                <a:spcPts val="2992"/>
              </a:lnSpc>
              <a:buFont typeface="Arial" panose="020B0604020202020204" pitchFamily="34" charset="0"/>
              <a:buChar char="•"/>
            </a:pPr>
            <a:r>
              <a:rPr lang="en-US" sz="2000" dirty="0">
                <a:solidFill>
                  <a:srgbClr val="000066"/>
                </a:solidFill>
                <a:latin typeface="Atkinson Hyperlegible" pitchFamily="2" charset="0"/>
              </a:rPr>
              <a:t>Tell WHONET the name of the new file that you created with BacLink</a:t>
            </a:r>
          </a:p>
          <a:p>
            <a:pPr marL="800100" lvl="1" indent="-342900">
              <a:lnSpc>
                <a:spcPts val="2992"/>
              </a:lnSpc>
              <a:buFont typeface="Arial" panose="020B0604020202020204" pitchFamily="34" charset="0"/>
              <a:buChar char="•"/>
            </a:pPr>
            <a:r>
              <a:rPr lang="en-US" sz="2000" dirty="0">
                <a:solidFill>
                  <a:srgbClr val="000066"/>
                </a:solidFill>
                <a:latin typeface="Atkinson Hyperlegible" pitchFamily="2" charset="0"/>
              </a:rPr>
              <a:t>WHONET will scan this file and create a new configuration that matches it.  You are now ready to analyze your data with WHONET.</a:t>
            </a:r>
          </a:p>
        </p:txBody>
      </p:sp>
      <p:grpSp>
        <p:nvGrpSpPr>
          <p:cNvPr id="11" name="Group 10">
            <a:extLst>
              <a:ext uri="{FF2B5EF4-FFF2-40B4-BE49-F238E27FC236}">
                <a16:creationId xmlns:a16="http://schemas.microsoft.com/office/drawing/2014/main" id="{A4808FED-431D-F487-B386-99B8556224C8}"/>
              </a:ext>
            </a:extLst>
          </p:cNvPr>
          <p:cNvGrpSpPr/>
          <p:nvPr/>
        </p:nvGrpSpPr>
        <p:grpSpPr>
          <a:xfrm>
            <a:off x="48042" y="522706"/>
            <a:ext cx="686587" cy="985056"/>
            <a:chOff x="2330261" y="1769955"/>
            <a:chExt cx="1029881" cy="1477583"/>
          </a:xfrm>
        </p:grpSpPr>
        <p:sp>
          <p:nvSpPr>
            <p:cNvPr id="14" name="Freeform 7">
              <a:extLst>
                <a:ext uri="{FF2B5EF4-FFF2-40B4-BE49-F238E27FC236}">
                  <a16:creationId xmlns:a16="http://schemas.microsoft.com/office/drawing/2014/main" id="{A77720C7-0434-864D-6DA8-8D40806CBE41}"/>
                </a:ext>
              </a:extLst>
            </p:cNvPr>
            <p:cNvSpPr/>
            <p:nvPr/>
          </p:nvSpPr>
          <p:spPr>
            <a:xfrm>
              <a:off x="2330261" y="2217657"/>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sz="1200" dirty="0">
                <a:latin typeface="Atkinson Hyperlegible" pitchFamily="2" charset="0"/>
              </a:endParaRPr>
            </a:p>
          </p:txBody>
        </p:sp>
        <p:sp>
          <p:nvSpPr>
            <p:cNvPr id="15" name="TextBox 10">
              <a:extLst>
                <a:ext uri="{FF2B5EF4-FFF2-40B4-BE49-F238E27FC236}">
                  <a16:creationId xmlns:a16="http://schemas.microsoft.com/office/drawing/2014/main" id="{488433C7-4245-6988-0D7A-79BA576C3FC1}"/>
                </a:ext>
              </a:extLst>
            </p:cNvPr>
            <p:cNvSpPr txBox="1"/>
            <p:nvPr/>
          </p:nvSpPr>
          <p:spPr>
            <a:xfrm>
              <a:off x="2626306" y="1769955"/>
              <a:ext cx="437789" cy="1331230"/>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C</a:t>
              </a:r>
            </a:p>
          </p:txBody>
        </p:sp>
      </p:grpSp>
      <p:grpSp>
        <p:nvGrpSpPr>
          <p:cNvPr id="3" name="Group 2">
            <a:extLst>
              <a:ext uri="{FF2B5EF4-FFF2-40B4-BE49-F238E27FC236}">
                <a16:creationId xmlns:a16="http://schemas.microsoft.com/office/drawing/2014/main" id="{94442F36-2E84-A1F1-6B09-A432FF47D467}"/>
              </a:ext>
            </a:extLst>
          </p:cNvPr>
          <p:cNvGrpSpPr/>
          <p:nvPr/>
        </p:nvGrpSpPr>
        <p:grpSpPr>
          <a:xfrm>
            <a:off x="73629" y="72784"/>
            <a:ext cx="588108" cy="596974"/>
            <a:chOff x="97692" y="88826"/>
            <a:chExt cx="588108" cy="596974"/>
          </a:xfrm>
        </p:grpSpPr>
        <p:sp>
          <p:nvSpPr>
            <p:cNvPr id="5" name="Freeform 4">
              <a:extLst>
                <a:ext uri="{FF2B5EF4-FFF2-40B4-BE49-F238E27FC236}">
                  <a16:creationId xmlns:a16="http://schemas.microsoft.com/office/drawing/2014/main" id="{104562FC-0E85-AE9A-3682-3256C931688E}"/>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6" name="TextBox 13">
              <a:extLst>
                <a:ext uri="{FF2B5EF4-FFF2-40B4-BE49-F238E27FC236}">
                  <a16:creationId xmlns:a16="http://schemas.microsoft.com/office/drawing/2014/main" id="{2BBF3F61-9A54-ACFF-4ED6-A3182FE31A56}"/>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spTree>
    <p:extLst>
      <p:ext uri="{BB962C8B-B14F-4D97-AF65-F5344CB8AC3E}">
        <p14:creationId xmlns:p14="http://schemas.microsoft.com/office/powerpoint/2010/main" val="11245972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19077-FAD6-B0EA-E4FD-D99175B5713A}"/>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ADA5A9FF-60FF-BC83-D288-42E0F7737569}"/>
              </a:ext>
            </a:extLst>
          </p:cNvPr>
          <p:cNvSpPr txBox="1"/>
          <p:nvPr/>
        </p:nvSpPr>
        <p:spPr>
          <a:xfrm>
            <a:off x="937237" y="120888"/>
            <a:ext cx="11125200" cy="551433"/>
          </a:xfrm>
          <a:prstGeom prst="rect">
            <a:avLst/>
          </a:prstGeom>
        </p:spPr>
        <p:txBody>
          <a:bodyPr wrap="square" lIns="0" tIns="0" rIns="0" bIns="0" rtlCol="0" anchor="t">
            <a:spAutoFit/>
          </a:bodyPr>
          <a:lstStyle/>
          <a:p>
            <a:pPr>
              <a:lnSpc>
                <a:spcPts val="4320"/>
              </a:lnSpc>
            </a:pPr>
            <a:r>
              <a:rPr lang="en-US" sz="3600" dirty="0">
                <a:solidFill>
                  <a:srgbClr val="000066"/>
                </a:solidFill>
                <a:latin typeface="Atkinson Hyperlegible" pitchFamily="2" charset="0"/>
              </a:rPr>
              <a:t>Step 5.  Getting started with WHONET</a:t>
            </a:r>
          </a:p>
        </p:txBody>
      </p:sp>
      <p:sp>
        <p:nvSpPr>
          <p:cNvPr id="4" name="TextBox 4">
            <a:extLst>
              <a:ext uri="{FF2B5EF4-FFF2-40B4-BE49-F238E27FC236}">
                <a16:creationId xmlns:a16="http://schemas.microsoft.com/office/drawing/2014/main" id="{11B59D73-DA71-FAC5-AF56-48CD91327CC7}"/>
              </a:ext>
            </a:extLst>
          </p:cNvPr>
          <p:cNvSpPr txBox="1"/>
          <p:nvPr/>
        </p:nvSpPr>
        <p:spPr>
          <a:xfrm>
            <a:off x="869108" y="981854"/>
            <a:ext cx="11131087" cy="5755871"/>
          </a:xfrm>
          <a:prstGeom prst="rect">
            <a:avLst/>
          </a:prstGeom>
        </p:spPr>
        <p:txBody>
          <a:bodyPr lIns="0" tIns="0" rIns="0" bIns="0" rtlCol="0" anchor="t">
            <a:spAutoFit/>
          </a:bodyPr>
          <a:lstStyle/>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Data review and data validation</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Running quick analysis reports for the completion and accuracy of the BacLink conversion</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Review the data file in WHONET – Two options</a:t>
            </a:r>
          </a:p>
          <a:p>
            <a:pPr marL="1257300" lvl="2" indent="-342900">
              <a:lnSpc>
                <a:spcPts val="2992"/>
              </a:lnSpc>
              <a:buFont typeface="Arial" panose="020B0604020202020204" pitchFamily="34" charset="0"/>
              <a:buChar char="•"/>
            </a:pPr>
            <a:r>
              <a:rPr lang="en-US" sz="2400" dirty="0">
                <a:solidFill>
                  <a:srgbClr val="000066"/>
                </a:solidFill>
                <a:latin typeface="Atkinson Hyperlegible" pitchFamily="2" charset="0"/>
              </a:rPr>
              <a:t>From the “Data entry” menu on the main WHONET screen, click on “View database”</a:t>
            </a:r>
          </a:p>
          <a:p>
            <a:pPr marL="1257300" lvl="2" indent="-342900">
              <a:lnSpc>
                <a:spcPts val="2992"/>
              </a:lnSpc>
              <a:buFont typeface="Arial" panose="020B0604020202020204" pitchFamily="34" charset="0"/>
              <a:buChar char="•"/>
            </a:pPr>
            <a:r>
              <a:rPr lang="en-US" sz="2400" dirty="0">
                <a:solidFill>
                  <a:srgbClr val="000066"/>
                </a:solidFill>
                <a:latin typeface="Atkinson Hyperlegible" pitchFamily="2" charset="0"/>
              </a:rPr>
              <a:t>From the “Data entry” screen, click on “View database”</a:t>
            </a:r>
          </a:p>
          <a:p>
            <a:pPr marL="1257300" lvl="2" indent="-342900">
              <a:lnSpc>
                <a:spcPts val="2992"/>
              </a:lnSpc>
              <a:buFont typeface="Arial" panose="020B0604020202020204" pitchFamily="34" charset="0"/>
              <a:buChar char="•"/>
            </a:pPr>
            <a:r>
              <a:rPr lang="en-US" sz="2400" dirty="0">
                <a:solidFill>
                  <a:srgbClr val="000066"/>
                </a:solidFill>
                <a:latin typeface="Atkinson Hyperlegible" pitchFamily="2" charset="0"/>
              </a:rPr>
              <a:t>At the present time, these two “View database” options are similar, but not identical.  We will integrate the two versions in the future.</a:t>
            </a:r>
          </a:p>
          <a:p>
            <a:pPr lvl="1">
              <a:lnSpc>
                <a:spcPts val="2992"/>
              </a:lnSpc>
            </a:pPr>
            <a:endParaRPr lang="en-US" sz="2400" dirty="0">
              <a:solidFill>
                <a:srgbClr val="000066"/>
              </a:solidFill>
              <a:latin typeface="Atkinson Hyperlegible" pitchFamily="2" charset="0"/>
            </a:endParaRP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Viewing and editing data content</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In the original source data (and understand how to prevent problems in the future)</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In BacLink</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In WHONET</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In DB Browser for SQLite</a:t>
            </a:r>
            <a:r>
              <a:rPr lang="en-US" sz="2000" dirty="0">
                <a:solidFill>
                  <a:srgbClr val="000066"/>
                </a:solidFill>
                <a:latin typeface="Atkinson Hyperlegible" pitchFamily="2" charset="0"/>
              </a:rPr>
              <a:t> (advanced users only)</a:t>
            </a:r>
            <a:endParaRPr lang="en-US" sz="2400" dirty="0">
              <a:solidFill>
                <a:srgbClr val="000066"/>
              </a:solidFill>
              <a:latin typeface="Atkinson Hyperlegible" pitchFamily="2" charset="0"/>
            </a:endParaRPr>
          </a:p>
        </p:txBody>
      </p:sp>
      <p:grpSp>
        <p:nvGrpSpPr>
          <p:cNvPr id="16" name="Group 15">
            <a:extLst>
              <a:ext uri="{FF2B5EF4-FFF2-40B4-BE49-F238E27FC236}">
                <a16:creationId xmlns:a16="http://schemas.microsoft.com/office/drawing/2014/main" id="{00EAC31F-0449-AA4B-0448-79D9C8F0FAAA}"/>
              </a:ext>
            </a:extLst>
          </p:cNvPr>
          <p:cNvGrpSpPr/>
          <p:nvPr/>
        </p:nvGrpSpPr>
        <p:grpSpPr>
          <a:xfrm>
            <a:off x="73629" y="72784"/>
            <a:ext cx="588108" cy="596974"/>
            <a:chOff x="97692" y="88826"/>
            <a:chExt cx="588108" cy="596974"/>
          </a:xfrm>
        </p:grpSpPr>
        <p:sp>
          <p:nvSpPr>
            <p:cNvPr id="17" name="Freeform 4">
              <a:extLst>
                <a:ext uri="{FF2B5EF4-FFF2-40B4-BE49-F238E27FC236}">
                  <a16:creationId xmlns:a16="http://schemas.microsoft.com/office/drawing/2014/main" id="{C183E210-7E0C-B16E-A29B-E23AEE23058D}"/>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18" name="TextBox 13">
              <a:extLst>
                <a:ext uri="{FF2B5EF4-FFF2-40B4-BE49-F238E27FC236}">
                  <a16:creationId xmlns:a16="http://schemas.microsoft.com/office/drawing/2014/main" id="{BC725FC4-B69F-662C-36B9-F4040E4DE984}"/>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grpSp>
        <p:nvGrpSpPr>
          <p:cNvPr id="19" name="Group 18">
            <a:extLst>
              <a:ext uri="{FF2B5EF4-FFF2-40B4-BE49-F238E27FC236}">
                <a16:creationId xmlns:a16="http://schemas.microsoft.com/office/drawing/2014/main" id="{BAC6B7D7-23AE-606F-9E75-EF4F8B1B1BE5}"/>
              </a:ext>
            </a:extLst>
          </p:cNvPr>
          <p:cNvGrpSpPr/>
          <p:nvPr/>
        </p:nvGrpSpPr>
        <p:grpSpPr>
          <a:xfrm>
            <a:off x="37532" y="522706"/>
            <a:ext cx="686587" cy="985056"/>
            <a:chOff x="2330261" y="1769955"/>
            <a:chExt cx="1029881" cy="1477583"/>
          </a:xfrm>
        </p:grpSpPr>
        <p:sp>
          <p:nvSpPr>
            <p:cNvPr id="20" name="Freeform 7">
              <a:extLst>
                <a:ext uri="{FF2B5EF4-FFF2-40B4-BE49-F238E27FC236}">
                  <a16:creationId xmlns:a16="http://schemas.microsoft.com/office/drawing/2014/main" id="{6D91029E-629A-3018-3F4D-BCF43612D068}"/>
                </a:ext>
              </a:extLst>
            </p:cNvPr>
            <p:cNvSpPr/>
            <p:nvPr/>
          </p:nvSpPr>
          <p:spPr>
            <a:xfrm>
              <a:off x="2330261" y="2217657"/>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sz="1200" dirty="0">
                <a:latin typeface="Atkinson Hyperlegible" pitchFamily="2" charset="0"/>
              </a:endParaRPr>
            </a:p>
          </p:txBody>
        </p:sp>
        <p:sp>
          <p:nvSpPr>
            <p:cNvPr id="21" name="TextBox 10">
              <a:extLst>
                <a:ext uri="{FF2B5EF4-FFF2-40B4-BE49-F238E27FC236}">
                  <a16:creationId xmlns:a16="http://schemas.microsoft.com/office/drawing/2014/main" id="{3FAFD400-1F80-D042-CD5C-D2B0D80203F0}"/>
                </a:ext>
              </a:extLst>
            </p:cNvPr>
            <p:cNvSpPr txBox="1"/>
            <p:nvPr/>
          </p:nvSpPr>
          <p:spPr>
            <a:xfrm>
              <a:off x="2626306" y="1769955"/>
              <a:ext cx="437789" cy="1331230"/>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C</a:t>
              </a:r>
            </a:p>
          </p:txBody>
        </p:sp>
      </p:grpSp>
    </p:spTree>
    <p:extLst>
      <p:ext uri="{BB962C8B-B14F-4D97-AF65-F5344CB8AC3E}">
        <p14:creationId xmlns:p14="http://schemas.microsoft.com/office/powerpoint/2010/main" val="2699648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15876" y="227670"/>
            <a:ext cx="9948937" cy="715581"/>
          </a:xfrm>
          <a:prstGeom prst="rect">
            <a:avLst/>
          </a:prstGeom>
        </p:spPr>
        <p:txBody>
          <a:bodyPr wrap="square" lIns="0" tIns="0" rIns="0" bIns="0" rtlCol="0" anchor="t">
            <a:spAutoFit/>
          </a:bodyPr>
          <a:lstStyle/>
          <a:p>
            <a:pPr>
              <a:lnSpc>
                <a:spcPts val="5824"/>
              </a:lnSpc>
            </a:pPr>
            <a:r>
              <a:rPr lang="en-US" sz="4276" spc="-43" dirty="0">
                <a:solidFill>
                  <a:srgbClr val="0B3A7F"/>
                </a:solidFill>
                <a:latin typeface="Atkinson Hyperlegible" pitchFamily="2" charset="0"/>
                <a:ea typeface="Tahoma" panose="020B0604030504040204" pitchFamily="34" charset="0"/>
                <a:cs typeface="Tahoma" panose="020B0604030504040204" pitchFamily="34" charset="0"/>
              </a:rPr>
              <a:t>Agenda</a:t>
            </a:r>
          </a:p>
        </p:txBody>
      </p:sp>
      <p:sp>
        <p:nvSpPr>
          <p:cNvPr id="3" name="TextBox 3"/>
          <p:cNvSpPr txBox="1"/>
          <p:nvPr/>
        </p:nvSpPr>
        <p:spPr>
          <a:xfrm>
            <a:off x="1204541" y="1158292"/>
            <a:ext cx="11329206" cy="3359574"/>
          </a:xfrm>
          <a:prstGeom prst="rect">
            <a:avLst/>
          </a:prstGeom>
        </p:spPr>
        <p:txBody>
          <a:bodyPr wrap="square" lIns="0" tIns="0" rIns="0" bIns="0" rtlCol="0" anchor="t">
            <a:spAutoFit/>
          </a:bodyPr>
          <a:lstStyle/>
          <a:p>
            <a:pPr>
              <a:lnSpc>
                <a:spcPct val="150000"/>
              </a:lnSpc>
            </a:pPr>
            <a:r>
              <a:rPr lang="en-US" sz="3735" spc="-37" dirty="0">
                <a:solidFill>
                  <a:srgbClr val="0B3A7F"/>
                </a:solidFill>
                <a:latin typeface="Atkinson Hyperlegible" pitchFamily="2" charset="0"/>
                <a:ea typeface="Tahoma" panose="020B0604030504040204" pitchFamily="34" charset="0"/>
                <a:cs typeface="Tahoma" panose="020B0604030504040204" pitchFamily="34" charset="0"/>
              </a:rPr>
              <a:t>Brief review of the previous webinar - BacLink, Part 1</a:t>
            </a:r>
          </a:p>
          <a:p>
            <a:pPr>
              <a:lnSpc>
                <a:spcPct val="150000"/>
              </a:lnSpc>
            </a:pPr>
            <a:r>
              <a:rPr lang="en-US" sz="3735" spc="-37" dirty="0">
                <a:solidFill>
                  <a:srgbClr val="0B3A7F"/>
                </a:solidFill>
                <a:latin typeface="Atkinson Hyperlegible" pitchFamily="2" charset="0"/>
                <a:ea typeface="Tahoma" panose="020B0604030504040204" pitchFamily="34" charset="0"/>
                <a:cs typeface="Tahoma" panose="020B0604030504040204" pitchFamily="34" charset="0"/>
              </a:rPr>
              <a:t>Customizing the list of data fields</a:t>
            </a:r>
          </a:p>
          <a:p>
            <a:pPr>
              <a:lnSpc>
                <a:spcPct val="150000"/>
              </a:lnSpc>
            </a:pPr>
            <a:r>
              <a:rPr lang="en-US" sz="3735" spc="-37" dirty="0">
                <a:solidFill>
                  <a:srgbClr val="0B3A7F"/>
                </a:solidFill>
                <a:latin typeface="Atkinson Hyperlegible" pitchFamily="2" charset="0"/>
                <a:ea typeface="Tahoma" panose="020B0604030504040204" pitchFamily="34" charset="0"/>
                <a:cs typeface="Tahoma" panose="020B0604030504040204" pitchFamily="34" charset="0"/>
              </a:rPr>
              <a:t>Getting started with WHONET</a:t>
            </a:r>
          </a:p>
          <a:p>
            <a:pPr>
              <a:lnSpc>
                <a:spcPct val="150000"/>
              </a:lnSpc>
            </a:pPr>
            <a:r>
              <a:rPr lang="en-US" sz="3735" spc="-37" dirty="0">
                <a:solidFill>
                  <a:srgbClr val="0B3A7F"/>
                </a:solidFill>
                <a:latin typeface="Atkinson Hyperlegible" pitchFamily="2" charset="0"/>
                <a:ea typeface="Tahoma" panose="020B0604030504040204" pitchFamily="34" charset="0"/>
                <a:cs typeface="Tahoma" panose="020B0604030504040204" pitchFamily="34" charset="0"/>
              </a:rPr>
              <a:t>Brief introduction to the WHONET Automation Tool</a:t>
            </a:r>
          </a:p>
        </p:txBody>
      </p:sp>
      <p:grpSp>
        <p:nvGrpSpPr>
          <p:cNvPr id="19" name="Group 18">
            <a:extLst>
              <a:ext uri="{FF2B5EF4-FFF2-40B4-BE49-F238E27FC236}">
                <a16:creationId xmlns:a16="http://schemas.microsoft.com/office/drawing/2014/main" id="{6CE3B0AD-1A70-E06A-CDE2-FE54F1D0A83E}"/>
              </a:ext>
            </a:extLst>
          </p:cNvPr>
          <p:cNvGrpSpPr/>
          <p:nvPr/>
        </p:nvGrpSpPr>
        <p:grpSpPr>
          <a:xfrm>
            <a:off x="291926" y="942579"/>
            <a:ext cx="686587" cy="985055"/>
            <a:chOff x="1574801" y="1179971"/>
            <a:chExt cx="686587" cy="985055"/>
          </a:xfrm>
        </p:grpSpPr>
        <p:sp>
          <p:nvSpPr>
            <p:cNvPr id="7" name="Freeform 7"/>
            <p:cNvSpPr/>
            <p:nvPr/>
          </p:nvSpPr>
          <p:spPr>
            <a:xfrm>
              <a:off x="1574801" y="1478439"/>
              <a:ext cx="686587" cy="686587"/>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sz="1200">
                <a:latin typeface="Atkinson Hyperlegible" pitchFamily="2" charset="0"/>
              </a:endParaRPr>
            </a:p>
          </p:txBody>
        </p:sp>
        <p:sp>
          <p:nvSpPr>
            <p:cNvPr id="10" name="TextBox 10"/>
            <p:cNvSpPr txBox="1"/>
            <p:nvPr/>
          </p:nvSpPr>
          <p:spPr>
            <a:xfrm>
              <a:off x="1772165" y="1179971"/>
              <a:ext cx="291859" cy="887487"/>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A</a:t>
              </a:r>
            </a:p>
          </p:txBody>
        </p:sp>
      </p:grpSp>
      <p:grpSp>
        <p:nvGrpSpPr>
          <p:cNvPr id="14" name="Group 13">
            <a:extLst>
              <a:ext uri="{FF2B5EF4-FFF2-40B4-BE49-F238E27FC236}">
                <a16:creationId xmlns:a16="http://schemas.microsoft.com/office/drawing/2014/main" id="{52428227-CE85-639E-4D51-6C600548A48D}"/>
              </a:ext>
            </a:extLst>
          </p:cNvPr>
          <p:cNvGrpSpPr/>
          <p:nvPr/>
        </p:nvGrpSpPr>
        <p:grpSpPr>
          <a:xfrm>
            <a:off x="264282" y="1880988"/>
            <a:ext cx="686587" cy="954898"/>
            <a:chOff x="2320735" y="3428152"/>
            <a:chExt cx="1029881" cy="1432347"/>
          </a:xfrm>
        </p:grpSpPr>
        <p:sp>
          <p:nvSpPr>
            <p:cNvPr id="8" name="Freeform 8"/>
            <p:cNvSpPr/>
            <p:nvPr/>
          </p:nvSpPr>
          <p:spPr>
            <a:xfrm>
              <a:off x="2320735" y="3830618"/>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2">
                <a:extLst>
                  <a:ext uri="{96DAC541-7B7A-43D3-8B79-37D633B846F1}">
                    <asvg:svgBlip xmlns:asvg="http://schemas.microsoft.com/office/drawing/2016/SVG/main" r:embed="rId4"/>
                  </a:ext>
                </a:extLst>
              </a:blip>
              <a:stretch>
                <a:fillRect/>
              </a:stretch>
            </a:blipFill>
          </p:spPr>
          <p:txBody>
            <a:bodyPr/>
            <a:lstStyle/>
            <a:p>
              <a:endParaRPr lang="en-US" sz="1200">
                <a:latin typeface="Atkinson Hyperlegible" pitchFamily="2" charset="0"/>
              </a:endParaRPr>
            </a:p>
          </p:txBody>
        </p:sp>
        <p:sp>
          <p:nvSpPr>
            <p:cNvPr id="11" name="TextBox 11"/>
            <p:cNvSpPr txBox="1"/>
            <p:nvPr/>
          </p:nvSpPr>
          <p:spPr>
            <a:xfrm>
              <a:off x="2610213" y="3428152"/>
              <a:ext cx="437789" cy="1331231"/>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B</a:t>
              </a:r>
            </a:p>
          </p:txBody>
        </p:sp>
      </p:grpSp>
      <p:grpSp>
        <p:nvGrpSpPr>
          <p:cNvPr id="15" name="Group 14">
            <a:extLst>
              <a:ext uri="{FF2B5EF4-FFF2-40B4-BE49-F238E27FC236}">
                <a16:creationId xmlns:a16="http://schemas.microsoft.com/office/drawing/2014/main" id="{13F149C3-2C54-1229-37FD-E0E509214F66}"/>
              </a:ext>
            </a:extLst>
          </p:cNvPr>
          <p:cNvGrpSpPr/>
          <p:nvPr/>
        </p:nvGrpSpPr>
        <p:grpSpPr>
          <a:xfrm>
            <a:off x="276982" y="2682707"/>
            <a:ext cx="686587" cy="964152"/>
            <a:chOff x="2339785" y="4901352"/>
            <a:chExt cx="1029881" cy="1446228"/>
          </a:xfrm>
        </p:grpSpPr>
        <p:sp>
          <p:nvSpPr>
            <p:cNvPr id="9" name="Freeform 9"/>
            <p:cNvSpPr/>
            <p:nvPr/>
          </p:nvSpPr>
          <p:spPr>
            <a:xfrm>
              <a:off x="2339785" y="5317699"/>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2">
                <a:extLst>
                  <a:ext uri="{96DAC541-7B7A-43D3-8B79-37D633B846F1}">
                    <asvg:svgBlip xmlns:asvg="http://schemas.microsoft.com/office/drawing/2016/SVG/main" r:embed="rId4"/>
                  </a:ext>
                </a:extLst>
              </a:blip>
              <a:stretch>
                <a:fillRect/>
              </a:stretch>
            </a:blipFill>
          </p:spPr>
          <p:txBody>
            <a:bodyPr/>
            <a:lstStyle/>
            <a:p>
              <a:endParaRPr lang="en-US" sz="1200">
                <a:latin typeface="Atkinson Hyperlegible" pitchFamily="2" charset="0"/>
              </a:endParaRPr>
            </a:p>
          </p:txBody>
        </p:sp>
        <p:sp>
          <p:nvSpPr>
            <p:cNvPr id="12" name="TextBox 12"/>
            <p:cNvSpPr txBox="1"/>
            <p:nvPr/>
          </p:nvSpPr>
          <p:spPr>
            <a:xfrm>
              <a:off x="2623131" y="4901352"/>
              <a:ext cx="437789" cy="1331231"/>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C</a:t>
              </a:r>
            </a:p>
          </p:txBody>
        </p:sp>
      </p:grpSp>
      <p:grpSp>
        <p:nvGrpSpPr>
          <p:cNvPr id="16" name="Group 15">
            <a:extLst>
              <a:ext uri="{FF2B5EF4-FFF2-40B4-BE49-F238E27FC236}">
                <a16:creationId xmlns:a16="http://schemas.microsoft.com/office/drawing/2014/main" id="{B918E4A4-219B-77F1-CB96-5300D2090947}"/>
              </a:ext>
            </a:extLst>
          </p:cNvPr>
          <p:cNvGrpSpPr/>
          <p:nvPr/>
        </p:nvGrpSpPr>
        <p:grpSpPr>
          <a:xfrm>
            <a:off x="73629" y="72784"/>
            <a:ext cx="588108" cy="596974"/>
            <a:chOff x="97692" y="88826"/>
            <a:chExt cx="588108" cy="596974"/>
          </a:xfrm>
        </p:grpSpPr>
        <p:sp>
          <p:nvSpPr>
            <p:cNvPr id="17" name="Freeform 4">
              <a:extLst>
                <a:ext uri="{FF2B5EF4-FFF2-40B4-BE49-F238E27FC236}">
                  <a16:creationId xmlns:a16="http://schemas.microsoft.com/office/drawing/2014/main" id="{89E7265D-F4E7-56DD-5B54-AB00873C8B16}"/>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18" name="TextBox 13">
              <a:extLst>
                <a:ext uri="{FF2B5EF4-FFF2-40B4-BE49-F238E27FC236}">
                  <a16:creationId xmlns:a16="http://schemas.microsoft.com/office/drawing/2014/main" id="{1B0077E5-B441-FF11-3EB6-BE0AD1DB31AF}"/>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grpSp>
        <p:nvGrpSpPr>
          <p:cNvPr id="4" name="Group 3">
            <a:extLst>
              <a:ext uri="{FF2B5EF4-FFF2-40B4-BE49-F238E27FC236}">
                <a16:creationId xmlns:a16="http://schemas.microsoft.com/office/drawing/2014/main" id="{3C05D33B-8C8C-928D-511F-563E874DD9DB}"/>
              </a:ext>
            </a:extLst>
          </p:cNvPr>
          <p:cNvGrpSpPr/>
          <p:nvPr/>
        </p:nvGrpSpPr>
        <p:grpSpPr>
          <a:xfrm>
            <a:off x="276982" y="3544349"/>
            <a:ext cx="686587" cy="964152"/>
            <a:chOff x="2339785" y="4901352"/>
            <a:chExt cx="1029881" cy="1446228"/>
          </a:xfrm>
        </p:grpSpPr>
        <p:sp>
          <p:nvSpPr>
            <p:cNvPr id="5" name="Freeform 9">
              <a:extLst>
                <a:ext uri="{FF2B5EF4-FFF2-40B4-BE49-F238E27FC236}">
                  <a16:creationId xmlns:a16="http://schemas.microsoft.com/office/drawing/2014/main" id="{D819864E-E00B-0299-E2AC-EB4E7C2E2884}"/>
                </a:ext>
              </a:extLst>
            </p:cNvPr>
            <p:cNvSpPr/>
            <p:nvPr/>
          </p:nvSpPr>
          <p:spPr>
            <a:xfrm>
              <a:off x="2339785" y="5317699"/>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2">
                <a:extLst>
                  <a:ext uri="{96DAC541-7B7A-43D3-8B79-37D633B846F1}">
                    <asvg:svgBlip xmlns:asvg="http://schemas.microsoft.com/office/drawing/2016/SVG/main" r:embed="rId4"/>
                  </a:ext>
                </a:extLst>
              </a:blip>
              <a:stretch>
                <a:fillRect/>
              </a:stretch>
            </a:blipFill>
          </p:spPr>
          <p:txBody>
            <a:bodyPr/>
            <a:lstStyle/>
            <a:p>
              <a:endParaRPr lang="en-US" sz="1200">
                <a:latin typeface="Atkinson Hyperlegible" pitchFamily="2" charset="0"/>
              </a:endParaRPr>
            </a:p>
          </p:txBody>
        </p:sp>
        <p:sp>
          <p:nvSpPr>
            <p:cNvPr id="6" name="TextBox 12">
              <a:extLst>
                <a:ext uri="{FF2B5EF4-FFF2-40B4-BE49-F238E27FC236}">
                  <a16:creationId xmlns:a16="http://schemas.microsoft.com/office/drawing/2014/main" id="{41622041-D7B1-7D00-D787-8804FC765D56}"/>
                </a:ext>
              </a:extLst>
            </p:cNvPr>
            <p:cNvSpPr txBox="1"/>
            <p:nvPr/>
          </p:nvSpPr>
          <p:spPr>
            <a:xfrm>
              <a:off x="2623131" y="4901352"/>
              <a:ext cx="437789" cy="1331231"/>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D</a:t>
              </a:r>
            </a:p>
          </p:txBody>
        </p:sp>
      </p:grpSp>
    </p:spTree>
    <p:extLst>
      <p:ext uri="{BB962C8B-B14F-4D97-AF65-F5344CB8AC3E}">
        <p14:creationId xmlns:p14="http://schemas.microsoft.com/office/powerpoint/2010/main" val="13847694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806E2-ECFA-9450-03E3-C5522BC328FF}"/>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9DF06EFD-7B93-C751-156C-57DDBF28FB30}"/>
              </a:ext>
            </a:extLst>
          </p:cNvPr>
          <p:cNvSpPr txBox="1"/>
          <p:nvPr/>
        </p:nvSpPr>
        <p:spPr>
          <a:xfrm>
            <a:off x="937237" y="120888"/>
            <a:ext cx="11125200" cy="551433"/>
          </a:xfrm>
          <a:prstGeom prst="rect">
            <a:avLst/>
          </a:prstGeom>
        </p:spPr>
        <p:txBody>
          <a:bodyPr wrap="square" lIns="0" tIns="0" rIns="0" bIns="0" rtlCol="0" anchor="t">
            <a:spAutoFit/>
          </a:bodyPr>
          <a:lstStyle/>
          <a:p>
            <a:pPr>
              <a:lnSpc>
                <a:spcPts val="4320"/>
              </a:lnSpc>
            </a:pPr>
            <a:r>
              <a:rPr lang="en-US" sz="3600" dirty="0">
                <a:solidFill>
                  <a:srgbClr val="000066"/>
                </a:solidFill>
                <a:latin typeface="Atkinson Hyperlegible" pitchFamily="2" charset="0"/>
              </a:rPr>
              <a:t>Using DB Browser for SQLite (for advanced users only)</a:t>
            </a:r>
          </a:p>
        </p:txBody>
      </p:sp>
      <p:sp>
        <p:nvSpPr>
          <p:cNvPr id="4" name="TextBox 4">
            <a:extLst>
              <a:ext uri="{FF2B5EF4-FFF2-40B4-BE49-F238E27FC236}">
                <a16:creationId xmlns:a16="http://schemas.microsoft.com/office/drawing/2014/main" id="{A5D66781-C22B-DBEA-526B-C20165B3D0B0}"/>
              </a:ext>
            </a:extLst>
          </p:cNvPr>
          <p:cNvSpPr txBox="1"/>
          <p:nvPr/>
        </p:nvSpPr>
        <p:spPr>
          <a:xfrm>
            <a:off x="870080" y="824742"/>
            <a:ext cx="11220350" cy="5357621"/>
          </a:xfrm>
          <a:prstGeom prst="rect">
            <a:avLst/>
          </a:prstGeom>
        </p:spPr>
        <p:txBody>
          <a:bodyPr wrap="square" lIns="0" tIns="0" rIns="0" bIns="0" rtlCol="0" anchor="t">
            <a:spAutoFit/>
          </a:bodyPr>
          <a:lstStyle/>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Prior to 2020, WHONET used </a:t>
            </a:r>
            <a:r>
              <a:rPr lang="en-US" sz="2400" dirty="0" err="1">
                <a:solidFill>
                  <a:srgbClr val="000066"/>
                </a:solidFill>
                <a:latin typeface="Atkinson Hyperlegible" pitchFamily="2" charset="0"/>
              </a:rPr>
              <a:t>dBASE</a:t>
            </a:r>
            <a:r>
              <a:rPr lang="en-US" sz="2400" dirty="0">
                <a:solidFill>
                  <a:srgbClr val="000066"/>
                </a:solidFill>
                <a:latin typeface="Atkinson Hyperlegible" pitchFamily="2" charset="0"/>
              </a:rPr>
              <a:t> (DBF) files as the data format, but we had increasing difficulties with </a:t>
            </a:r>
            <a:r>
              <a:rPr lang="en-US" sz="2400" dirty="0" err="1">
                <a:solidFill>
                  <a:srgbClr val="000066"/>
                </a:solidFill>
                <a:latin typeface="Atkinson Hyperlegible" pitchFamily="2" charset="0"/>
              </a:rPr>
              <a:t>dBASE</a:t>
            </a:r>
            <a:r>
              <a:rPr lang="en-US" sz="2400" dirty="0">
                <a:solidFill>
                  <a:srgbClr val="000066"/>
                </a:solidFill>
                <a:latin typeface="Atkinson Hyperlegible" pitchFamily="2" charset="0"/>
              </a:rPr>
              <a:t> compatibility with new versions of Windows.</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In 2020, we switched from </a:t>
            </a:r>
            <a:r>
              <a:rPr lang="en-US" sz="2400" dirty="0" err="1">
                <a:solidFill>
                  <a:srgbClr val="000066"/>
                </a:solidFill>
                <a:latin typeface="Atkinson Hyperlegible" pitchFamily="2" charset="0"/>
              </a:rPr>
              <a:t>dBASE</a:t>
            </a:r>
            <a:r>
              <a:rPr lang="en-US" sz="2400" dirty="0">
                <a:solidFill>
                  <a:srgbClr val="000066"/>
                </a:solidFill>
                <a:latin typeface="Atkinson Hyperlegible" pitchFamily="2" charset="0"/>
              </a:rPr>
              <a:t> to SQLite as the default data structure.</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Greater compatibility, faster, smaller file sizes, security features, sophisticated data management features, similar to Microsoft Access and SQL Server.</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“According to its developers, SQLite is the most widely deployed database engine, as it is used by several of the top web browsers, operating systems, mobile phones, and other embedded systems.” (from Wikipedia)</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SQLite is a file structure, not a software application.  But you can utilize “DB Browser for SQLite” to visualize and edit SQLite files directly.  </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Go to </a:t>
            </a:r>
            <a:r>
              <a:rPr lang="en-US" sz="2400" dirty="0">
                <a:solidFill>
                  <a:srgbClr val="000066"/>
                </a:solidFill>
                <a:latin typeface="Atkinson Hyperlegible" pitchFamily="2" charset="0"/>
                <a:hlinkClick r:id="rId2"/>
              </a:rPr>
              <a:t>https://sqlitebrowser.org</a:t>
            </a:r>
            <a:r>
              <a:rPr lang="en-US" sz="2400" dirty="0">
                <a:solidFill>
                  <a:srgbClr val="000066"/>
                </a:solidFill>
                <a:latin typeface="Atkinson Hyperlegible" pitchFamily="2" charset="0"/>
              </a:rPr>
              <a:t>.  Click on “Download”.  Choose the 64-bit installer.</a:t>
            </a:r>
          </a:p>
          <a:p>
            <a:pPr marL="1257300" lvl="2" indent="-342900">
              <a:lnSpc>
                <a:spcPts val="2992"/>
              </a:lnSpc>
              <a:buFont typeface="Arial" panose="020B0604020202020204" pitchFamily="34" charset="0"/>
              <a:buChar char="•"/>
            </a:pPr>
            <a:endParaRPr lang="en-US" sz="2400" dirty="0">
              <a:solidFill>
                <a:srgbClr val="000066"/>
              </a:solidFill>
              <a:latin typeface="Atkinson Hyperlegible" pitchFamily="2" charset="0"/>
            </a:endParaRPr>
          </a:p>
          <a:p>
            <a:pPr marL="342900" indent="-342900">
              <a:lnSpc>
                <a:spcPts val="2992"/>
              </a:lnSpc>
              <a:buFont typeface="Arial" panose="020B0604020202020204" pitchFamily="34" charset="0"/>
              <a:buChar char="•"/>
            </a:pPr>
            <a:endParaRPr lang="en-US" sz="2400" dirty="0">
              <a:solidFill>
                <a:srgbClr val="000066"/>
              </a:solidFill>
              <a:latin typeface="Atkinson Hyperlegible" pitchFamily="2" charset="0"/>
            </a:endParaRPr>
          </a:p>
          <a:p>
            <a:pPr marL="342900" indent="-342900">
              <a:lnSpc>
                <a:spcPts val="2992"/>
              </a:lnSpc>
              <a:buFont typeface="Arial" panose="020B0604020202020204" pitchFamily="34" charset="0"/>
              <a:buChar char="•"/>
            </a:pPr>
            <a:endParaRPr lang="en-US" sz="2000" dirty="0">
              <a:solidFill>
                <a:srgbClr val="000066"/>
              </a:solidFill>
              <a:latin typeface="Atkinson Hyperlegible" pitchFamily="2" charset="0"/>
            </a:endParaRPr>
          </a:p>
        </p:txBody>
      </p:sp>
      <p:pic>
        <p:nvPicPr>
          <p:cNvPr id="13" name="Picture 12">
            <a:extLst>
              <a:ext uri="{FF2B5EF4-FFF2-40B4-BE49-F238E27FC236}">
                <a16:creationId xmlns:a16="http://schemas.microsoft.com/office/drawing/2014/main" id="{7786EE75-6F8A-30AF-225E-002068ACE6FC}"/>
              </a:ext>
            </a:extLst>
          </p:cNvPr>
          <p:cNvPicPr>
            <a:picLocks noChangeAspect="1"/>
          </p:cNvPicPr>
          <p:nvPr/>
        </p:nvPicPr>
        <p:blipFill>
          <a:blip r:embed="rId3"/>
          <a:stretch>
            <a:fillRect/>
          </a:stretch>
        </p:blipFill>
        <p:spPr>
          <a:xfrm>
            <a:off x="2415852" y="5054132"/>
            <a:ext cx="7141600" cy="1668707"/>
          </a:xfrm>
          <a:prstGeom prst="rect">
            <a:avLst/>
          </a:prstGeom>
        </p:spPr>
      </p:pic>
      <p:sp>
        <p:nvSpPr>
          <p:cNvPr id="7" name="Rectangle 6">
            <a:extLst>
              <a:ext uri="{FF2B5EF4-FFF2-40B4-BE49-F238E27FC236}">
                <a16:creationId xmlns:a16="http://schemas.microsoft.com/office/drawing/2014/main" id="{C57F20DA-D4E1-759B-D2CF-75683C50617D}"/>
              </a:ext>
            </a:extLst>
          </p:cNvPr>
          <p:cNvSpPr/>
          <p:nvPr/>
        </p:nvSpPr>
        <p:spPr>
          <a:xfrm>
            <a:off x="2480825" y="5942744"/>
            <a:ext cx="6923205" cy="341745"/>
          </a:xfrm>
          <a:prstGeom prst="rect">
            <a:avLst/>
          </a:prstGeom>
          <a:noFill/>
          <a:ln w="635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2">
            <a:extLst>
              <a:ext uri="{FF2B5EF4-FFF2-40B4-BE49-F238E27FC236}">
                <a16:creationId xmlns:a16="http://schemas.microsoft.com/office/drawing/2014/main" id="{5C4740F9-A70A-01AC-E090-D6FD2731F1A0}"/>
              </a:ext>
            </a:extLst>
          </p:cNvPr>
          <p:cNvGrpSpPr/>
          <p:nvPr/>
        </p:nvGrpSpPr>
        <p:grpSpPr>
          <a:xfrm>
            <a:off x="73629" y="72784"/>
            <a:ext cx="588108" cy="596974"/>
            <a:chOff x="97692" y="88826"/>
            <a:chExt cx="588108" cy="596974"/>
          </a:xfrm>
        </p:grpSpPr>
        <p:sp>
          <p:nvSpPr>
            <p:cNvPr id="5" name="Freeform 4">
              <a:extLst>
                <a:ext uri="{FF2B5EF4-FFF2-40B4-BE49-F238E27FC236}">
                  <a16:creationId xmlns:a16="http://schemas.microsoft.com/office/drawing/2014/main" id="{D577A096-FF93-2180-E209-02A3CE46596F}"/>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6" name="TextBox 13">
              <a:extLst>
                <a:ext uri="{FF2B5EF4-FFF2-40B4-BE49-F238E27FC236}">
                  <a16:creationId xmlns:a16="http://schemas.microsoft.com/office/drawing/2014/main" id="{BB44C6A2-480C-5F1C-6812-2110432B6E68}"/>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grpSp>
        <p:nvGrpSpPr>
          <p:cNvPr id="12" name="Group 11">
            <a:extLst>
              <a:ext uri="{FF2B5EF4-FFF2-40B4-BE49-F238E27FC236}">
                <a16:creationId xmlns:a16="http://schemas.microsoft.com/office/drawing/2014/main" id="{C53ECAFE-4184-7277-B199-F34DC9048A25}"/>
              </a:ext>
            </a:extLst>
          </p:cNvPr>
          <p:cNvGrpSpPr/>
          <p:nvPr/>
        </p:nvGrpSpPr>
        <p:grpSpPr>
          <a:xfrm>
            <a:off x="37532" y="522706"/>
            <a:ext cx="686587" cy="985056"/>
            <a:chOff x="2330261" y="1769955"/>
            <a:chExt cx="1029881" cy="1477583"/>
          </a:xfrm>
        </p:grpSpPr>
        <p:sp>
          <p:nvSpPr>
            <p:cNvPr id="16" name="Freeform 7">
              <a:extLst>
                <a:ext uri="{FF2B5EF4-FFF2-40B4-BE49-F238E27FC236}">
                  <a16:creationId xmlns:a16="http://schemas.microsoft.com/office/drawing/2014/main" id="{B9A02FD4-33BA-599C-3986-0E049320D363}"/>
                </a:ext>
              </a:extLst>
            </p:cNvPr>
            <p:cNvSpPr/>
            <p:nvPr/>
          </p:nvSpPr>
          <p:spPr>
            <a:xfrm>
              <a:off x="2330261" y="2217657"/>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sz="1200" dirty="0">
                <a:latin typeface="Atkinson Hyperlegible" pitchFamily="2" charset="0"/>
              </a:endParaRPr>
            </a:p>
          </p:txBody>
        </p:sp>
        <p:sp>
          <p:nvSpPr>
            <p:cNvPr id="17" name="TextBox 10">
              <a:extLst>
                <a:ext uri="{FF2B5EF4-FFF2-40B4-BE49-F238E27FC236}">
                  <a16:creationId xmlns:a16="http://schemas.microsoft.com/office/drawing/2014/main" id="{38BAA7A5-7873-8146-85CB-E9BC73082332}"/>
                </a:ext>
              </a:extLst>
            </p:cNvPr>
            <p:cNvSpPr txBox="1"/>
            <p:nvPr/>
          </p:nvSpPr>
          <p:spPr>
            <a:xfrm>
              <a:off x="2626306" y="1769955"/>
              <a:ext cx="437789" cy="1331230"/>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C</a:t>
              </a:r>
            </a:p>
          </p:txBody>
        </p:sp>
      </p:grpSp>
    </p:spTree>
    <p:extLst>
      <p:ext uri="{BB962C8B-B14F-4D97-AF65-F5344CB8AC3E}">
        <p14:creationId xmlns:p14="http://schemas.microsoft.com/office/powerpoint/2010/main" val="24555357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F7A30-05D3-D1A4-6F19-129887855A11}"/>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F5895361-A024-6E26-9CDD-F3A6C3B744A8}"/>
              </a:ext>
            </a:extLst>
          </p:cNvPr>
          <p:cNvSpPr txBox="1"/>
          <p:nvPr/>
        </p:nvSpPr>
        <p:spPr>
          <a:xfrm>
            <a:off x="937237" y="120888"/>
            <a:ext cx="11125200" cy="551433"/>
          </a:xfrm>
          <a:prstGeom prst="rect">
            <a:avLst/>
          </a:prstGeom>
        </p:spPr>
        <p:txBody>
          <a:bodyPr wrap="square" lIns="0" tIns="0" rIns="0" bIns="0" rtlCol="0" anchor="t">
            <a:spAutoFit/>
          </a:bodyPr>
          <a:lstStyle/>
          <a:p>
            <a:pPr>
              <a:lnSpc>
                <a:spcPts val="4320"/>
              </a:lnSpc>
            </a:pPr>
            <a:r>
              <a:rPr lang="en-US" sz="3600" dirty="0">
                <a:solidFill>
                  <a:srgbClr val="000066"/>
                </a:solidFill>
                <a:latin typeface="Atkinson Hyperlegible" pitchFamily="2" charset="0"/>
              </a:rPr>
              <a:t>Backing up important files</a:t>
            </a:r>
          </a:p>
        </p:txBody>
      </p:sp>
      <p:sp>
        <p:nvSpPr>
          <p:cNvPr id="4" name="TextBox 4">
            <a:extLst>
              <a:ext uri="{FF2B5EF4-FFF2-40B4-BE49-F238E27FC236}">
                <a16:creationId xmlns:a16="http://schemas.microsoft.com/office/drawing/2014/main" id="{09677299-9367-261A-C16A-B31706CFFEC7}"/>
              </a:ext>
            </a:extLst>
          </p:cNvPr>
          <p:cNvSpPr txBox="1"/>
          <p:nvPr/>
        </p:nvSpPr>
        <p:spPr>
          <a:xfrm>
            <a:off x="870080" y="824742"/>
            <a:ext cx="11220350" cy="7281224"/>
          </a:xfrm>
          <a:prstGeom prst="rect">
            <a:avLst/>
          </a:prstGeom>
        </p:spPr>
        <p:txBody>
          <a:bodyPr wrap="square" lIns="0" tIns="0" rIns="0" bIns="0" rtlCol="0" anchor="t">
            <a:spAutoFit/>
          </a:bodyPr>
          <a:lstStyle/>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Data files</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Original data files (usually text or Excel files) in a location selected by the user</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WHONET files, by default in C:\WHONET\Data</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BacLink support files</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BacLink configuration file ending in “.</a:t>
            </a:r>
            <a:r>
              <a:rPr lang="en-US" sz="2400" dirty="0" err="1">
                <a:solidFill>
                  <a:srgbClr val="000066"/>
                </a:solidFill>
                <a:latin typeface="Atkinson Hyperlegible" pitchFamily="2" charset="0"/>
              </a:rPr>
              <a:t>cfg</a:t>
            </a:r>
            <a:r>
              <a:rPr lang="en-US" sz="2400" dirty="0">
                <a:solidFill>
                  <a:srgbClr val="000066"/>
                </a:solidFill>
                <a:latin typeface="Atkinson Hyperlegible" pitchFamily="2" charset="0"/>
              </a:rPr>
              <a:t>”.  By default in C:\WHONET</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BacLink code </a:t>
            </a:r>
            <a:r>
              <a:rPr lang="en-US" sz="2400" dirty="0" err="1">
                <a:solidFill>
                  <a:srgbClr val="000066"/>
                </a:solidFill>
                <a:latin typeface="Atkinson Hyperlegible" pitchFamily="2" charset="0"/>
              </a:rPr>
              <a:t>code</a:t>
            </a:r>
            <a:r>
              <a:rPr lang="en-US" sz="2400" dirty="0">
                <a:solidFill>
                  <a:srgbClr val="000066"/>
                </a:solidFill>
                <a:latin typeface="Atkinson Hyperlegible" pitchFamily="2" charset="0"/>
              </a:rPr>
              <a:t> dictionary files (and perhaps code list files) beginning with “</a:t>
            </a:r>
            <a:r>
              <a:rPr lang="en-US" sz="2400" dirty="0" err="1">
                <a:solidFill>
                  <a:srgbClr val="000066"/>
                </a:solidFill>
                <a:latin typeface="Atkinson Hyperlegible" pitchFamily="2" charset="0"/>
              </a:rPr>
              <a:t>CodeDict</a:t>
            </a:r>
            <a:r>
              <a:rPr lang="en-US" sz="2400" dirty="0">
                <a:solidFill>
                  <a:srgbClr val="000066"/>
                </a:solidFill>
                <a:latin typeface="Atkinson Hyperlegible" pitchFamily="2" charset="0"/>
              </a:rPr>
              <a:t>” (or “</a:t>
            </a:r>
            <a:r>
              <a:rPr lang="en-US" sz="2400" dirty="0" err="1">
                <a:solidFill>
                  <a:srgbClr val="000066"/>
                </a:solidFill>
                <a:latin typeface="Atkinson Hyperlegible" pitchFamily="2" charset="0"/>
              </a:rPr>
              <a:t>CodeList</a:t>
            </a:r>
            <a:r>
              <a:rPr lang="en-US" sz="2400" dirty="0">
                <a:solidFill>
                  <a:srgbClr val="000066"/>
                </a:solidFill>
                <a:latin typeface="Atkinson Hyperlegible" pitchFamily="2" charset="0"/>
              </a:rPr>
              <a:t>”) and ending in “.txt”.  By default in C:\WHONET</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The most common dictionaries are for “Locations”, “Specimen types”, “Organisms”, and “Antibiotics”.  There may also be user-defined code lists and dictionaries.</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WHONET support file</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WHONET laboratory configuration file beginning with “LAB” followed by the country code.  The file extension is the laboratory code, for example “LABUSA.BWH”.</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Backup files to another computer, for example to a network server or a web server.</a:t>
            </a:r>
          </a:p>
          <a:p>
            <a:pPr marL="800100" lvl="1" indent="-342900">
              <a:lnSpc>
                <a:spcPts val="2992"/>
              </a:lnSpc>
              <a:buFont typeface="Arial" panose="020B0604020202020204" pitchFamily="34" charset="0"/>
              <a:buChar char="•"/>
            </a:pPr>
            <a:r>
              <a:rPr lang="en-US" sz="2400" dirty="0">
                <a:solidFill>
                  <a:srgbClr val="000066"/>
                </a:solidFill>
                <a:latin typeface="Atkinson Hyperlegible" pitchFamily="2" charset="0"/>
              </a:rPr>
              <a:t>You can also backup files to USB drives and CD-ROMs, but this is not secure (loss, theft, damaged)</a:t>
            </a:r>
          </a:p>
          <a:p>
            <a:pPr marL="800100" lvl="1" indent="-342900">
              <a:lnSpc>
                <a:spcPts val="2992"/>
              </a:lnSpc>
              <a:buFont typeface="Arial" panose="020B0604020202020204" pitchFamily="34" charset="0"/>
              <a:buChar char="•"/>
            </a:pPr>
            <a:endParaRPr lang="en-US" sz="2400" dirty="0">
              <a:solidFill>
                <a:srgbClr val="000066"/>
              </a:solidFill>
              <a:latin typeface="Atkinson Hyperlegible" pitchFamily="2" charset="0"/>
            </a:endParaRPr>
          </a:p>
          <a:p>
            <a:pPr marL="342900" indent="-342900">
              <a:lnSpc>
                <a:spcPts val="2992"/>
              </a:lnSpc>
              <a:buFont typeface="Arial" panose="020B0604020202020204" pitchFamily="34" charset="0"/>
              <a:buChar char="•"/>
            </a:pPr>
            <a:endParaRPr lang="en-US" sz="2400" dirty="0">
              <a:solidFill>
                <a:srgbClr val="000066"/>
              </a:solidFill>
              <a:latin typeface="Atkinson Hyperlegible" pitchFamily="2" charset="0"/>
            </a:endParaRPr>
          </a:p>
          <a:p>
            <a:pPr marL="342900" indent="-342900">
              <a:lnSpc>
                <a:spcPts val="2992"/>
              </a:lnSpc>
              <a:buFont typeface="Arial" panose="020B0604020202020204" pitchFamily="34" charset="0"/>
              <a:buChar char="•"/>
            </a:pPr>
            <a:endParaRPr lang="en-US" sz="2400" dirty="0">
              <a:solidFill>
                <a:srgbClr val="000066"/>
              </a:solidFill>
              <a:latin typeface="Atkinson Hyperlegible" pitchFamily="2" charset="0"/>
            </a:endParaRPr>
          </a:p>
          <a:p>
            <a:pPr marL="342900" indent="-342900">
              <a:lnSpc>
                <a:spcPts val="2992"/>
              </a:lnSpc>
              <a:buFont typeface="Arial" panose="020B0604020202020204" pitchFamily="34" charset="0"/>
              <a:buChar char="•"/>
            </a:pPr>
            <a:endParaRPr lang="en-US" sz="2000" dirty="0">
              <a:solidFill>
                <a:srgbClr val="000066"/>
              </a:solidFill>
              <a:latin typeface="Atkinson Hyperlegible" pitchFamily="2" charset="0"/>
            </a:endParaRPr>
          </a:p>
        </p:txBody>
      </p:sp>
      <p:grpSp>
        <p:nvGrpSpPr>
          <p:cNvPr id="3" name="Group 2">
            <a:extLst>
              <a:ext uri="{FF2B5EF4-FFF2-40B4-BE49-F238E27FC236}">
                <a16:creationId xmlns:a16="http://schemas.microsoft.com/office/drawing/2014/main" id="{FD478A38-FD6E-8297-9943-578F9A3FF4AE}"/>
              </a:ext>
            </a:extLst>
          </p:cNvPr>
          <p:cNvGrpSpPr/>
          <p:nvPr/>
        </p:nvGrpSpPr>
        <p:grpSpPr>
          <a:xfrm>
            <a:off x="73629" y="72784"/>
            <a:ext cx="588108" cy="596974"/>
            <a:chOff x="97692" y="88826"/>
            <a:chExt cx="588108" cy="596974"/>
          </a:xfrm>
        </p:grpSpPr>
        <p:sp>
          <p:nvSpPr>
            <p:cNvPr id="5" name="Freeform 4">
              <a:extLst>
                <a:ext uri="{FF2B5EF4-FFF2-40B4-BE49-F238E27FC236}">
                  <a16:creationId xmlns:a16="http://schemas.microsoft.com/office/drawing/2014/main" id="{E6FFE916-AD82-00DD-6685-F97F35CF742C}"/>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6" name="TextBox 13">
              <a:extLst>
                <a:ext uri="{FF2B5EF4-FFF2-40B4-BE49-F238E27FC236}">
                  <a16:creationId xmlns:a16="http://schemas.microsoft.com/office/drawing/2014/main" id="{1FE61E0A-2BF6-3F8A-4056-2147B4AA70D8}"/>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grpSp>
        <p:nvGrpSpPr>
          <p:cNvPr id="12" name="Group 11">
            <a:extLst>
              <a:ext uri="{FF2B5EF4-FFF2-40B4-BE49-F238E27FC236}">
                <a16:creationId xmlns:a16="http://schemas.microsoft.com/office/drawing/2014/main" id="{8CC5B935-954D-6FF6-D37F-0282FA77D77F}"/>
              </a:ext>
            </a:extLst>
          </p:cNvPr>
          <p:cNvGrpSpPr/>
          <p:nvPr/>
        </p:nvGrpSpPr>
        <p:grpSpPr>
          <a:xfrm>
            <a:off x="37532" y="522706"/>
            <a:ext cx="686587" cy="985056"/>
            <a:chOff x="2330261" y="1769955"/>
            <a:chExt cx="1029881" cy="1477583"/>
          </a:xfrm>
        </p:grpSpPr>
        <p:sp>
          <p:nvSpPr>
            <p:cNvPr id="16" name="Freeform 7">
              <a:extLst>
                <a:ext uri="{FF2B5EF4-FFF2-40B4-BE49-F238E27FC236}">
                  <a16:creationId xmlns:a16="http://schemas.microsoft.com/office/drawing/2014/main" id="{16BB086E-1A31-8D37-4F55-0DB68ADC7CD6}"/>
                </a:ext>
              </a:extLst>
            </p:cNvPr>
            <p:cNvSpPr/>
            <p:nvPr/>
          </p:nvSpPr>
          <p:spPr>
            <a:xfrm>
              <a:off x="2330261" y="2217657"/>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sz="1200" dirty="0">
                <a:latin typeface="Atkinson Hyperlegible" pitchFamily="2" charset="0"/>
              </a:endParaRPr>
            </a:p>
          </p:txBody>
        </p:sp>
        <p:sp>
          <p:nvSpPr>
            <p:cNvPr id="17" name="TextBox 10">
              <a:extLst>
                <a:ext uri="{FF2B5EF4-FFF2-40B4-BE49-F238E27FC236}">
                  <a16:creationId xmlns:a16="http://schemas.microsoft.com/office/drawing/2014/main" id="{378C3ACA-7808-7A9A-D4F6-7BE3E5EB0791}"/>
                </a:ext>
              </a:extLst>
            </p:cNvPr>
            <p:cNvSpPr txBox="1"/>
            <p:nvPr/>
          </p:nvSpPr>
          <p:spPr>
            <a:xfrm>
              <a:off x="2626306" y="1769955"/>
              <a:ext cx="437789" cy="1331230"/>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C</a:t>
              </a:r>
            </a:p>
          </p:txBody>
        </p:sp>
      </p:grpSp>
    </p:spTree>
    <p:extLst>
      <p:ext uri="{BB962C8B-B14F-4D97-AF65-F5344CB8AC3E}">
        <p14:creationId xmlns:p14="http://schemas.microsoft.com/office/powerpoint/2010/main" val="35301720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7934F5-50A2-C9C2-DBFB-5AE4D10185F3}"/>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59479AC4-AD5D-7B7B-A7BE-C4EF53B5E6B9}"/>
              </a:ext>
            </a:extLst>
          </p:cNvPr>
          <p:cNvSpPr txBox="1"/>
          <p:nvPr/>
        </p:nvSpPr>
        <p:spPr>
          <a:xfrm>
            <a:off x="1269999" y="802124"/>
            <a:ext cx="10423769" cy="902876"/>
          </a:xfrm>
          <a:prstGeom prst="rect">
            <a:avLst/>
          </a:prstGeom>
        </p:spPr>
        <p:txBody>
          <a:bodyPr wrap="square" lIns="0" tIns="0" rIns="0" bIns="0" rtlCol="0" anchor="t">
            <a:spAutoFit/>
          </a:bodyPr>
          <a:lstStyle/>
          <a:p>
            <a:r>
              <a:rPr lang="en-US" sz="5867" dirty="0">
                <a:solidFill>
                  <a:srgbClr val="000066"/>
                </a:solidFill>
                <a:latin typeface="Atkinson Hyperlegible" pitchFamily="2" charset="0"/>
              </a:rPr>
              <a:t>WHONET Automation Tool</a:t>
            </a:r>
          </a:p>
        </p:txBody>
      </p:sp>
      <p:grpSp>
        <p:nvGrpSpPr>
          <p:cNvPr id="3" name="Group 2">
            <a:extLst>
              <a:ext uri="{FF2B5EF4-FFF2-40B4-BE49-F238E27FC236}">
                <a16:creationId xmlns:a16="http://schemas.microsoft.com/office/drawing/2014/main" id="{A2CEB9C4-651E-D2E8-2435-481B36BAA16D}"/>
              </a:ext>
            </a:extLst>
          </p:cNvPr>
          <p:cNvGrpSpPr/>
          <p:nvPr/>
        </p:nvGrpSpPr>
        <p:grpSpPr>
          <a:xfrm>
            <a:off x="366545" y="643021"/>
            <a:ext cx="686587" cy="985057"/>
            <a:chOff x="2330260" y="1769954"/>
            <a:chExt cx="1029881" cy="1477584"/>
          </a:xfrm>
        </p:grpSpPr>
        <p:sp>
          <p:nvSpPr>
            <p:cNvPr id="4" name="Freeform 7">
              <a:extLst>
                <a:ext uri="{FF2B5EF4-FFF2-40B4-BE49-F238E27FC236}">
                  <a16:creationId xmlns:a16="http://schemas.microsoft.com/office/drawing/2014/main" id="{CA101160-5F07-54D5-2A26-E01D2091F8D5}"/>
                </a:ext>
              </a:extLst>
            </p:cNvPr>
            <p:cNvSpPr/>
            <p:nvPr/>
          </p:nvSpPr>
          <p:spPr>
            <a:xfrm>
              <a:off x="2330260" y="2217657"/>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sz="1200" dirty="0">
                <a:latin typeface="Atkinson Hyperlegible" pitchFamily="2" charset="0"/>
              </a:endParaRPr>
            </a:p>
          </p:txBody>
        </p:sp>
        <p:sp>
          <p:nvSpPr>
            <p:cNvPr id="5" name="TextBox 10">
              <a:extLst>
                <a:ext uri="{FF2B5EF4-FFF2-40B4-BE49-F238E27FC236}">
                  <a16:creationId xmlns:a16="http://schemas.microsoft.com/office/drawing/2014/main" id="{398D1BF0-F53C-E932-D06F-3C7552BFB063}"/>
                </a:ext>
              </a:extLst>
            </p:cNvPr>
            <p:cNvSpPr txBox="1"/>
            <p:nvPr/>
          </p:nvSpPr>
          <p:spPr>
            <a:xfrm>
              <a:off x="2626306" y="1769955"/>
              <a:ext cx="437789" cy="1331230"/>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D</a:t>
              </a:r>
            </a:p>
          </p:txBody>
        </p:sp>
      </p:grpSp>
      <p:grpSp>
        <p:nvGrpSpPr>
          <p:cNvPr id="6" name="Group 5">
            <a:extLst>
              <a:ext uri="{FF2B5EF4-FFF2-40B4-BE49-F238E27FC236}">
                <a16:creationId xmlns:a16="http://schemas.microsoft.com/office/drawing/2014/main" id="{30962346-B05E-A1C8-D834-A03CD331706A}"/>
              </a:ext>
            </a:extLst>
          </p:cNvPr>
          <p:cNvGrpSpPr/>
          <p:nvPr/>
        </p:nvGrpSpPr>
        <p:grpSpPr>
          <a:xfrm>
            <a:off x="73629" y="72784"/>
            <a:ext cx="588108" cy="596974"/>
            <a:chOff x="97692" y="88826"/>
            <a:chExt cx="588108" cy="596974"/>
          </a:xfrm>
        </p:grpSpPr>
        <p:sp>
          <p:nvSpPr>
            <p:cNvPr id="7" name="Freeform 4">
              <a:extLst>
                <a:ext uri="{FF2B5EF4-FFF2-40B4-BE49-F238E27FC236}">
                  <a16:creationId xmlns:a16="http://schemas.microsoft.com/office/drawing/2014/main" id="{2BAAAC0C-FEE6-9B28-33E6-60D529DF7C34}"/>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12" name="TextBox 13">
              <a:extLst>
                <a:ext uri="{FF2B5EF4-FFF2-40B4-BE49-F238E27FC236}">
                  <a16:creationId xmlns:a16="http://schemas.microsoft.com/office/drawing/2014/main" id="{A6367CA7-77BD-8B57-CBE4-FE0B922E7016}"/>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spTree>
    <p:extLst>
      <p:ext uri="{BB962C8B-B14F-4D97-AF65-F5344CB8AC3E}">
        <p14:creationId xmlns:p14="http://schemas.microsoft.com/office/powerpoint/2010/main" val="24970448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7E71E-31A7-2702-3C42-A471C9C9A866}"/>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CA4EBC59-EBA8-8256-171A-96478CAAE965}"/>
              </a:ext>
            </a:extLst>
          </p:cNvPr>
          <p:cNvSpPr txBox="1"/>
          <p:nvPr/>
        </p:nvSpPr>
        <p:spPr>
          <a:xfrm>
            <a:off x="937237" y="120888"/>
            <a:ext cx="11125200" cy="551433"/>
          </a:xfrm>
          <a:prstGeom prst="rect">
            <a:avLst/>
          </a:prstGeom>
        </p:spPr>
        <p:txBody>
          <a:bodyPr wrap="square" lIns="0" tIns="0" rIns="0" bIns="0" rtlCol="0" anchor="t">
            <a:spAutoFit/>
          </a:bodyPr>
          <a:lstStyle/>
          <a:p>
            <a:pPr>
              <a:lnSpc>
                <a:spcPts val="4320"/>
              </a:lnSpc>
            </a:pPr>
            <a:r>
              <a:rPr lang="en-US" sz="3600" dirty="0">
                <a:solidFill>
                  <a:srgbClr val="000066"/>
                </a:solidFill>
                <a:latin typeface="Atkinson Hyperlegible" pitchFamily="2" charset="0"/>
              </a:rPr>
              <a:t>Step 6.  Task automation (Optional)</a:t>
            </a:r>
          </a:p>
        </p:txBody>
      </p:sp>
      <p:sp>
        <p:nvSpPr>
          <p:cNvPr id="4" name="TextBox 4">
            <a:extLst>
              <a:ext uri="{FF2B5EF4-FFF2-40B4-BE49-F238E27FC236}">
                <a16:creationId xmlns:a16="http://schemas.microsoft.com/office/drawing/2014/main" id="{C01756D6-3C4E-25A0-5648-7C5610598752}"/>
              </a:ext>
            </a:extLst>
          </p:cNvPr>
          <p:cNvSpPr txBox="1"/>
          <p:nvPr/>
        </p:nvSpPr>
        <p:spPr>
          <a:xfrm>
            <a:off x="890710" y="702875"/>
            <a:ext cx="11131087" cy="6140592"/>
          </a:xfrm>
          <a:prstGeom prst="rect">
            <a:avLst/>
          </a:prstGeom>
        </p:spPr>
        <p:txBody>
          <a:bodyPr lIns="0" tIns="0" rIns="0" bIns="0" rtlCol="0" anchor="t">
            <a:spAutoFit/>
          </a:bodyPr>
          <a:lstStyle/>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For many systems, you can configure the automation of data exports from your LIS, data imports with BacLink, and data analysis, reporting, and email alerts with WHONET</a:t>
            </a:r>
          </a:p>
          <a:p>
            <a:pPr marL="800100" lvl="1" indent="-342900">
              <a:lnSpc>
                <a:spcPts val="2992"/>
              </a:lnSpc>
              <a:buFont typeface="Arial" panose="020B0604020202020204" pitchFamily="34" charset="0"/>
              <a:buChar char="•"/>
            </a:pPr>
            <a:r>
              <a:rPr lang="en-US" sz="2000" dirty="0">
                <a:solidFill>
                  <a:srgbClr val="000066"/>
                </a:solidFill>
                <a:latin typeface="Atkinson Hyperlegible" pitchFamily="2" charset="0"/>
              </a:rPr>
              <a:t>You could schedule this for daily, weekly, or monthly processing.</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Automation of the data export from your LIS</a:t>
            </a:r>
          </a:p>
          <a:p>
            <a:pPr marL="800100" lvl="1" indent="-342900">
              <a:lnSpc>
                <a:spcPts val="2992"/>
              </a:lnSpc>
              <a:buFont typeface="Arial" panose="020B0604020202020204" pitchFamily="34" charset="0"/>
              <a:buChar char="•"/>
            </a:pPr>
            <a:r>
              <a:rPr lang="en-US" sz="2000" dirty="0">
                <a:solidFill>
                  <a:srgbClr val="000066"/>
                </a:solidFill>
                <a:latin typeface="Atkinson Hyperlegible" pitchFamily="2" charset="0"/>
              </a:rPr>
              <a:t>You will need to discuss this with your LIS support.  Most LIS do permit automated data exports, but not all.</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Automation of the data import with BacLink</a:t>
            </a:r>
          </a:p>
          <a:p>
            <a:pPr marL="800100" lvl="1" indent="-342900">
              <a:lnSpc>
                <a:spcPts val="2992"/>
              </a:lnSpc>
              <a:buFont typeface="Arial" panose="020B0604020202020204" pitchFamily="34" charset="0"/>
              <a:buChar char="•"/>
            </a:pPr>
            <a:r>
              <a:rPr lang="en-US" sz="2000" dirty="0">
                <a:solidFill>
                  <a:srgbClr val="000066"/>
                </a:solidFill>
                <a:latin typeface="Atkinson Hyperlegible" pitchFamily="2" charset="0"/>
              </a:rPr>
              <a:t>You can use a “task scheduler” preferred by your IT team or the </a:t>
            </a:r>
            <a:r>
              <a:rPr lang="en-US" sz="2000" b="1" u="sng" dirty="0">
                <a:solidFill>
                  <a:srgbClr val="000066"/>
                </a:solidFill>
                <a:latin typeface="Atkinson Hyperlegible" pitchFamily="2" charset="0"/>
              </a:rPr>
              <a:t>WHONET Automation Tool</a:t>
            </a:r>
            <a:r>
              <a:rPr lang="en-US" sz="2000" dirty="0">
                <a:solidFill>
                  <a:srgbClr val="000066"/>
                </a:solidFill>
                <a:latin typeface="Atkinson Hyperlegible" pitchFamily="2" charset="0"/>
              </a:rPr>
              <a:t> (documents available on the WHONET Training Center or ask the WHONET Team for assistance)</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Automation of data analyses with WHONET</a:t>
            </a:r>
          </a:p>
          <a:p>
            <a:pPr marL="800100" lvl="1" indent="-342900">
              <a:lnSpc>
                <a:spcPts val="2992"/>
              </a:lnSpc>
              <a:buFont typeface="Arial" panose="020B0604020202020204" pitchFamily="34" charset="0"/>
              <a:buChar char="•"/>
            </a:pPr>
            <a:r>
              <a:rPr lang="en-US" sz="2000" dirty="0">
                <a:solidFill>
                  <a:srgbClr val="000066"/>
                </a:solidFill>
                <a:latin typeface="Atkinson Hyperlegible" pitchFamily="2" charset="0"/>
              </a:rPr>
              <a:t>You can use a “task scheduler” preferred by your IT team or the </a:t>
            </a:r>
            <a:r>
              <a:rPr lang="en-US" sz="2000" b="1" u="sng" dirty="0">
                <a:solidFill>
                  <a:srgbClr val="000066"/>
                </a:solidFill>
                <a:latin typeface="Atkinson Hyperlegible" pitchFamily="2" charset="0"/>
              </a:rPr>
              <a:t>WHONET Automation Tool</a:t>
            </a:r>
            <a:r>
              <a:rPr lang="en-US" sz="2000" dirty="0">
                <a:solidFill>
                  <a:srgbClr val="000066"/>
                </a:solidFill>
                <a:latin typeface="Atkinson Hyperlegible" pitchFamily="2" charset="0"/>
              </a:rPr>
              <a:t> (documents available on the WHONET Training Center or ask the WHONET Team for assistance)</a:t>
            </a:r>
          </a:p>
          <a:p>
            <a:pPr marL="800100" lvl="1" indent="-342900">
              <a:lnSpc>
                <a:spcPts val="2992"/>
              </a:lnSpc>
              <a:buFont typeface="Arial" panose="020B0604020202020204" pitchFamily="34" charset="0"/>
              <a:buChar char="•"/>
            </a:pPr>
            <a:r>
              <a:rPr lang="en-US" sz="2000" dirty="0">
                <a:solidFill>
                  <a:srgbClr val="000066"/>
                </a:solidFill>
                <a:latin typeface="Atkinson Hyperlegible" pitchFamily="2" charset="0"/>
              </a:rPr>
              <a:t>You define WHONET macros and reports for the analyses that you would like to run automatically.  You can have separate daily/weekly/monthly  reports for laboratory staff, infection control teams, pharmacists, and others.</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This will be the subject of a WHONET webinar in 2026.</a:t>
            </a:r>
          </a:p>
        </p:txBody>
      </p:sp>
      <p:grpSp>
        <p:nvGrpSpPr>
          <p:cNvPr id="11" name="Group 10">
            <a:extLst>
              <a:ext uri="{FF2B5EF4-FFF2-40B4-BE49-F238E27FC236}">
                <a16:creationId xmlns:a16="http://schemas.microsoft.com/office/drawing/2014/main" id="{6ABAA913-9503-7C3A-2503-C8F28794BECC}"/>
              </a:ext>
            </a:extLst>
          </p:cNvPr>
          <p:cNvGrpSpPr/>
          <p:nvPr/>
        </p:nvGrpSpPr>
        <p:grpSpPr>
          <a:xfrm>
            <a:off x="37531" y="522706"/>
            <a:ext cx="686587" cy="985056"/>
            <a:chOff x="2330260" y="1769955"/>
            <a:chExt cx="1029881" cy="1477583"/>
          </a:xfrm>
        </p:grpSpPr>
        <p:sp>
          <p:nvSpPr>
            <p:cNvPr id="14" name="Freeform 7">
              <a:extLst>
                <a:ext uri="{FF2B5EF4-FFF2-40B4-BE49-F238E27FC236}">
                  <a16:creationId xmlns:a16="http://schemas.microsoft.com/office/drawing/2014/main" id="{734B29F9-8637-15B6-C6A0-7D51F42E4EA7}"/>
                </a:ext>
              </a:extLst>
            </p:cNvPr>
            <p:cNvSpPr/>
            <p:nvPr/>
          </p:nvSpPr>
          <p:spPr>
            <a:xfrm>
              <a:off x="2330260" y="2217657"/>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sz="1200">
                <a:latin typeface="Atkinson Hyperlegible" pitchFamily="2" charset="0"/>
              </a:endParaRPr>
            </a:p>
          </p:txBody>
        </p:sp>
        <p:sp>
          <p:nvSpPr>
            <p:cNvPr id="15" name="TextBox 10">
              <a:extLst>
                <a:ext uri="{FF2B5EF4-FFF2-40B4-BE49-F238E27FC236}">
                  <a16:creationId xmlns:a16="http://schemas.microsoft.com/office/drawing/2014/main" id="{9DD35BAA-209A-C446-BD8D-B787509D69EF}"/>
                </a:ext>
              </a:extLst>
            </p:cNvPr>
            <p:cNvSpPr txBox="1"/>
            <p:nvPr/>
          </p:nvSpPr>
          <p:spPr>
            <a:xfrm>
              <a:off x="2626306" y="1769955"/>
              <a:ext cx="437789" cy="1331230"/>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D</a:t>
              </a:r>
            </a:p>
          </p:txBody>
        </p:sp>
      </p:grpSp>
      <p:grpSp>
        <p:nvGrpSpPr>
          <p:cNvPr id="3" name="Group 2">
            <a:extLst>
              <a:ext uri="{FF2B5EF4-FFF2-40B4-BE49-F238E27FC236}">
                <a16:creationId xmlns:a16="http://schemas.microsoft.com/office/drawing/2014/main" id="{9ACDA96A-9F66-953F-8F11-AA5099BD0EA3}"/>
              </a:ext>
            </a:extLst>
          </p:cNvPr>
          <p:cNvGrpSpPr/>
          <p:nvPr/>
        </p:nvGrpSpPr>
        <p:grpSpPr>
          <a:xfrm>
            <a:off x="73629" y="72784"/>
            <a:ext cx="588108" cy="596974"/>
            <a:chOff x="97692" y="88826"/>
            <a:chExt cx="588108" cy="596974"/>
          </a:xfrm>
        </p:grpSpPr>
        <p:sp>
          <p:nvSpPr>
            <p:cNvPr id="5" name="Freeform 4">
              <a:extLst>
                <a:ext uri="{FF2B5EF4-FFF2-40B4-BE49-F238E27FC236}">
                  <a16:creationId xmlns:a16="http://schemas.microsoft.com/office/drawing/2014/main" id="{13DE3C14-486C-D044-6097-4AB41609214A}"/>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6" name="TextBox 13">
              <a:extLst>
                <a:ext uri="{FF2B5EF4-FFF2-40B4-BE49-F238E27FC236}">
                  <a16:creationId xmlns:a16="http://schemas.microsoft.com/office/drawing/2014/main" id="{7F322EF3-0237-121C-2414-B13F8402B029}"/>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spTree>
    <p:extLst>
      <p:ext uri="{BB962C8B-B14F-4D97-AF65-F5344CB8AC3E}">
        <p14:creationId xmlns:p14="http://schemas.microsoft.com/office/powerpoint/2010/main" val="5803036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113639" y="66134"/>
            <a:ext cx="5657850" cy="551433"/>
          </a:xfrm>
          <a:prstGeom prst="rect">
            <a:avLst/>
          </a:prstGeom>
        </p:spPr>
        <p:txBody>
          <a:bodyPr lIns="0" tIns="0" rIns="0" bIns="0" rtlCol="0" anchor="t">
            <a:spAutoFit/>
          </a:bodyPr>
          <a:lstStyle/>
          <a:p>
            <a:pPr>
              <a:lnSpc>
                <a:spcPts val="4320"/>
              </a:lnSpc>
            </a:pPr>
            <a:r>
              <a:rPr lang="en-US" sz="3600" dirty="0">
                <a:solidFill>
                  <a:srgbClr val="000066"/>
                </a:solidFill>
                <a:latin typeface="Atkinson Hyperlegible" pitchFamily="2" charset="0"/>
              </a:rPr>
              <a:t>Summary</a:t>
            </a:r>
          </a:p>
        </p:txBody>
      </p:sp>
      <p:sp>
        <p:nvSpPr>
          <p:cNvPr id="3" name="TextBox 3"/>
          <p:cNvSpPr txBox="1"/>
          <p:nvPr/>
        </p:nvSpPr>
        <p:spPr>
          <a:xfrm>
            <a:off x="1209397" y="1063965"/>
            <a:ext cx="10599219" cy="3887154"/>
          </a:xfrm>
          <a:prstGeom prst="rect">
            <a:avLst/>
          </a:prstGeom>
        </p:spPr>
        <p:txBody>
          <a:bodyPr wrap="square" lIns="0" tIns="0" rIns="0" bIns="0" rtlCol="0" anchor="t">
            <a:spAutoFit/>
          </a:bodyPr>
          <a:lstStyle/>
          <a:p>
            <a:pPr>
              <a:lnSpc>
                <a:spcPts val="3360"/>
              </a:lnSpc>
            </a:pPr>
            <a:r>
              <a:rPr lang="en-US" sz="2400" dirty="0">
                <a:solidFill>
                  <a:srgbClr val="000066"/>
                </a:solidFill>
                <a:latin typeface="Atkinson Hyperlegible" pitchFamily="2" charset="0"/>
              </a:rPr>
              <a:t>BacLink is free software distributed as part of the WHONET package</a:t>
            </a:r>
          </a:p>
          <a:p>
            <a:pPr marL="360359" lvl="1" indent="-180180">
              <a:lnSpc>
                <a:spcPts val="3360"/>
              </a:lnSpc>
              <a:buFont typeface="Arial"/>
              <a:buChar char="•"/>
            </a:pPr>
            <a:r>
              <a:rPr lang="en-US" sz="2000" dirty="0">
                <a:solidFill>
                  <a:srgbClr val="000066"/>
                </a:solidFill>
                <a:latin typeface="Atkinson Hyperlegible" pitchFamily="2" charset="0"/>
              </a:rPr>
              <a:t>If your laboratory already has a data management system, you can use BacLink to convert data exported from your system into standardized WHONET files</a:t>
            </a:r>
          </a:p>
          <a:p>
            <a:pPr marL="817559" lvl="2" indent="-180180">
              <a:lnSpc>
                <a:spcPts val="3360"/>
              </a:lnSpc>
              <a:buFont typeface="Arial"/>
              <a:buChar char="•"/>
            </a:pPr>
            <a:r>
              <a:rPr lang="en-US" sz="2000" dirty="0">
                <a:solidFill>
                  <a:srgbClr val="000066"/>
                </a:solidFill>
                <a:latin typeface="Atkinson Hyperlegible" pitchFamily="2" charset="0"/>
              </a:rPr>
              <a:t>You can make WHONET files without BacLink, but this usually takes much more time and effort to implement and a commitment to long-term maintenance is required.</a:t>
            </a:r>
          </a:p>
          <a:p>
            <a:pPr marL="360359" lvl="1" indent="-180180">
              <a:lnSpc>
                <a:spcPts val="3360"/>
              </a:lnSpc>
              <a:buFont typeface="Arial"/>
              <a:buChar char="•"/>
            </a:pPr>
            <a:r>
              <a:rPr lang="en-US" sz="2000" dirty="0">
                <a:solidFill>
                  <a:srgbClr val="000066"/>
                </a:solidFill>
                <a:latin typeface="Atkinson Hyperlegible" pitchFamily="2" charset="0"/>
              </a:rPr>
              <a:t>You can use BacLink to capture your data manually on a weekly, monthly, quarterly, yearly, or </a:t>
            </a:r>
            <a:r>
              <a:rPr lang="en-US" sz="2000" i="1" dirty="0">
                <a:solidFill>
                  <a:srgbClr val="000066"/>
                </a:solidFill>
                <a:latin typeface="Atkinson Hyperlegible" pitchFamily="2" charset="0"/>
              </a:rPr>
              <a:t>ad hoc</a:t>
            </a:r>
            <a:r>
              <a:rPr lang="en-US" sz="2000" dirty="0">
                <a:solidFill>
                  <a:srgbClr val="000066"/>
                </a:solidFill>
                <a:latin typeface="Atkinson Hyperlegible" pitchFamily="2" charset="0"/>
              </a:rPr>
              <a:t> basis</a:t>
            </a:r>
          </a:p>
          <a:p>
            <a:pPr marL="360359" lvl="1" indent="-180180">
              <a:lnSpc>
                <a:spcPts val="3360"/>
              </a:lnSpc>
              <a:buFont typeface="Arial"/>
              <a:buChar char="•"/>
            </a:pPr>
            <a:r>
              <a:rPr lang="en-US" sz="2000" dirty="0">
                <a:solidFill>
                  <a:srgbClr val="000066"/>
                </a:solidFill>
                <a:latin typeface="Atkinson Hyperlegible" pitchFamily="2" charset="0"/>
              </a:rPr>
              <a:t>You can also use BacLink to capture your data automatically, for example, on a daily, weekly, or monthly basis</a:t>
            </a:r>
          </a:p>
        </p:txBody>
      </p:sp>
      <p:grpSp>
        <p:nvGrpSpPr>
          <p:cNvPr id="4" name="Group 3">
            <a:extLst>
              <a:ext uri="{FF2B5EF4-FFF2-40B4-BE49-F238E27FC236}">
                <a16:creationId xmlns:a16="http://schemas.microsoft.com/office/drawing/2014/main" id="{4D0D2702-2888-E060-E10A-B2352B63C7F7}"/>
              </a:ext>
            </a:extLst>
          </p:cNvPr>
          <p:cNvGrpSpPr/>
          <p:nvPr/>
        </p:nvGrpSpPr>
        <p:grpSpPr>
          <a:xfrm>
            <a:off x="73629" y="72784"/>
            <a:ext cx="588108" cy="596974"/>
            <a:chOff x="97692" y="88826"/>
            <a:chExt cx="588108" cy="596974"/>
          </a:xfrm>
        </p:grpSpPr>
        <p:sp>
          <p:nvSpPr>
            <p:cNvPr id="5" name="Freeform 4">
              <a:extLst>
                <a:ext uri="{FF2B5EF4-FFF2-40B4-BE49-F238E27FC236}">
                  <a16:creationId xmlns:a16="http://schemas.microsoft.com/office/drawing/2014/main" id="{CC7A417B-9BD4-B506-E929-7077F8D25866}"/>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6" name="TextBox 13">
              <a:extLst>
                <a:ext uri="{FF2B5EF4-FFF2-40B4-BE49-F238E27FC236}">
                  <a16:creationId xmlns:a16="http://schemas.microsoft.com/office/drawing/2014/main" id="{F29C3D2C-6C5D-34EE-E309-D68BCB7199F7}"/>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2380341" y="1175913"/>
            <a:ext cx="9805437" cy="525657"/>
          </a:xfrm>
          <a:prstGeom prst="rect">
            <a:avLst/>
          </a:prstGeom>
        </p:spPr>
        <p:txBody>
          <a:bodyPr wrap="square" lIns="0" tIns="0" rIns="0" bIns="0" rtlCol="0" anchor="t">
            <a:spAutoFit/>
          </a:bodyPr>
          <a:lstStyle/>
          <a:p>
            <a:pPr>
              <a:lnSpc>
                <a:spcPts val="3360"/>
              </a:lnSpc>
            </a:pPr>
            <a:r>
              <a:rPr lang="en-US" sz="5867" dirty="0">
                <a:solidFill>
                  <a:srgbClr val="000066"/>
                </a:solidFill>
                <a:latin typeface="Atkinson Hyperlegible" pitchFamily="2" charset="0"/>
              </a:rPr>
              <a:t>Brief review of BacLink, Part 1</a:t>
            </a:r>
          </a:p>
        </p:txBody>
      </p:sp>
      <p:grpSp>
        <p:nvGrpSpPr>
          <p:cNvPr id="3" name="Group 2">
            <a:extLst>
              <a:ext uri="{FF2B5EF4-FFF2-40B4-BE49-F238E27FC236}">
                <a16:creationId xmlns:a16="http://schemas.microsoft.com/office/drawing/2014/main" id="{50300692-4343-C0C6-2759-7B3241544F4C}"/>
              </a:ext>
            </a:extLst>
          </p:cNvPr>
          <p:cNvGrpSpPr/>
          <p:nvPr/>
        </p:nvGrpSpPr>
        <p:grpSpPr>
          <a:xfrm>
            <a:off x="1432208" y="643021"/>
            <a:ext cx="686587" cy="985056"/>
            <a:chOff x="2330260" y="1769955"/>
            <a:chExt cx="1029881" cy="1477583"/>
          </a:xfrm>
        </p:grpSpPr>
        <p:sp>
          <p:nvSpPr>
            <p:cNvPr id="4" name="Freeform 7">
              <a:extLst>
                <a:ext uri="{FF2B5EF4-FFF2-40B4-BE49-F238E27FC236}">
                  <a16:creationId xmlns:a16="http://schemas.microsoft.com/office/drawing/2014/main" id="{FC821A8D-FBB2-58DF-853C-1F1CD248D5A9}"/>
                </a:ext>
              </a:extLst>
            </p:cNvPr>
            <p:cNvSpPr/>
            <p:nvPr/>
          </p:nvSpPr>
          <p:spPr>
            <a:xfrm>
              <a:off x="2330260" y="2217657"/>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sz="1200">
                <a:latin typeface="Atkinson Hyperlegible" pitchFamily="2" charset="0"/>
              </a:endParaRPr>
            </a:p>
          </p:txBody>
        </p:sp>
        <p:sp>
          <p:nvSpPr>
            <p:cNvPr id="5" name="TextBox 10">
              <a:extLst>
                <a:ext uri="{FF2B5EF4-FFF2-40B4-BE49-F238E27FC236}">
                  <a16:creationId xmlns:a16="http://schemas.microsoft.com/office/drawing/2014/main" id="{0710924D-D83D-DAFE-DEC3-0B1277F50A53}"/>
                </a:ext>
              </a:extLst>
            </p:cNvPr>
            <p:cNvSpPr txBox="1"/>
            <p:nvPr/>
          </p:nvSpPr>
          <p:spPr>
            <a:xfrm>
              <a:off x="2626306" y="1769955"/>
              <a:ext cx="437789" cy="1331230"/>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A</a:t>
              </a:r>
            </a:p>
          </p:txBody>
        </p:sp>
      </p:grpSp>
      <p:grpSp>
        <p:nvGrpSpPr>
          <p:cNvPr id="6" name="Group 5">
            <a:extLst>
              <a:ext uri="{FF2B5EF4-FFF2-40B4-BE49-F238E27FC236}">
                <a16:creationId xmlns:a16="http://schemas.microsoft.com/office/drawing/2014/main" id="{F0CE7476-23B5-D76F-98E4-B0F962B93773}"/>
              </a:ext>
            </a:extLst>
          </p:cNvPr>
          <p:cNvGrpSpPr/>
          <p:nvPr/>
        </p:nvGrpSpPr>
        <p:grpSpPr>
          <a:xfrm>
            <a:off x="73629" y="72784"/>
            <a:ext cx="588108" cy="596974"/>
            <a:chOff x="97692" y="88826"/>
            <a:chExt cx="588108" cy="596974"/>
          </a:xfrm>
        </p:grpSpPr>
        <p:sp>
          <p:nvSpPr>
            <p:cNvPr id="7" name="Freeform 4">
              <a:extLst>
                <a:ext uri="{FF2B5EF4-FFF2-40B4-BE49-F238E27FC236}">
                  <a16:creationId xmlns:a16="http://schemas.microsoft.com/office/drawing/2014/main" id="{67A55C38-409A-0F04-2AAA-61A96B8C61BC}"/>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8" name="TextBox 13">
              <a:extLst>
                <a:ext uri="{FF2B5EF4-FFF2-40B4-BE49-F238E27FC236}">
                  <a16:creationId xmlns:a16="http://schemas.microsoft.com/office/drawing/2014/main" id="{AD3C2F35-804C-A83E-4CA2-7EFA009BFC93}"/>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spTree>
    <p:extLst>
      <p:ext uri="{BB962C8B-B14F-4D97-AF65-F5344CB8AC3E}">
        <p14:creationId xmlns:p14="http://schemas.microsoft.com/office/powerpoint/2010/main" val="2888979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941951" y="889000"/>
            <a:ext cx="9549586" cy="1918730"/>
          </a:xfrm>
          <a:prstGeom prst="rect">
            <a:avLst/>
          </a:prstGeom>
        </p:spPr>
        <p:txBody>
          <a:bodyPr lIns="0" tIns="0" rIns="0" bIns="0" rtlCol="0" anchor="t">
            <a:spAutoFit/>
          </a:bodyPr>
          <a:lstStyle/>
          <a:p>
            <a:pPr marL="267193" lvl="1">
              <a:lnSpc>
                <a:spcPts val="2970"/>
              </a:lnSpc>
              <a:spcBef>
                <a:spcPct val="0"/>
              </a:spcBef>
            </a:pPr>
            <a:r>
              <a:rPr lang="en-US" sz="2475" dirty="0">
                <a:solidFill>
                  <a:srgbClr val="000066"/>
                </a:solidFill>
                <a:latin typeface="Atkinson Hyperlegible" pitchFamily="2" charset="0"/>
              </a:rPr>
              <a:t>WHONET is a widely-used free software developed for the management and analysis of microbiology laboratory data to support local, national, regional, and global activities to understand and fight infectious diseases with a special focus on antimicrobial resistance.</a:t>
            </a:r>
          </a:p>
        </p:txBody>
      </p:sp>
      <p:sp>
        <p:nvSpPr>
          <p:cNvPr id="3" name="TextBox 3"/>
          <p:cNvSpPr txBox="1"/>
          <p:nvPr/>
        </p:nvSpPr>
        <p:spPr>
          <a:xfrm>
            <a:off x="661857" y="187623"/>
            <a:ext cx="4265743" cy="551433"/>
          </a:xfrm>
          <a:prstGeom prst="rect">
            <a:avLst/>
          </a:prstGeom>
        </p:spPr>
        <p:txBody>
          <a:bodyPr lIns="0" tIns="0" rIns="0" bIns="0" rtlCol="0" anchor="t">
            <a:spAutoFit/>
          </a:bodyPr>
          <a:lstStyle/>
          <a:p>
            <a:pPr algn="ctr">
              <a:lnSpc>
                <a:spcPts val="4320"/>
              </a:lnSpc>
              <a:spcBef>
                <a:spcPct val="0"/>
              </a:spcBef>
            </a:pPr>
            <a:r>
              <a:rPr lang="en-US" sz="3600" dirty="0">
                <a:solidFill>
                  <a:srgbClr val="000066"/>
                </a:solidFill>
                <a:latin typeface="Atkinson Hyperlegible" pitchFamily="2" charset="0"/>
              </a:rPr>
              <a:t>What is WHONET?</a:t>
            </a:r>
          </a:p>
        </p:txBody>
      </p:sp>
      <p:sp>
        <p:nvSpPr>
          <p:cNvPr id="4" name="Freeform 2">
            <a:extLst>
              <a:ext uri="{FF2B5EF4-FFF2-40B4-BE49-F238E27FC236}">
                <a16:creationId xmlns:a16="http://schemas.microsoft.com/office/drawing/2014/main" id="{8CA6C53B-3A6F-5079-7B62-4422E701B625}"/>
              </a:ext>
            </a:extLst>
          </p:cNvPr>
          <p:cNvSpPr/>
          <p:nvPr/>
        </p:nvSpPr>
        <p:spPr>
          <a:xfrm>
            <a:off x="783394" y="3148261"/>
            <a:ext cx="6509391" cy="3630571"/>
          </a:xfrm>
          <a:custGeom>
            <a:avLst/>
            <a:gdLst/>
            <a:ahLst/>
            <a:cxnLst/>
            <a:rect l="l" t="t" r="r" b="b"/>
            <a:pathLst>
              <a:path w="11419716" h="6817456">
                <a:moveTo>
                  <a:pt x="0" y="0"/>
                </a:moveTo>
                <a:lnTo>
                  <a:pt x="11419716" y="0"/>
                </a:lnTo>
                <a:lnTo>
                  <a:pt x="11419716" y="6817456"/>
                </a:lnTo>
                <a:lnTo>
                  <a:pt x="0" y="6817456"/>
                </a:lnTo>
                <a:lnTo>
                  <a:pt x="0" y="0"/>
                </a:lnTo>
                <a:close/>
              </a:path>
            </a:pathLst>
          </a:custGeom>
          <a:blipFill>
            <a:blip r:embed="rId2"/>
            <a:stretch>
              <a:fillRect/>
            </a:stretch>
          </a:blipFill>
        </p:spPr>
        <p:txBody>
          <a:bodyPr/>
          <a:lstStyle/>
          <a:p>
            <a:endParaRPr lang="en-US" sz="1200">
              <a:latin typeface="Atkinson Hyperlegible" pitchFamily="2" charset="0"/>
            </a:endParaRPr>
          </a:p>
        </p:txBody>
      </p:sp>
      <p:grpSp>
        <p:nvGrpSpPr>
          <p:cNvPr id="13" name="Group 12">
            <a:extLst>
              <a:ext uri="{FF2B5EF4-FFF2-40B4-BE49-F238E27FC236}">
                <a16:creationId xmlns:a16="http://schemas.microsoft.com/office/drawing/2014/main" id="{5EB3E306-67BE-4B43-3C59-B001B6C79079}"/>
              </a:ext>
            </a:extLst>
          </p:cNvPr>
          <p:cNvGrpSpPr/>
          <p:nvPr/>
        </p:nvGrpSpPr>
        <p:grpSpPr>
          <a:xfrm>
            <a:off x="37531" y="522706"/>
            <a:ext cx="686587" cy="985056"/>
            <a:chOff x="2330260" y="1769955"/>
            <a:chExt cx="1029881" cy="1477583"/>
          </a:xfrm>
        </p:grpSpPr>
        <p:sp>
          <p:nvSpPr>
            <p:cNvPr id="14" name="Freeform 7">
              <a:extLst>
                <a:ext uri="{FF2B5EF4-FFF2-40B4-BE49-F238E27FC236}">
                  <a16:creationId xmlns:a16="http://schemas.microsoft.com/office/drawing/2014/main" id="{2A168B85-5852-7A9C-2CBF-589C685F08F7}"/>
                </a:ext>
              </a:extLst>
            </p:cNvPr>
            <p:cNvSpPr/>
            <p:nvPr/>
          </p:nvSpPr>
          <p:spPr>
            <a:xfrm>
              <a:off x="2330260" y="2217657"/>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sz="1200">
                <a:latin typeface="Atkinson Hyperlegible" pitchFamily="2" charset="0"/>
              </a:endParaRPr>
            </a:p>
          </p:txBody>
        </p:sp>
        <p:sp>
          <p:nvSpPr>
            <p:cNvPr id="15" name="TextBox 10">
              <a:extLst>
                <a:ext uri="{FF2B5EF4-FFF2-40B4-BE49-F238E27FC236}">
                  <a16:creationId xmlns:a16="http://schemas.microsoft.com/office/drawing/2014/main" id="{BB26D978-EA63-3A32-B802-734EB85D59D7}"/>
                </a:ext>
              </a:extLst>
            </p:cNvPr>
            <p:cNvSpPr txBox="1"/>
            <p:nvPr/>
          </p:nvSpPr>
          <p:spPr>
            <a:xfrm>
              <a:off x="2626306" y="1769955"/>
              <a:ext cx="437789" cy="1331230"/>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A</a:t>
              </a:r>
            </a:p>
          </p:txBody>
        </p:sp>
      </p:grpSp>
      <p:sp>
        <p:nvSpPr>
          <p:cNvPr id="16" name="TextBox 10">
            <a:extLst>
              <a:ext uri="{FF2B5EF4-FFF2-40B4-BE49-F238E27FC236}">
                <a16:creationId xmlns:a16="http://schemas.microsoft.com/office/drawing/2014/main" id="{6A7B57C4-183E-8133-72D6-A001F9C685FD}"/>
              </a:ext>
            </a:extLst>
          </p:cNvPr>
          <p:cNvSpPr txBox="1"/>
          <p:nvPr/>
        </p:nvSpPr>
        <p:spPr>
          <a:xfrm>
            <a:off x="7530274" y="3210771"/>
            <a:ext cx="4380989" cy="2921313"/>
          </a:xfrm>
          <a:prstGeom prst="rect">
            <a:avLst/>
          </a:prstGeom>
        </p:spPr>
        <p:txBody>
          <a:bodyPr wrap="square" lIns="0" tIns="0" rIns="0" bIns="0" rtlCol="0" anchor="t">
            <a:spAutoFit/>
          </a:bodyPr>
          <a:lstStyle/>
          <a:p>
            <a:pPr>
              <a:lnSpc>
                <a:spcPts val="3291"/>
              </a:lnSpc>
            </a:pPr>
            <a:r>
              <a:rPr lang="en-US" spc="-23" dirty="0">
                <a:solidFill>
                  <a:srgbClr val="0B3A7F"/>
                </a:solidFill>
                <a:latin typeface="Atkinson Hyperlegible" pitchFamily="2" charset="0"/>
                <a:ea typeface="Tahoma" panose="020B0604030504040204" pitchFamily="34" charset="0"/>
                <a:cs typeface="Tahoma" panose="020B0604030504040204" pitchFamily="34" charset="0"/>
              </a:rPr>
              <a:t>WHONET is a desktop software developed for Microsoft Windows</a:t>
            </a:r>
          </a:p>
          <a:p>
            <a:pPr>
              <a:lnSpc>
                <a:spcPts val="3291"/>
              </a:lnSpc>
            </a:pPr>
            <a:r>
              <a:rPr lang="en-US" spc="-23" dirty="0">
                <a:solidFill>
                  <a:srgbClr val="0B3A7F"/>
                </a:solidFill>
                <a:latin typeface="Atkinson Hyperlegible" pitchFamily="2" charset="0"/>
                <a:ea typeface="Tahoma" panose="020B0604030504040204" pitchFamily="34" charset="0"/>
                <a:cs typeface="Tahoma" panose="020B0604030504040204" pitchFamily="34" charset="0"/>
              </a:rPr>
              <a:t>.</a:t>
            </a:r>
          </a:p>
          <a:p>
            <a:pPr>
              <a:lnSpc>
                <a:spcPts val="3291"/>
              </a:lnSpc>
            </a:pPr>
            <a:r>
              <a:rPr lang="en-US" spc="-23" dirty="0">
                <a:solidFill>
                  <a:srgbClr val="0B3A7F"/>
                </a:solidFill>
                <a:latin typeface="Atkinson Hyperlegible" pitchFamily="2" charset="0"/>
                <a:ea typeface="Tahoma" panose="020B0604030504040204" pitchFamily="34" charset="0"/>
                <a:cs typeface="Tahoma" panose="020B0604030504040204" pitchFamily="34" charset="0"/>
              </a:rPr>
              <a:t>You can also run WHONET on MacOS computers utilizing a Windows partition, a Windows Virtual machine, or a Windows emulation software.</a:t>
            </a:r>
            <a:endParaRPr lang="en-US" sz="1600" spc="-23" dirty="0">
              <a:solidFill>
                <a:srgbClr val="0B3A7F"/>
              </a:solidFill>
              <a:latin typeface="Atkinson Hyperlegible" pitchFamily="2" charset="0"/>
              <a:ea typeface="Tahoma" panose="020B0604030504040204" pitchFamily="34" charset="0"/>
              <a:cs typeface="Tahoma" panose="020B0604030504040204" pitchFamily="34" charset="0"/>
            </a:endParaRPr>
          </a:p>
        </p:txBody>
      </p:sp>
      <p:grpSp>
        <p:nvGrpSpPr>
          <p:cNvPr id="5" name="Group 4">
            <a:extLst>
              <a:ext uri="{FF2B5EF4-FFF2-40B4-BE49-F238E27FC236}">
                <a16:creationId xmlns:a16="http://schemas.microsoft.com/office/drawing/2014/main" id="{32EF1BE2-1C04-ED51-6C38-BBD1468B6FA7}"/>
              </a:ext>
            </a:extLst>
          </p:cNvPr>
          <p:cNvGrpSpPr/>
          <p:nvPr/>
        </p:nvGrpSpPr>
        <p:grpSpPr>
          <a:xfrm>
            <a:off x="73629" y="72784"/>
            <a:ext cx="588108" cy="596974"/>
            <a:chOff x="97692" y="88826"/>
            <a:chExt cx="588108" cy="596974"/>
          </a:xfrm>
        </p:grpSpPr>
        <p:sp>
          <p:nvSpPr>
            <p:cNvPr id="6" name="Freeform 4">
              <a:extLst>
                <a:ext uri="{FF2B5EF4-FFF2-40B4-BE49-F238E27FC236}">
                  <a16:creationId xmlns:a16="http://schemas.microsoft.com/office/drawing/2014/main" id="{C49D593B-1A1E-FCF2-36DD-D54DDDA23718}"/>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7" name="TextBox 13">
              <a:extLst>
                <a:ext uri="{FF2B5EF4-FFF2-40B4-BE49-F238E27FC236}">
                  <a16:creationId xmlns:a16="http://schemas.microsoft.com/office/drawing/2014/main" id="{1FBB87CB-55C0-C47E-4D0D-DD8430A3704A}"/>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spTree>
    <p:extLst>
      <p:ext uri="{BB962C8B-B14F-4D97-AF65-F5344CB8AC3E}">
        <p14:creationId xmlns:p14="http://schemas.microsoft.com/office/powerpoint/2010/main" val="1438863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88361" y="763652"/>
            <a:ext cx="10197259" cy="1120371"/>
          </a:xfrm>
          <a:prstGeom prst="rect">
            <a:avLst/>
          </a:prstGeom>
        </p:spPr>
        <p:txBody>
          <a:bodyPr wrap="square" lIns="0" tIns="0" rIns="0" bIns="0" rtlCol="0" anchor="t">
            <a:spAutoFit/>
          </a:bodyPr>
          <a:lstStyle/>
          <a:p>
            <a:pPr lvl="2">
              <a:lnSpc>
                <a:spcPts val="2992"/>
              </a:lnSpc>
            </a:pPr>
            <a:endParaRPr lang="en-US" dirty="0">
              <a:solidFill>
                <a:srgbClr val="000066"/>
              </a:solidFill>
              <a:latin typeface="Atkinson Hyperlegible" pitchFamily="2" charset="0"/>
            </a:endParaRPr>
          </a:p>
          <a:p>
            <a:pPr marL="1257300" lvl="2" indent="-342900">
              <a:lnSpc>
                <a:spcPts val="2992"/>
              </a:lnSpc>
              <a:buFont typeface="Arial" panose="020B0604020202020204" pitchFamily="34" charset="0"/>
              <a:buChar char="•"/>
            </a:pPr>
            <a:endParaRPr lang="en-US" sz="1893" dirty="0">
              <a:solidFill>
                <a:srgbClr val="000066"/>
              </a:solidFill>
              <a:latin typeface="Atkinson Hyperlegible" pitchFamily="2" charset="0"/>
            </a:endParaRPr>
          </a:p>
          <a:p>
            <a:pPr>
              <a:lnSpc>
                <a:spcPts val="2879"/>
              </a:lnSpc>
            </a:pPr>
            <a:endParaRPr lang="en-US" sz="2000" dirty="0">
              <a:solidFill>
                <a:srgbClr val="000066"/>
              </a:solidFill>
              <a:latin typeface="Atkinson Hyperlegible" pitchFamily="2" charset="0"/>
            </a:endParaRPr>
          </a:p>
        </p:txBody>
      </p:sp>
      <p:sp>
        <p:nvSpPr>
          <p:cNvPr id="3" name="TextBox 3"/>
          <p:cNvSpPr txBox="1"/>
          <p:nvPr/>
        </p:nvSpPr>
        <p:spPr>
          <a:xfrm>
            <a:off x="1017772" y="-35673"/>
            <a:ext cx="8439150" cy="551433"/>
          </a:xfrm>
          <a:prstGeom prst="rect">
            <a:avLst/>
          </a:prstGeom>
        </p:spPr>
        <p:txBody>
          <a:bodyPr lIns="0" tIns="0" rIns="0" bIns="0" rtlCol="0" anchor="t">
            <a:spAutoFit/>
          </a:bodyPr>
          <a:lstStyle/>
          <a:p>
            <a:pPr>
              <a:lnSpc>
                <a:spcPts val="4320"/>
              </a:lnSpc>
            </a:pPr>
            <a:r>
              <a:rPr lang="en-US" sz="3600" dirty="0">
                <a:solidFill>
                  <a:srgbClr val="000066"/>
                </a:solidFill>
                <a:latin typeface="Atkinson Hyperlegible" pitchFamily="2" charset="0"/>
              </a:rPr>
              <a:t>The purpose of BacLink</a:t>
            </a:r>
          </a:p>
        </p:txBody>
      </p:sp>
      <p:sp>
        <p:nvSpPr>
          <p:cNvPr id="4" name="TextBox 4"/>
          <p:cNvSpPr txBox="1"/>
          <p:nvPr/>
        </p:nvSpPr>
        <p:spPr>
          <a:xfrm>
            <a:off x="1088361" y="837884"/>
            <a:ext cx="10333616" cy="4456092"/>
          </a:xfrm>
          <a:prstGeom prst="rect">
            <a:avLst/>
          </a:prstGeom>
        </p:spPr>
        <p:txBody>
          <a:bodyPr wrap="square" lIns="0" tIns="0" rIns="0" bIns="0" rtlCol="0" anchor="t">
            <a:spAutoFit/>
          </a:bodyPr>
          <a:lstStyle/>
          <a:p>
            <a:pPr>
              <a:lnSpc>
                <a:spcPts val="2879"/>
              </a:lnSpc>
            </a:pPr>
            <a:r>
              <a:rPr lang="en-US" sz="2000" dirty="0">
                <a:solidFill>
                  <a:srgbClr val="000066"/>
                </a:solidFill>
                <a:latin typeface="Atkinson Hyperlegible" pitchFamily="2" charset="0"/>
              </a:rPr>
              <a:t>Situation:  Laboratories around the world have diverse systems that serve important functions for day-to-day laboratory, clinical reporting, medical archives, and billing.  However, these systems are incompatible and usually have minimal capabilities for data analysis and public health reporting.</a:t>
            </a:r>
          </a:p>
          <a:p>
            <a:pPr>
              <a:lnSpc>
                <a:spcPts val="2879"/>
              </a:lnSpc>
            </a:pPr>
            <a:endParaRPr lang="en-US" sz="2000" dirty="0">
              <a:solidFill>
                <a:srgbClr val="000066"/>
              </a:solidFill>
              <a:latin typeface="Atkinson Hyperlegible" pitchFamily="2" charset="0"/>
            </a:endParaRPr>
          </a:p>
          <a:p>
            <a:pPr>
              <a:lnSpc>
                <a:spcPts val="2879"/>
              </a:lnSpc>
            </a:pPr>
            <a:r>
              <a:rPr lang="en-US" sz="2000" dirty="0">
                <a:solidFill>
                  <a:srgbClr val="000066"/>
                </a:solidFill>
                <a:latin typeface="Atkinson Hyperlegible" pitchFamily="2" charset="0"/>
              </a:rPr>
              <a:t>Opportunity:  Staff have taken the time and effort to computerize laboratory results on a daily basis. If we can extract these data into compatible systems, we have the basis of a low-cost, sustainable, real-time system for surveillance, alerts, and action.</a:t>
            </a:r>
          </a:p>
          <a:p>
            <a:pPr>
              <a:lnSpc>
                <a:spcPts val="2879"/>
              </a:lnSpc>
            </a:pPr>
            <a:endParaRPr lang="en-US" sz="2000" dirty="0">
              <a:solidFill>
                <a:srgbClr val="000066"/>
              </a:solidFill>
              <a:latin typeface="Atkinson Hyperlegible" pitchFamily="2" charset="0"/>
            </a:endParaRPr>
          </a:p>
          <a:p>
            <a:pPr>
              <a:lnSpc>
                <a:spcPts val="2879"/>
              </a:lnSpc>
            </a:pPr>
            <a:r>
              <a:rPr lang="en-US" sz="2000" dirty="0">
                <a:solidFill>
                  <a:srgbClr val="000066"/>
                </a:solidFill>
                <a:latin typeface="Atkinson Hyperlegible" pitchFamily="2" charset="0"/>
              </a:rPr>
              <a:t>Purpose of BacLink – Transformation of data exported from diverse existing and incompatible systems into standardized WHONET files for purposes of analysis, sharing, and public health reporting.</a:t>
            </a:r>
          </a:p>
        </p:txBody>
      </p:sp>
      <p:sp>
        <p:nvSpPr>
          <p:cNvPr id="10" name="TextBox 10"/>
          <p:cNvSpPr txBox="1"/>
          <p:nvPr/>
        </p:nvSpPr>
        <p:spPr>
          <a:xfrm>
            <a:off x="5245764" y="5506717"/>
            <a:ext cx="1657350" cy="367408"/>
          </a:xfrm>
          <a:prstGeom prst="rect">
            <a:avLst/>
          </a:prstGeom>
        </p:spPr>
        <p:txBody>
          <a:bodyPr lIns="0" tIns="0" rIns="0" bIns="0" rtlCol="0" anchor="t">
            <a:spAutoFit/>
          </a:bodyPr>
          <a:lstStyle/>
          <a:p>
            <a:pPr>
              <a:lnSpc>
                <a:spcPts val="2879"/>
              </a:lnSpc>
            </a:pPr>
            <a:r>
              <a:rPr lang="en-US" sz="2399" dirty="0">
                <a:solidFill>
                  <a:srgbClr val="000066"/>
                </a:solidFill>
                <a:latin typeface="Atkinson Hyperlegible" pitchFamily="2" charset="0"/>
              </a:rPr>
              <a:t> BacLink</a:t>
            </a:r>
          </a:p>
        </p:txBody>
      </p:sp>
      <p:grpSp>
        <p:nvGrpSpPr>
          <p:cNvPr id="24" name="Group 23">
            <a:extLst>
              <a:ext uri="{FF2B5EF4-FFF2-40B4-BE49-F238E27FC236}">
                <a16:creationId xmlns:a16="http://schemas.microsoft.com/office/drawing/2014/main" id="{40EE3FB2-4366-C6C7-90A9-CE29D13CF2E8}"/>
              </a:ext>
            </a:extLst>
          </p:cNvPr>
          <p:cNvGrpSpPr/>
          <p:nvPr/>
        </p:nvGrpSpPr>
        <p:grpSpPr>
          <a:xfrm>
            <a:off x="37531" y="522706"/>
            <a:ext cx="686587" cy="985056"/>
            <a:chOff x="2330260" y="1769955"/>
            <a:chExt cx="1029881" cy="1477583"/>
          </a:xfrm>
        </p:grpSpPr>
        <p:sp>
          <p:nvSpPr>
            <p:cNvPr id="25" name="Freeform 7">
              <a:extLst>
                <a:ext uri="{FF2B5EF4-FFF2-40B4-BE49-F238E27FC236}">
                  <a16:creationId xmlns:a16="http://schemas.microsoft.com/office/drawing/2014/main" id="{14191448-DF56-B295-80CB-55DC5E413787}"/>
                </a:ext>
              </a:extLst>
            </p:cNvPr>
            <p:cNvSpPr/>
            <p:nvPr/>
          </p:nvSpPr>
          <p:spPr>
            <a:xfrm>
              <a:off x="2330260" y="2217657"/>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sz="1200">
                <a:latin typeface="Atkinson Hyperlegible" pitchFamily="2" charset="0"/>
              </a:endParaRPr>
            </a:p>
          </p:txBody>
        </p:sp>
        <p:sp>
          <p:nvSpPr>
            <p:cNvPr id="26" name="TextBox 10">
              <a:extLst>
                <a:ext uri="{FF2B5EF4-FFF2-40B4-BE49-F238E27FC236}">
                  <a16:creationId xmlns:a16="http://schemas.microsoft.com/office/drawing/2014/main" id="{F5595197-6C51-D0E3-EBF7-4167D37CA65A}"/>
                </a:ext>
              </a:extLst>
            </p:cNvPr>
            <p:cNvSpPr txBox="1"/>
            <p:nvPr/>
          </p:nvSpPr>
          <p:spPr>
            <a:xfrm>
              <a:off x="2626306" y="1769955"/>
              <a:ext cx="437789" cy="1331230"/>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A</a:t>
              </a:r>
            </a:p>
          </p:txBody>
        </p:sp>
      </p:grpSp>
      <p:grpSp>
        <p:nvGrpSpPr>
          <p:cNvPr id="17" name="Group 16">
            <a:extLst>
              <a:ext uri="{FF2B5EF4-FFF2-40B4-BE49-F238E27FC236}">
                <a16:creationId xmlns:a16="http://schemas.microsoft.com/office/drawing/2014/main" id="{6DAFA707-AE4A-A9AC-711B-C0F5D9B45B66}"/>
              </a:ext>
            </a:extLst>
          </p:cNvPr>
          <p:cNvGrpSpPr/>
          <p:nvPr/>
        </p:nvGrpSpPr>
        <p:grpSpPr>
          <a:xfrm>
            <a:off x="1296902" y="5269424"/>
            <a:ext cx="9734085" cy="1489209"/>
            <a:chOff x="1296902" y="5269424"/>
            <a:chExt cx="9734085" cy="1489209"/>
          </a:xfrm>
        </p:grpSpPr>
        <p:grpSp>
          <p:nvGrpSpPr>
            <p:cNvPr id="5" name="Group 4">
              <a:extLst>
                <a:ext uri="{FF2B5EF4-FFF2-40B4-BE49-F238E27FC236}">
                  <a16:creationId xmlns:a16="http://schemas.microsoft.com/office/drawing/2014/main" id="{4EE77D0B-481B-A1BB-0B0A-02C65996DA8C}"/>
                </a:ext>
              </a:extLst>
            </p:cNvPr>
            <p:cNvGrpSpPr/>
            <p:nvPr/>
          </p:nvGrpSpPr>
          <p:grpSpPr>
            <a:xfrm>
              <a:off x="1296902" y="5269424"/>
              <a:ext cx="9734085" cy="1489209"/>
              <a:chOff x="1296902" y="4324544"/>
              <a:chExt cx="9734085" cy="1489209"/>
            </a:xfrm>
          </p:grpSpPr>
          <p:sp>
            <p:nvSpPr>
              <p:cNvPr id="7" name="Freeform 7"/>
              <p:cNvSpPr/>
              <p:nvPr/>
            </p:nvSpPr>
            <p:spPr>
              <a:xfrm>
                <a:off x="4870794" y="4945880"/>
                <a:ext cx="2230814" cy="270748"/>
              </a:xfrm>
              <a:custGeom>
                <a:avLst/>
                <a:gdLst/>
                <a:ahLst/>
                <a:cxnLst/>
                <a:rect l="l" t="t" r="r" b="b"/>
                <a:pathLst>
                  <a:path w="3172714" h="385064">
                    <a:moveTo>
                      <a:pt x="0" y="96266"/>
                    </a:moveTo>
                    <a:lnTo>
                      <a:pt x="2888361" y="96266"/>
                    </a:lnTo>
                    <a:lnTo>
                      <a:pt x="2888361" y="0"/>
                    </a:lnTo>
                    <a:lnTo>
                      <a:pt x="3172714" y="192532"/>
                    </a:lnTo>
                    <a:lnTo>
                      <a:pt x="2888361" y="385064"/>
                    </a:lnTo>
                    <a:lnTo>
                      <a:pt x="2888361" y="288798"/>
                    </a:lnTo>
                    <a:lnTo>
                      <a:pt x="0" y="288798"/>
                    </a:lnTo>
                    <a:close/>
                  </a:path>
                </a:pathLst>
              </a:custGeom>
              <a:solidFill>
                <a:srgbClr val="00CC99"/>
              </a:solidFill>
            </p:spPr>
            <p:txBody>
              <a:bodyPr/>
              <a:lstStyle/>
              <a:p>
                <a:endParaRPr lang="en-US" sz="1200">
                  <a:latin typeface="Atkinson Hyperlegible" pitchFamily="2" charset="0"/>
                </a:endParaRPr>
              </a:p>
            </p:txBody>
          </p:sp>
          <p:sp>
            <p:nvSpPr>
              <p:cNvPr id="11" name="TextBox 11"/>
              <p:cNvSpPr txBox="1"/>
              <p:nvPr/>
            </p:nvSpPr>
            <p:spPr>
              <a:xfrm>
                <a:off x="1296902" y="5505976"/>
                <a:ext cx="3333750" cy="307777"/>
              </a:xfrm>
              <a:prstGeom prst="rect">
                <a:avLst/>
              </a:prstGeom>
            </p:spPr>
            <p:txBody>
              <a:bodyPr lIns="0" tIns="0" rIns="0" bIns="0" rtlCol="0" anchor="t">
                <a:spAutoFit/>
              </a:bodyPr>
              <a:lstStyle/>
              <a:p>
                <a:pPr>
                  <a:lnSpc>
                    <a:spcPts val="2400"/>
                  </a:lnSpc>
                </a:pPr>
                <a:r>
                  <a:rPr lang="en-US" sz="2000" dirty="0">
                    <a:solidFill>
                      <a:srgbClr val="000066"/>
                    </a:solidFill>
                    <a:latin typeface="Atkinson Hyperlegible" pitchFamily="2" charset="0"/>
                  </a:rPr>
                  <a:t>Incompatible local systems</a:t>
                </a:r>
              </a:p>
            </p:txBody>
          </p:sp>
          <p:sp>
            <p:nvSpPr>
              <p:cNvPr id="12" name="TextBox 12"/>
              <p:cNvSpPr txBox="1"/>
              <p:nvPr/>
            </p:nvSpPr>
            <p:spPr>
              <a:xfrm>
                <a:off x="7697237" y="5501690"/>
                <a:ext cx="3333750" cy="307777"/>
              </a:xfrm>
              <a:prstGeom prst="rect">
                <a:avLst/>
              </a:prstGeom>
            </p:spPr>
            <p:txBody>
              <a:bodyPr lIns="0" tIns="0" rIns="0" bIns="0" rtlCol="0" anchor="t">
                <a:spAutoFit/>
              </a:bodyPr>
              <a:lstStyle/>
              <a:p>
                <a:pPr>
                  <a:lnSpc>
                    <a:spcPts val="2400"/>
                  </a:lnSpc>
                </a:pPr>
                <a:r>
                  <a:rPr lang="en-US" sz="2000" dirty="0">
                    <a:solidFill>
                      <a:srgbClr val="000066"/>
                    </a:solidFill>
                    <a:latin typeface="Atkinson Hyperlegible" pitchFamily="2" charset="0"/>
                  </a:rPr>
                  <a:t>Standard WHONET files</a:t>
                </a:r>
              </a:p>
            </p:txBody>
          </p:sp>
          <p:pic>
            <p:nvPicPr>
              <p:cNvPr id="13" name="Picture 9">
                <a:extLst>
                  <a:ext uri="{FF2B5EF4-FFF2-40B4-BE49-F238E27FC236}">
                    <a16:creationId xmlns:a16="http://schemas.microsoft.com/office/drawing/2014/main" id="{6E2CBEF8-EADC-B233-7F8F-D64A020138C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56651" y="4324544"/>
                <a:ext cx="848291" cy="713978"/>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9">
                <a:extLst>
                  <a:ext uri="{FF2B5EF4-FFF2-40B4-BE49-F238E27FC236}">
                    <a16:creationId xmlns:a16="http://schemas.microsoft.com/office/drawing/2014/main" id="{B960BD96-84A0-7139-9847-6409D6F1878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69913" y="4744342"/>
                <a:ext cx="848291" cy="713978"/>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9">
                <a:extLst>
                  <a:ext uri="{FF2B5EF4-FFF2-40B4-BE49-F238E27FC236}">
                    <a16:creationId xmlns:a16="http://schemas.microsoft.com/office/drawing/2014/main" id="{B186686A-7794-8264-EF4E-74D71832F1F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11474" y="4868372"/>
                <a:ext cx="848291" cy="713978"/>
              </a:xfrm>
              <a:prstGeom prst="rect">
                <a:avLst/>
              </a:prstGeom>
              <a:noFill/>
              <a:extLst>
                <a:ext uri="{909E8E84-426E-40DD-AFC4-6F175D3DCCD1}">
                  <a14:hiddenFill xmlns:a14="http://schemas.microsoft.com/office/drawing/2010/main">
                    <a:solidFill>
                      <a:srgbClr val="FFFFFF"/>
                    </a:solidFill>
                  </a14:hiddenFill>
                </a:ext>
              </a:extLst>
            </p:spPr>
          </p:pic>
        </p:grpSp>
        <p:pic>
          <p:nvPicPr>
            <p:cNvPr id="16" name="Picture 15">
              <a:extLst>
                <a:ext uri="{FF2B5EF4-FFF2-40B4-BE49-F238E27FC236}">
                  <a16:creationId xmlns:a16="http://schemas.microsoft.com/office/drawing/2014/main" id="{691E77A2-7A78-FA6C-023E-539E4F2ECB91}"/>
                </a:ext>
              </a:extLst>
            </p:cNvPr>
            <p:cNvPicPr/>
            <p:nvPr/>
          </p:nvPicPr>
          <p:blipFill>
            <a:blip r:embed="rId5">
              <a:extLst>
                <a:ext uri="{28A0092B-C50C-407E-A947-70E740481C1C}">
                  <a14:useLocalDpi xmlns:a14="http://schemas.microsoft.com/office/drawing/2010/main" val="0"/>
                </a:ext>
              </a:extLst>
            </a:blip>
            <a:stretch>
              <a:fillRect/>
            </a:stretch>
          </p:blipFill>
          <p:spPr>
            <a:xfrm>
              <a:off x="8510810" y="5309216"/>
              <a:ext cx="1013460" cy="1020445"/>
            </a:xfrm>
            <a:prstGeom prst="rect">
              <a:avLst/>
            </a:prstGeom>
          </p:spPr>
        </p:pic>
      </p:grpSp>
      <p:grpSp>
        <p:nvGrpSpPr>
          <p:cNvPr id="6" name="Group 5">
            <a:extLst>
              <a:ext uri="{FF2B5EF4-FFF2-40B4-BE49-F238E27FC236}">
                <a16:creationId xmlns:a16="http://schemas.microsoft.com/office/drawing/2014/main" id="{A9BC369F-8C4E-E9E5-7714-B4BD92E683FE}"/>
              </a:ext>
            </a:extLst>
          </p:cNvPr>
          <p:cNvGrpSpPr/>
          <p:nvPr/>
        </p:nvGrpSpPr>
        <p:grpSpPr>
          <a:xfrm>
            <a:off x="73629" y="72784"/>
            <a:ext cx="588108" cy="596974"/>
            <a:chOff x="97692" y="88826"/>
            <a:chExt cx="588108" cy="596974"/>
          </a:xfrm>
        </p:grpSpPr>
        <p:sp>
          <p:nvSpPr>
            <p:cNvPr id="8" name="Freeform 4">
              <a:extLst>
                <a:ext uri="{FF2B5EF4-FFF2-40B4-BE49-F238E27FC236}">
                  <a16:creationId xmlns:a16="http://schemas.microsoft.com/office/drawing/2014/main" id="{3AD58DFE-0E13-EAA2-5D87-79D51C504CA3}"/>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9" name="TextBox 13">
              <a:extLst>
                <a:ext uri="{FF2B5EF4-FFF2-40B4-BE49-F238E27FC236}">
                  <a16:creationId xmlns:a16="http://schemas.microsoft.com/office/drawing/2014/main" id="{7DAB0B2B-2673-CD6B-4A87-EC7D6CD3B2CF}"/>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spTree>
    <p:extLst>
      <p:ext uri="{BB962C8B-B14F-4D97-AF65-F5344CB8AC3E}">
        <p14:creationId xmlns:p14="http://schemas.microsoft.com/office/powerpoint/2010/main" val="2468746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0C3D13-F9B0-CDB1-9FD7-76E08A475A7D}"/>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BB3C508A-200D-3E6C-123A-61DD6B51FA1A}"/>
              </a:ext>
            </a:extLst>
          </p:cNvPr>
          <p:cNvSpPr txBox="1"/>
          <p:nvPr/>
        </p:nvSpPr>
        <p:spPr>
          <a:xfrm>
            <a:off x="937237" y="120888"/>
            <a:ext cx="11125200" cy="551433"/>
          </a:xfrm>
          <a:prstGeom prst="rect">
            <a:avLst/>
          </a:prstGeom>
        </p:spPr>
        <p:txBody>
          <a:bodyPr wrap="square" lIns="0" tIns="0" rIns="0" bIns="0" rtlCol="0" anchor="t">
            <a:spAutoFit/>
          </a:bodyPr>
          <a:lstStyle/>
          <a:p>
            <a:pPr>
              <a:lnSpc>
                <a:spcPts val="4320"/>
              </a:lnSpc>
            </a:pPr>
            <a:r>
              <a:rPr lang="en-US" sz="3600">
                <a:solidFill>
                  <a:srgbClr val="000066"/>
                </a:solidFill>
                <a:latin typeface="Atkinson Hyperlegible" pitchFamily="2" charset="0"/>
              </a:rPr>
              <a:t>Getting data from your system into WHONET</a:t>
            </a:r>
            <a:endParaRPr lang="en-US" sz="3600" dirty="0">
              <a:solidFill>
                <a:srgbClr val="000066"/>
              </a:solidFill>
              <a:latin typeface="Atkinson Hyperlegible" pitchFamily="2" charset="0"/>
            </a:endParaRPr>
          </a:p>
        </p:txBody>
      </p:sp>
      <p:sp>
        <p:nvSpPr>
          <p:cNvPr id="4" name="TextBox 4">
            <a:extLst>
              <a:ext uri="{FF2B5EF4-FFF2-40B4-BE49-F238E27FC236}">
                <a16:creationId xmlns:a16="http://schemas.microsoft.com/office/drawing/2014/main" id="{BE025657-B777-2475-8CD0-7A858E50E3F4}"/>
              </a:ext>
            </a:extLst>
          </p:cNvPr>
          <p:cNvSpPr txBox="1"/>
          <p:nvPr/>
        </p:nvSpPr>
        <p:spPr>
          <a:xfrm>
            <a:off x="860230" y="889489"/>
            <a:ext cx="11131087" cy="1913794"/>
          </a:xfrm>
          <a:prstGeom prst="rect">
            <a:avLst/>
          </a:prstGeom>
        </p:spPr>
        <p:txBody>
          <a:bodyPr lIns="0" tIns="0" rIns="0" bIns="0" rtlCol="0" anchor="t">
            <a:spAutoFit/>
          </a:bodyPr>
          <a:lstStyle/>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Step 1:  Export data from your system</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Step 2:  Examine your data file: contents and structure</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Step 3:  Configure BacLink to understand your data file structure and codes</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Step 4:  Use BacLink to convert your data into WHONET files</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Step 5:  Getting started with WHONET</a:t>
            </a:r>
          </a:p>
        </p:txBody>
      </p:sp>
      <p:grpSp>
        <p:nvGrpSpPr>
          <p:cNvPr id="11" name="Group 10">
            <a:extLst>
              <a:ext uri="{FF2B5EF4-FFF2-40B4-BE49-F238E27FC236}">
                <a16:creationId xmlns:a16="http://schemas.microsoft.com/office/drawing/2014/main" id="{FC0C746A-75E7-31C0-36BA-5507E6AAF97F}"/>
              </a:ext>
            </a:extLst>
          </p:cNvPr>
          <p:cNvGrpSpPr/>
          <p:nvPr/>
        </p:nvGrpSpPr>
        <p:grpSpPr>
          <a:xfrm>
            <a:off x="37531" y="522706"/>
            <a:ext cx="686587" cy="985056"/>
            <a:chOff x="2330260" y="1769955"/>
            <a:chExt cx="1029881" cy="1477583"/>
          </a:xfrm>
        </p:grpSpPr>
        <p:sp>
          <p:nvSpPr>
            <p:cNvPr id="14" name="Freeform 7">
              <a:extLst>
                <a:ext uri="{FF2B5EF4-FFF2-40B4-BE49-F238E27FC236}">
                  <a16:creationId xmlns:a16="http://schemas.microsoft.com/office/drawing/2014/main" id="{C5D71383-6EBA-20B7-DFCF-C6E8F28890C5}"/>
                </a:ext>
              </a:extLst>
            </p:cNvPr>
            <p:cNvSpPr/>
            <p:nvPr/>
          </p:nvSpPr>
          <p:spPr>
            <a:xfrm>
              <a:off x="2330260" y="2217657"/>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sz="1200">
                <a:latin typeface="Atkinson Hyperlegible" pitchFamily="2" charset="0"/>
              </a:endParaRPr>
            </a:p>
          </p:txBody>
        </p:sp>
        <p:sp>
          <p:nvSpPr>
            <p:cNvPr id="15" name="TextBox 10">
              <a:extLst>
                <a:ext uri="{FF2B5EF4-FFF2-40B4-BE49-F238E27FC236}">
                  <a16:creationId xmlns:a16="http://schemas.microsoft.com/office/drawing/2014/main" id="{9703A62B-D991-A0C8-76FA-40D04294CFBA}"/>
                </a:ext>
              </a:extLst>
            </p:cNvPr>
            <p:cNvSpPr txBox="1"/>
            <p:nvPr/>
          </p:nvSpPr>
          <p:spPr>
            <a:xfrm>
              <a:off x="2626306" y="1769955"/>
              <a:ext cx="437789" cy="1331230"/>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A</a:t>
              </a:r>
            </a:p>
          </p:txBody>
        </p:sp>
      </p:grpSp>
      <p:sp>
        <p:nvSpPr>
          <p:cNvPr id="5" name="TextBox 4">
            <a:extLst>
              <a:ext uri="{FF2B5EF4-FFF2-40B4-BE49-F238E27FC236}">
                <a16:creationId xmlns:a16="http://schemas.microsoft.com/office/drawing/2014/main" id="{246402BB-B16D-F1A7-4F5A-3B092334029A}"/>
              </a:ext>
            </a:extLst>
          </p:cNvPr>
          <p:cNvSpPr txBox="1"/>
          <p:nvPr/>
        </p:nvSpPr>
        <p:spPr>
          <a:xfrm>
            <a:off x="857182" y="3016993"/>
            <a:ext cx="11131087" cy="374911"/>
          </a:xfrm>
          <a:prstGeom prst="rect">
            <a:avLst/>
          </a:prstGeom>
        </p:spPr>
        <p:txBody>
          <a:bodyPr lIns="0" tIns="0" rIns="0" bIns="0" rtlCol="0" anchor="t">
            <a:spAutoFit/>
          </a:bodyPr>
          <a:lstStyle/>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Optional - Step 6:  Automated daily downloads and conversions</a:t>
            </a:r>
          </a:p>
        </p:txBody>
      </p:sp>
      <p:grpSp>
        <p:nvGrpSpPr>
          <p:cNvPr id="3" name="Group 2">
            <a:extLst>
              <a:ext uri="{FF2B5EF4-FFF2-40B4-BE49-F238E27FC236}">
                <a16:creationId xmlns:a16="http://schemas.microsoft.com/office/drawing/2014/main" id="{D0DD7E5B-6BBE-9841-2BF6-A0DBCEFF05F1}"/>
              </a:ext>
            </a:extLst>
          </p:cNvPr>
          <p:cNvGrpSpPr/>
          <p:nvPr/>
        </p:nvGrpSpPr>
        <p:grpSpPr>
          <a:xfrm>
            <a:off x="73629" y="72784"/>
            <a:ext cx="588108" cy="596974"/>
            <a:chOff x="97692" y="88826"/>
            <a:chExt cx="588108" cy="596974"/>
          </a:xfrm>
        </p:grpSpPr>
        <p:sp>
          <p:nvSpPr>
            <p:cNvPr id="6" name="Freeform 4">
              <a:extLst>
                <a:ext uri="{FF2B5EF4-FFF2-40B4-BE49-F238E27FC236}">
                  <a16:creationId xmlns:a16="http://schemas.microsoft.com/office/drawing/2014/main" id="{10307EAB-0700-709D-C8AE-89F4DBE5DB94}"/>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7" name="TextBox 13">
              <a:extLst>
                <a:ext uri="{FF2B5EF4-FFF2-40B4-BE49-F238E27FC236}">
                  <a16:creationId xmlns:a16="http://schemas.microsoft.com/office/drawing/2014/main" id="{9ECEA45E-EBB5-8E3C-9CD5-9A5B89564965}"/>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spTree>
    <p:extLst>
      <p:ext uri="{BB962C8B-B14F-4D97-AF65-F5344CB8AC3E}">
        <p14:creationId xmlns:p14="http://schemas.microsoft.com/office/powerpoint/2010/main" val="3937705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72C741-DB44-BF6D-919F-DCB971EABCA4}"/>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F9E3397F-C9BC-D44F-9163-DF030DA13417}"/>
              </a:ext>
            </a:extLst>
          </p:cNvPr>
          <p:cNvSpPr txBox="1"/>
          <p:nvPr/>
        </p:nvSpPr>
        <p:spPr>
          <a:xfrm>
            <a:off x="937237" y="120888"/>
            <a:ext cx="11125200" cy="1102866"/>
          </a:xfrm>
          <a:prstGeom prst="rect">
            <a:avLst/>
          </a:prstGeom>
        </p:spPr>
        <p:txBody>
          <a:bodyPr wrap="square" lIns="0" tIns="0" rIns="0" bIns="0" rtlCol="0" anchor="t">
            <a:spAutoFit/>
          </a:bodyPr>
          <a:lstStyle/>
          <a:p>
            <a:pPr>
              <a:lnSpc>
                <a:spcPts val="4320"/>
              </a:lnSpc>
            </a:pPr>
            <a:r>
              <a:rPr lang="en-US" sz="3600" dirty="0">
                <a:solidFill>
                  <a:srgbClr val="000066"/>
                </a:solidFill>
                <a:latin typeface="Atkinson Hyperlegible" pitchFamily="2" charset="0"/>
              </a:rPr>
              <a:t>BacLink demonstration with a fixed data structure</a:t>
            </a:r>
          </a:p>
          <a:p>
            <a:pPr>
              <a:lnSpc>
                <a:spcPts val="4320"/>
              </a:lnSpc>
            </a:pPr>
            <a:r>
              <a:rPr lang="en-US" sz="3600" dirty="0">
                <a:solidFill>
                  <a:srgbClr val="000066"/>
                </a:solidFill>
                <a:latin typeface="Atkinson Hyperlegible" pitchFamily="2" charset="0"/>
              </a:rPr>
              <a:t>– Vitek example </a:t>
            </a:r>
          </a:p>
        </p:txBody>
      </p:sp>
      <p:sp>
        <p:nvSpPr>
          <p:cNvPr id="4" name="TextBox 4">
            <a:extLst>
              <a:ext uri="{FF2B5EF4-FFF2-40B4-BE49-F238E27FC236}">
                <a16:creationId xmlns:a16="http://schemas.microsoft.com/office/drawing/2014/main" id="{82D216F6-987D-D609-2197-24DE049F4B36}"/>
              </a:ext>
            </a:extLst>
          </p:cNvPr>
          <p:cNvSpPr txBox="1"/>
          <p:nvPr/>
        </p:nvSpPr>
        <p:spPr>
          <a:xfrm>
            <a:off x="860230" y="1777512"/>
            <a:ext cx="11131087" cy="2293385"/>
          </a:xfrm>
          <a:prstGeom prst="rect">
            <a:avLst/>
          </a:prstGeom>
        </p:spPr>
        <p:txBody>
          <a:bodyPr lIns="0" tIns="0" rIns="0" bIns="0" rtlCol="0" anchor="t">
            <a:spAutoFit/>
          </a:bodyPr>
          <a:lstStyle/>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Step 1:  Export data from a Vitek 2 instrument</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Step 2:  Examine your data file: contents and structure.  This step is not essential since BacLink already understands the content and structure of a Vitek file.</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Step 3:  Configure BacLink and choose “Vitek”.  If needed, update the “Date formats”</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Step 4:  Use BacLink to convert your Vitek data into WHONET files</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Step 5:  Getting started with WHONET</a:t>
            </a:r>
          </a:p>
        </p:txBody>
      </p:sp>
      <p:grpSp>
        <p:nvGrpSpPr>
          <p:cNvPr id="11" name="Group 10">
            <a:extLst>
              <a:ext uri="{FF2B5EF4-FFF2-40B4-BE49-F238E27FC236}">
                <a16:creationId xmlns:a16="http://schemas.microsoft.com/office/drawing/2014/main" id="{4BCD447D-35D5-F0EB-9DA8-80AEDD713B23}"/>
              </a:ext>
            </a:extLst>
          </p:cNvPr>
          <p:cNvGrpSpPr/>
          <p:nvPr/>
        </p:nvGrpSpPr>
        <p:grpSpPr>
          <a:xfrm>
            <a:off x="37531" y="522706"/>
            <a:ext cx="686587" cy="985056"/>
            <a:chOff x="2330260" y="1769955"/>
            <a:chExt cx="1029881" cy="1477583"/>
          </a:xfrm>
        </p:grpSpPr>
        <p:sp>
          <p:nvSpPr>
            <p:cNvPr id="14" name="Freeform 7">
              <a:extLst>
                <a:ext uri="{FF2B5EF4-FFF2-40B4-BE49-F238E27FC236}">
                  <a16:creationId xmlns:a16="http://schemas.microsoft.com/office/drawing/2014/main" id="{55A0189C-2F81-0834-0598-6A2FF7A30125}"/>
                </a:ext>
              </a:extLst>
            </p:cNvPr>
            <p:cNvSpPr/>
            <p:nvPr/>
          </p:nvSpPr>
          <p:spPr>
            <a:xfrm>
              <a:off x="2330260" y="2217657"/>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sz="1200">
                <a:latin typeface="Atkinson Hyperlegible" pitchFamily="2" charset="0"/>
              </a:endParaRPr>
            </a:p>
          </p:txBody>
        </p:sp>
        <p:sp>
          <p:nvSpPr>
            <p:cNvPr id="15" name="TextBox 10">
              <a:extLst>
                <a:ext uri="{FF2B5EF4-FFF2-40B4-BE49-F238E27FC236}">
                  <a16:creationId xmlns:a16="http://schemas.microsoft.com/office/drawing/2014/main" id="{8274DB62-9A84-411E-2092-3B4D70234BA3}"/>
                </a:ext>
              </a:extLst>
            </p:cNvPr>
            <p:cNvSpPr txBox="1"/>
            <p:nvPr/>
          </p:nvSpPr>
          <p:spPr>
            <a:xfrm>
              <a:off x="2626306" y="1769955"/>
              <a:ext cx="437789" cy="1331230"/>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A</a:t>
              </a:r>
            </a:p>
          </p:txBody>
        </p:sp>
      </p:grpSp>
      <p:sp>
        <p:nvSpPr>
          <p:cNvPr id="5" name="TextBox 4">
            <a:extLst>
              <a:ext uri="{FF2B5EF4-FFF2-40B4-BE49-F238E27FC236}">
                <a16:creationId xmlns:a16="http://schemas.microsoft.com/office/drawing/2014/main" id="{1A6C735E-E467-E8FB-A086-CEEED44473DD}"/>
              </a:ext>
            </a:extLst>
          </p:cNvPr>
          <p:cNvSpPr txBox="1"/>
          <p:nvPr/>
        </p:nvSpPr>
        <p:spPr>
          <a:xfrm>
            <a:off x="857182" y="4300670"/>
            <a:ext cx="11131087" cy="754502"/>
          </a:xfrm>
          <a:prstGeom prst="rect">
            <a:avLst/>
          </a:prstGeom>
        </p:spPr>
        <p:txBody>
          <a:bodyPr lIns="0" tIns="0" rIns="0" bIns="0" rtlCol="0" anchor="t">
            <a:spAutoFit/>
          </a:bodyPr>
          <a:lstStyle/>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Optional - Step 6:  Automated daily downloads and conversions – Vitek 2 does not support automated scheduled exports</a:t>
            </a:r>
          </a:p>
        </p:txBody>
      </p:sp>
      <p:grpSp>
        <p:nvGrpSpPr>
          <p:cNvPr id="3" name="Group 2">
            <a:extLst>
              <a:ext uri="{FF2B5EF4-FFF2-40B4-BE49-F238E27FC236}">
                <a16:creationId xmlns:a16="http://schemas.microsoft.com/office/drawing/2014/main" id="{4BBA0D43-A569-3751-2C2F-717FDA0B1A57}"/>
              </a:ext>
            </a:extLst>
          </p:cNvPr>
          <p:cNvGrpSpPr/>
          <p:nvPr/>
        </p:nvGrpSpPr>
        <p:grpSpPr>
          <a:xfrm>
            <a:off x="73629" y="72784"/>
            <a:ext cx="588108" cy="596974"/>
            <a:chOff x="97692" y="88826"/>
            <a:chExt cx="588108" cy="596974"/>
          </a:xfrm>
        </p:grpSpPr>
        <p:sp>
          <p:nvSpPr>
            <p:cNvPr id="6" name="Freeform 4">
              <a:extLst>
                <a:ext uri="{FF2B5EF4-FFF2-40B4-BE49-F238E27FC236}">
                  <a16:creationId xmlns:a16="http://schemas.microsoft.com/office/drawing/2014/main" id="{804CA18F-AA9D-D576-3F1C-97E239EB6339}"/>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7" name="TextBox 13">
              <a:extLst>
                <a:ext uri="{FF2B5EF4-FFF2-40B4-BE49-F238E27FC236}">
                  <a16:creationId xmlns:a16="http://schemas.microsoft.com/office/drawing/2014/main" id="{8CB645F3-DDA6-87CD-232F-C6B308725E26}"/>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spTree>
    <p:extLst>
      <p:ext uri="{BB962C8B-B14F-4D97-AF65-F5344CB8AC3E}">
        <p14:creationId xmlns:p14="http://schemas.microsoft.com/office/powerpoint/2010/main" val="1155335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47594-9C8A-8CE4-144D-E9DAB89B3940}"/>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16AFBFDB-0967-4651-CE28-598F02AEF4A3}"/>
              </a:ext>
            </a:extLst>
          </p:cNvPr>
          <p:cNvSpPr txBox="1"/>
          <p:nvPr/>
        </p:nvSpPr>
        <p:spPr>
          <a:xfrm>
            <a:off x="937237" y="120888"/>
            <a:ext cx="11125200" cy="1102866"/>
          </a:xfrm>
          <a:prstGeom prst="rect">
            <a:avLst/>
          </a:prstGeom>
        </p:spPr>
        <p:txBody>
          <a:bodyPr wrap="square" lIns="0" tIns="0" rIns="0" bIns="0" rtlCol="0" anchor="t">
            <a:spAutoFit/>
          </a:bodyPr>
          <a:lstStyle/>
          <a:p>
            <a:pPr>
              <a:lnSpc>
                <a:spcPts val="4320"/>
              </a:lnSpc>
            </a:pPr>
            <a:r>
              <a:rPr lang="en-US" sz="3600" dirty="0">
                <a:solidFill>
                  <a:srgbClr val="000066"/>
                </a:solidFill>
                <a:latin typeface="Atkinson Hyperlegible" pitchFamily="2" charset="0"/>
              </a:rPr>
              <a:t>BacLink demonstration with a fixed data structure</a:t>
            </a:r>
          </a:p>
          <a:p>
            <a:pPr>
              <a:lnSpc>
                <a:spcPts val="4320"/>
              </a:lnSpc>
            </a:pPr>
            <a:r>
              <a:rPr lang="en-US" sz="3600" dirty="0">
                <a:solidFill>
                  <a:srgbClr val="000066"/>
                </a:solidFill>
                <a:latin typeface="Atkinson Hyperlegible" pitchFamily="2" charset="0"/>
              </a:rPr>
              <a:t>– SILAB example</a:t>
            </a:r>
          </a:p>
        </p:txBody>
      </p:sp>
      <p:sp>
        <p:nvSpPr>
          <p:cNvPr id="4" name="TextBox 4">
            <a:extLst>
              <a:ext uri="{FF2B5EF4-FFF2-40B4-BE49-F238E27FC236}">
                <a16:creationId xmlns:a16="http://schemas.microsoft.com/office/drawing/2014/main" id="{E0770279-B4AB-A57B-31E3-CB4727660AED}"/>
              </a:ext>
            </a:extLst>
          </p:cNvPr>
          <p:cNvSpPr txBox="1"/>
          <p:nvPr/>
        </p:nvSpPr>
        <p:spPr>
          <a:xfrm>
            <a:off x="860230" y="1786304"/>
            <a:ext cx="11131087" cy="2678105"/>
          </a:xfrm>
          <a:prstGeom prst="rect">
            <a:avLst/>
          </a:prstGeom>
        </p:spPr>
        <p:txBody>
          <a:bodyPr lIns="0" tIns="0" rIns="0" bIns="0" rtlCol="0" anchor="t">
            <a:spAutoFit/>
          </a:bodyPr>
          <a:lstStyle/>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Step 1:  Export your data from SILAB into a text (CSV) or Excel file.</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Step 2:  Examine your data file: contents and structure. This step is not essential since BacLink already understands the content and structure of a SILAB file.</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Step 3:  Configure BacLink and choose “SILAB (CSV)” or “SILAB (Excel)”.  If needed, update the data field mappings</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Step 4:  Use BacLink to convert your SILAB data into a WHONET file</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Step 5:  Getting started with WHONET</a:t>
            </a:r>
          </a:p>
        </p:txBody>
      </p:sp>
      <p:grpSp>
        <p:nvGrpSpPr>
          <p:cNvPr id="11" name="Group 10">
            <a:extLst>
              <a:ext uri="{FF2B5EF4-FFF2-40B4-BE49-F238E27FC236}">
                <a16:creationId xmlns:a16="http://schemas.microsoft.com/office/drawing/2014/main" id="{129CDA8E-E605-36BF-AB8C-963A48DF859B}"/>
              </a:ext>
            </a:extLst>
          </p:cNvPr>
          <p:cNvGrpSpPr/>
          <p:nvPr/>
        </p:nvGrpSpPr>
        <p:grpSpPr>
          <a:xfrm>
            <a:off x="37531" y="522706"/>
            <a:ext cx="686587" cy="985056"/>
            <a:chOff x="2330260" y="1769955"/>
            <a:chExt cx="1029881" cy="1477583"/>
          </a:xfrm>
        </p:grpSpPr>
        <p:sp>
          <p:nvSpPr>
            <p:cNvPr id="14" name="Freeform 7">
              <a:extLst>
                <a:ext uri="{FF2B5EF4-FFF2-40B4-BE49-F238E27FC236}">
                  <a16:creationId xmlns:a16="http://schemas.microsoft.com/office/drawing/2014/main" id="{1C8F4B70-FF4C-CDCE-0B0E-08C4B82D89A3}"/>
                </a:ext>
              </a:extLst>
            </p:cNvPr>
            <p:cNvSpPr/>
            <p:nvPr/>
          </p:nvSpPr>
          <p:spPr>
            <a:xfrm>
              <a:off x="2330260" y="2217657"/>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sz="1200">
                <a:latin typeface="Atkinson Hyperlegible" pitchFamily="2" charset="0"/>
              </a:endParaRPr>
            </a:p>
          </p:txBody>
        </p:sp>
        <p:sp>
          <p:nvSpPr>
            <p:cNvPr id="15" name="TextBox 10">
              <a:extLst>
                <a:ext uri="{FF2B5EF4-FFF2-40B4-BE49-F238E27FC236}">
                  <a16:creationId xmlns:a16="http://schemas.microsoft.com/office/drawing/2014/main" id="{795DCA48-5916-C1FA-B951-D7F56FE33A9B}"/>
                </a:ext>
              </a:extLst>
            </p:cNvPr>
            <p:cNvSpPr txBox="1"/>
            <p:nvPr/>
          </p:nvSpPr>
          <p:spPr>
            <a:xfrm>
              <a:off x="2626306" y="1769955"/>
              <a:ext cx="437789" cy="1331230"/>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A</a:t>
              </a:r>
            </a:p>
          </p:txBody>
        </p:sp>
      </p:grpSp>
      <p:sp>
        <p:nvSpPr>
          <p:cNvPr id="5" name="TextBox 4">
            <a:extLst>
              <a:ext uri="{FF2B5EF4-FFF2-40B4-BE49-F238E27FC236}">
                <a16:creationId xmlns:a16="http://schemas.microsoft.com/office/drawing/2014/main" id="{86FA971F-B580-3EE9-4094-EED081B512C1}"/>
              </a:ext>
            </a:extLst>
          </p:cNvPr>
          <p:cNvSpPr txBox="1"/>
          <p:nvPr/>
        </p:nvSpPr>
        <p:spPr>
          <a:xfrm>
            <a:off x="857182" y="4924925"/>
            <a:ext cx="11131087" cy="754502"/>
          </a:xfrm>
          <a:prstGeom prst="rect">
            <a:avLst/>
          </a:prstGeom>
        </p:spPr>
        <p:txBody>
          <a:bodyPr lIns="0" tIns="0" rIns="0" bIns="0" rtlCol="0" anchor="t">
            <a:spAutoFit/>
          </a:bodyPr>
          <a:lstStyle/>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Optional - Step 6:  Automated daily downloads and conversions – We are exploring this with the SILAB developers at IZS in Teramo, Italy</a:t>
            </a:r>
          </a:p>
        </p:txBody>
      </p:sp>
      <p:grpSp>
        <p:nvGrpSpPr>
          <p:cNvPr id="3" name="Group 2">
            <a:extLst>
              <a:ext uri="{FF2B5EF4-FFF2-40B4-BE49-F238E27FC236}">
                <a16:creationId xmlns:a16="http://schemas.microsoft.com/office/drawing/2014/main" id="{525F04C4-DDF0-9208-AA9A-D090B1C0DDD5}"/>
              </a:ext>
            </a:extLst>
          </p:cNvPr>
          <p:cNvGrpSpPr/>
          <p:nvPr/>
        </p:nvGrpSpPr>
        <p:grpSpPr>
          <a:xfrm>
            <a:off x="73629" y="72784"/>
            <a:ext cx="588108" cy="596974"/>
            <a:chOff x="97692" y="88826"/>
            <a:chExt cx="588108" cy="596974"/>
          </a:xfrm>
        </p:grpSpPr>
        <p:sp>
          <p:nvSpPr>
            <p:cNvPr id="6" name="Freeform 4">
              <a:extLst>
                <a:ext uri="{FF2B5EF4-FFF2-40B4-BE49-F238E27FC236}">
                  <a16:creationId xmlns:a16="http://schemas.microsoft.com/office/drawing/2014/main" id="{5351C9A2-ECF1-5E65-D304-F1F99198036E}"/>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7" name="TextBox 13">
              <a:extLst>
                <a:ext uri="{FF2B5EF4-FFF2-40B4-BE49-F238E27FC236}">
                  <a16:creationId xmlns:a16="http://schemas.microsoft.com/office/drawing/2014/main" id="{FE3DF812-29E9-3E71-DB69-7A5493CD65E6}"/>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spTree>
    <p:extLst>
      <p:ext uri="{BB962C8B-B14F-4D97-AF65-F5344CB8AC3E}">
        <p14:creationId xmlns:p14="http://schemas.microsoft.com/office/powerpoint/2010/main" val="2531329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7409C-EDA5-A5C2-957A-D14A33D18F8D}"/>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66615AEC-3A7D-CA64-58A8-C8278DC578A9}"/>
              </a:ext>
            </a:extLst>
          </p:cNvPr>
          <p:cNvSpPr txBox="1"/>
          <p:nvPr/>
        </p:nvSpPr>
        <p:spPr>
          <a:xfrm>
            <a:off x="937237" y="120888"/>
            <a:ext cx="11125200" cy="1102866"/>
          </a:xfrm>
          <a:prstGeom prst="rect">
            <a:avLst/>
          </a:prstGeom>
        </p:spPr>
        <p:txBody>
          <a:bodyPr wrap="square" lIns="0" tIns="0" rIns="0" bIns="0" rtlCol="0" anchor="t">
            <a:spAutoFit/>
          </a:bodyPr>
          <a:lstStyle/>
          <a:p>
            <a:pPr>
              <a:lnSpc>
                <a:spcPts val="4320"/>
              </a:lnSpc>
            </a:pPr>
            <a:r>
              <a:rPr lang="en-US" sz="3600" dirty="0">
                <a:solidFill>
                  <a:srgbClr val="000066"/>
                </a:solidFill>
                <a:latin typeface="Atkinson Hyperlegible" pitchFamily="2" charset="0"/>
              </a:rPr>
              <a:t>BacLink demonstration with a fixed data structure</a:t>
            </a:r>
          </a:p>
          <a:p>
            <a:pPr>
              <a:lnSpc>
                <a:spcPts val="4320"/>
              </a:lnSpc>
            </a:pPr>
            <a:r>
              <a:rPr lang="en-US" sz="3600" dirty="0">
                <a:solidFill>
                  <a:srgbClr val="000066"/>
                </a:solidFill>
                <a:latin typeface="Atkinson Hyperlegible" pitchFamily="2" charset="0"/>
              </a:rPr>
              <a:t>– Excel example (using SILAB data)</a:t>
            </a:r>
          </a:p>
        </p:txBody>
      </p:sp>
      <p:sp>
        <p:nvSpPr>
          <p:cNvPr id="4" name="TextBox 4">
            <a:extLst>
              <a:ext uri="{FF2B5EF4-FFF2-40B4-BE49-F238E27FC236}">
                <a16:creationId xmlns:a16="http://schemas.microsoft.com/office/drawing/2014/main" id="{82E6E44D-66E0-4A39-60F4-2F18D57416DF}"/>
              </a:ext>
            </a:extLst>
          </p:cNvPr>
          <p:cNvSpPr txBox="1"/>
          <p:nvPr/>
        </p:nvSpPr>
        <p:spPr>
          <a:xfrm>
            <a:off x="860230" y="1777512"/>
            <a:ext cx="11131087" cy="3447547"/>
          </a:xfrm>
          <a:prstGeom prst="rect">
            <a:avLst/>
          </a:prstGeom>
        </p:spPr>
        <p:txBody>
          <a:bodyPr lIns="0" tIns="0" rIns="0" bIns="0" rtlCol="0" anchor="t">
            <a:spAutoFit/>
          </a:bodyPr>
          <a:lstStyle/>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Step 1:  Acquire your Excel data file from whatever source.  (In this demonstration, we will use the same SILAB file as in the previous example.)</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Step 2:  Examine your data file: contents and structure.  This step is very important.  You will need to understand the file structure in order to continue with configuration.</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Step 3:  Configure BacLink and choose “Microsoft Excel”.  Proceed to “map” your data fields to the corresponding WHONET data fields.  For example, “Birthdate” (local name) would be “Date of birth” in WHONET.  </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Step 4:  Use BacLink to convert your SILAB data into a WHONET file</a:t>
            </a:r>
          </a:p>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Step 5:  Getting started with WHONET</a:t>
            </a:r>
          </a:p>
        </p:txBody>
      </p:sp>
      <p:grpSp>
        <p:nvGrpSpPr>
          <p:cNvPr id="11" name="Group 10">
            <a:extLst>
              <a:ext uri="{FF2B5EF4-FFF2-40B4-BE49-F238E27FC236}">
                <a16:creationId xmlns:a16="http://schemas.microsoft.com/office/drawing/2014/main" id="{69E1ED6B-50B5-6011-E72F-6DE6F8C43855}"/>
              </a:ext>
            </a:extLst>
          </p:cNvPr>
          <p:cNvGrpSpPr/>
          <p:nvPr/>
        </p:nvGrpSpPr>
        <p:grpSpPr>
          <a:xfrm>
            <a:off x="37531" y="522706"/>
            <a:ext cx="686587" cy="985056"/>
            <a:chOff x="2330260" y="1769955"/>
            <a:chExt cx="1029881" cy="1477583"/>
          </a:xfrm>
        </p:grpSpPr>
        <p:sp>
          <p:nvSpPr>
            <p:cNvPr id="14" name="Freeform 7">
              <a:extLst>
                <a:ext uri="{FF2B5EF4-FFF2-40B4-BE49-F238E27FC236}">
                  <a16:creationId xmlns:a16="http://schemas.microsoft.com/office/drawing/2014/main" id="{D9D8ECD0-F45B-E1BB-16D9-4E40B53C1F21}"/>
                </a:ext>
              </a:extLst>
            </p:cNvPr>
            <p:cNvSpPr/>
            <p:nvPr/>
          </p:nvSpPr>
          <p:spPr>
            <a:xfrm>
              <a:off x="2330260" y="2217657"/>
              <a:ext cx="1029881" cy="1029881"/>
            </a:xfrm>
            <a:custGeom>
              <a:avLst/>
              <a:gdLst/>
              <a:ahLst/>
              <a:cxnLst/>
              <a:rect l="l" t="t" r="r" b="b"/>
              <a:pathLst>
                <a:path w="1029881" h="1029881">
                  <a:moveTo>
                    <a:pt x="0" y="0"/>
                  </a:moveTo>
                  <a:lnTo>
                    <a:pt x="1029881" y="0"/>
                  </a:lnTo>
                  <a:lnTo>
                    <a:pt x="1029881" y="1029881"/>
                  </a:lnTo>
                  <a:lnTo>
                    <a:pt x="0" y="10298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sz="1200">
                <a:latin typeface="Atkinson Hyperlegible" pitchFamily="2" charset="0"/>
              </a:endParaRPr>
            </a:p>
          </p:txBody>
        </p:sp>
        <p:sp>
          <p:nvSpPr>
            <p:cNvPr id="15" name="TextBox 10">
              <a:extLst>
                <a:ext uri="{FF2B5EF4-FFF2-40B4-BE49-F238E27FC236}">
                  <a16:creationId xmlns:a16="http://schemas.microsoft.com/office/drawing/2014/main" id="{B8366A66-1552-B7A7-B942-7F4C160740E4}"/>
                </a:ext>
              </a:extLst>
            </p:cNvPr>
            <p:cNvSpPr txBox="1"/>
            <p:nvPr/>
          </p:nvSpPr>
          <p:spPr>
            <a:xfrm>
              <a:off x="2626306" y="1769955"/>
              <a:ext cx="437789" cy="1331230"/>
            </a:xfrm>
            <a:prstGeom prst="rect">
              <a:avLst/>
            </a:prstGeom>
          </p:spPr>
          <p:txBody>
            <a:bodyPr lIns="0" tIns="0" rIns="0" bIns="0" rtlCol="0" anchor="t">
              <a:spAutoFit/>
            </a:bodyPr>
            <a:lstStyle/>
            <a:p>
              <a:pPr>
                <a:lnSpc>
                  <a:spcPts val="8004"/>
                </a:lnSpc>
              </a:pPr>
              <a:r>
                <a:rPr lang="en-US" sz="3201" spc="-32" dirty="0">
                  <a:solidFill>
                    <a:srgbClr val="FFFFFF"/>
                  </a:solidFill>
                  <a:latin typeface="Atkinson Hyperlegible" pitchFamily="2" charset="0"/>
                </a:rPr>
                <a:t>A</a:t>
              </a:r>
            </a:p>
          </p:txBody>
        </p:sp>
      </p:grpSp>
      <p:sp>
        <p:nvSpPr>
          <p:cNvPr id="5" name="TextBox 4">
            <a:extLst>
              <a:ext uri="{FF2B5EF4-FFF2-40B4-BE49-F238E27FC236}">
                <a16:creationId xmlns:a16="http://schemas.microsoft.com/office/drawing/2014/main" id="{56CEE90A-9E5F-20E9-BD0A-61DB712BE64C}"/>
              </a:ext>
            </a:extLst>
          </p:cNvPr>
          <p:cNvSpPr txBox="1"/>
          <p:nvPr/>
        </p:nvSpPr>
        <p:spPr>
          <a:xfrm>
            <a:off x="857182" y="5267823"/>
            <a:ext cx="11131087" cy="754502"/>
          </a:xfrm>
          <a:prstGeom prst="rect">
            <a:avLst/>
          </a:prstGeom>
        </p:spPr>
        <p:txBody>
          <a:bodyPr lIns="0" tIns="0" rIns="0" bIns="0" rtlCol="0" anchor="t">
            <a:spAutoFit/>
          </a:bodyPr>
          <a:lstStyle/>
          <a:p>
            <a:pPr marL="342900" indent="-342900">
              <a:lnSpc>
                <a:spcPts val="2992"/>
              </a:lnSpc>
              <a:buFont typeface="Arial" panose="020B0604020202020204" pitchFamily="34" charset="0"/>
              <a:buChar char="•"/>
            </a:pPr>
            <a:r>
              <a:rPr lang="en-US" sz="2400" dirty="0">
                <a:solidFill>
                  <a:srgbClr val="000066"/>
                </a:solidFill>
                <a:latin typeface="Atkinson Hyperlegible" pitchFamily="2" charset="0"/>
              </a:rPr>
              <a:t>Optional - Step 6:  Automated daily downloads and conversions – Can be accomplished with the WHONET Automation Tool</a:t>
            </a:r>
          </a:p>
        </p:txBody>
      </p:sp>
      <p:grpSp>
        <p:nvGrpSpPr>
          <p:cNvPr id="3" name="Group 2">
            <a:extLst>
              <a:ext uri="{FF2B5EF4-FFF2-40B4-BE49-F238E27FC236}">
                <a16:creationId xmlns:a16="http://schemas.microsoft.com/office/drawing/2014/main" id="{758B1D45-B4DB-4136-9404-C27F432E3B65}"/>
              </a:ext>
            </a:extLst>
          </p:cNvPr>
          <p:cNvGrpSpPr/>
          <p:nvPr/>
        </p:nvGrpSpPr>
        <p:grpSpPr>
          <a:xfrm>
            <a:off x="73629" y="72784"/>
            <a:ext cx="588108" cy="596974"/>
            <a:chOff x="97692" y="88826"/>
            <a:chExt cx="588108" cy="596974"/>
          </a:xfrm>
        </p:grpSpPr>
        <p:sp>
          <p:nvSpPr>
            <p:cNvPr id="6" name="Freeform 4">
              <a:extLst>
                <a:ext uri="{FF2B5EF4-FFF2-40B4-BE49-F238E27FC236}">
                  <a16:creationId xmlns:a16="http://schemas.microsoft.com/office/drawing/2014/main" id="{D19A23D7-EBB4-1ADA-6E5D-5841F2FBAE9B}"/>
                </a:ext>
              </a:extLst>
            </p:cNvPr>
            <p:cNvSpPr/>
            <p:nvPr/>
          </p:nvSpPr>
          <p:spPr>
            <a:xfrm>
              <a:off x="97692" y="97692"/>
              <a:ext cx="588108" cy="588108"/>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0D8815"/>
            </a:solidFill>
          </p:spPr>
          <p:txBody>
            <a:bodyPr/>
            <a:lstStyle/>
            <a:p>
              <a:endParaRPr lang="en-US" sz="1200">
                <a:latin typeface="Atkinson Hyperlegible" pitchFamily="2" charset="0"/>
              </a:endParaRPr>
            </a:p>
          </p:txBody>
        </p:sp>
        <p:sp>
          <p:nvSpPr>
            <p:cNvPr id="7" name="TextBox 13">
              <a:extLst>
                <a:ext uri="{FF2B5EF4-FFF2-40B4-BE49-F238E27FC236}">
                  <a16:creationId xmlns:a16="http://schemas.microsoft.com/office/drawing/2014/main" id="{5304EFEA-3489-5D66-EE01-7BB2B3F7E419}"/>
                </a:ext>
              </a:extLst>
            </p:cNvPr>
            <p:cNvSpPr txBox="1"/>
            <p:nvPr/>
          </p:nvSpPr>
          <p:spPr>
            <a:xfrm>
              <a:off x="184076" y="88826"/>
              <a:ext cx="415341" cy="514693"/>
            </a:xfrm>
            <a:prstGeom prst="rect">
              <a:avLst/>
            </a:prstGeom>
          </p:spPr>
          <p:txBody>
            <a:bodyPr lIns="0" tIns="0" rIns="0" bIns="0" rtlCol="0" anchor="t">
              <a:spAutoFit/>
            </a:bodyPr>
            <a:lstStyle/>
            <a:p>
              <a:pPr algn="ctr">
                <a:lnSpc>
                  <a:spcPts val="4306"/>
                </a:lnSpc>
              </a:pPr>
              <a:r>
                <a:rPr lang="en-US" sz="2742" spc="-68" dirty="0">
                  <a:solidFill>
                    <a:srgbClr val="FFFFFF"/>
                  </a:solidFill>
                  <a:latin typeface="Atkinson Hyperlegible" pitchFamily="2" charset="0"/>
                </a:rPr>
                <a:t>2</a:t>
              </a:r>
            </a:p>
          </p:txBody>
        </p:sp>
      </p:grpSp>
    </p:spTree>
    <p:extLst>
      <p:ext uri="{BB962C8B-B14F-4D97-AF65-F5344CB8AC3E}">
        <p14:creationId xmlns:p14="http://schemas.microsoft.com/office/powerpoint/2010/main" val="2809389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1805</TotalTime>
  <Words>2729</Words>
  <Application>Microsoft Office PowerPoint</Application>
  <PresentationFormat>Widescreen</PresentationFormat>
  <Paragraphs>242</Paragraphs>
  <Slides>24</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Atkinson Hyperlegible</vt:lpstr>
      <vt:lpstr>Calibri</vt:lpstr>
      <vt:lpstr>Calibri Light</vt:lpstr>
      <vt:lpstr>Courier New</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Stelling</dc:creator>
  <cp:lastModifiedBy>Adam Clark</cp:lastModifiedBy>
  <cp:revision>391</cp:revision>
  <dcterms:created xsi:type="dcterms:W3CDTF">2023-09-13T20:55:44Z</dcterms:created>
  <dcterms:modified xsi:type="dcterms:W3CDTF">2025-12-17T18:34:31Z</dcterms:modified>
</cp:coreProperties>
</file>