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524" r:id="rId2"/>
    <p:sldId id="519" r:id="rId3"/>
    <p:sldId id="260" r:id="rId4"/>
    <p:sldId id="261" r:id="rId5"/>
    <p:sldId id="883" r:id="rId6"/>
    <p:sldId id="885" r:id="rId7"/>
    <p:sldId id="903" r:id="rId8"/>
    <p:sldId id="882" r:id="rId9"/>
    <p:sldId id="886" r:id="rId10"/>
    <p:sldId id="887" r:id="rId11"/>
    <p:sldId id="890" r:id="rId12"/>
    <p:sldId id="891" r:id="rId13"/>
    <p:sldId id="892" r:id="rId14"/>
    <p:sldId id="899" r:id="rId15"/>
    <p:sldId id="900" r:id="rId16"/>
    <p:sldId id="901" r:id="rId17"/>
    <p:sldId id="893" r:id="rId18"/>
    <p:sldId id="898" r:id="rId19"/>
    <p:sldId id="894" r:id="rId20"/>
    <p:sldId id="895" r:id="rId21"/>
    <p:sldId id="896" r:id="rId22"/>
    <p:sldId id="902" r:id="rId23"/>
    <p:sldId id="904" r:id="rId24"/>
    <p:sldId id="275" r:id="rId25"/>
    <p:sldId id="305" r:id="rId26"/>
    <p:sldId id="277" r:id="rId27"/>
    <p:sldId id="306" r:id="rId28"/>
    <p:sldId id="298" r:id="rId29"/>
    <p:sldId id="300" r:id="rId30"/>
  </p:sldIdLst>
  <p:sldSz cx="12192000" cy="6858000"/>
  <p:notesSz cx="6858000" cy="9144000"/>
  <p:defaultTextStyle>
    <a:defPPr>
      <a:defRPr lang="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84" y="1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83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83D104-9512-4AB9-B431-1BBD303F71EC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166C4-5DFA-40FF-AD23-60B7CD8FB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73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ru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48092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ru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31266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ru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81765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690D7-7E7C-0363-5180-C4BB2652E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6B25A-641D-994C-3FED-385A8836E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2C81C-D93D-FD9C-EDFE-B2D3B5070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84A11-E73B-8F1D-927D-1EBEA407A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EA623-E7C7-CD2F-DD26-03C950DE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78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DC76-4613-5A27-AE5A-B23D58A4D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2036E-AB65-8449-AF2E-3DB7F7C87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86EBF-75FD-0426-14C1-DBA77E57D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35A71-5BD4-8015-A7DC-340CD538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AB0F4-0B03-A65D-E5BC-1DD0B4C01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1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8943-DEEA-765D-0D0F-2813F262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5F5E9-E40D-AD6C-7BD7-631554E10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20550-846F-9AC2-A629-4F9E83967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3A80A-13CD-8B6B-DA9B-AB26548AD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009C0-1A45-D00D-EEAB-2FD94D15D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9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C932D-26EF-7234-CE43-660082EFD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69756-217F-C0C0-7D72-5F7E91E3A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C036A-6067-C190-B5DD-CF7D5DDD1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D9BAEF-0F4B-C78E-EE76-A6AA1C9FF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4E524-0700-1873-10FF-97E26A6C5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13B3A-9836-C6B2-77E8-6C2C64C2C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AED4F-8FFC-4AF8-4CC1-2CB1A5DBC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14A7B-887F-2FC5-4C45-826D96054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B537E4-2DBA-6A74-895B-EE77B9EAA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B14E89-6937-3FCC-B055-E214C9384A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A614BD-3CC7-E69A-AD90-FD277572AA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264AA7-A65C-F28F-DBE1-EC06EBE60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9F8DA1-0F7C-F319-D5DD-7A5C68EB4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2A09C8-516A-8EBF-C517-ECD8924DB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1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5B060-1417-9F16-B1C9-34E16FEE5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025135-C26D-9089-F81D-6F8A59CA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85DB2C-9FC7-373C-6B18-715E6534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C79CBA-349F-0A7D-7CBD-28C86CE72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71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087BF9-702C-E973-6910-18EDFC789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6CFE0C-F651-0175-2056-16BE380ED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9CF05-CFFA-A719-0FEA-E3CAFCEBC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5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032A4-2FC0-EBA0-BE32-BFBF8BBE0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60A4E-9B98-4D8C-417E-CC5E555DB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9B378-78F9-4D1E-03DF-7963EC680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01117A-220F-176D-33DE-5DE88D2F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CCE5FD-4F23-3C6B-4968-E928F254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8CCE78-9660-8D4B-AE58-C2C23E8FF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43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0D483-CAB7-AEEF-C433-0807F368B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53DDFF-1512-E335-BA3E-A5B1F21B9B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5512F-9BF2-B352-41F3-13B85425D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C266D-B2E3-9EE5-1578-80E09EB3E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59162-2A74-AFDB-574C-C2B3006E8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3CE54F-C942-A738-7A85-FD11E7AE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1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95FE1-62A1-53AE-A87A-18DA8F35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E2BE18-2790-E075-1BA9-98001D0C0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83E96-1F45-58A7-22A6-1D4754F01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4466D-B702-366D-07FA-F27F2CDD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6942F-8C3F-3AB5-1F8B-4CE58A2C0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8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23CBB3-C9BB-158D-1F1F-4B6E45FAC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9377B8-2ACC-8CC7-2704-06F10E1D2D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BB1DE-14E9-D357-F076-1EC2472EA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5E0A0-4221-C996-3FEE-4303B7A62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F11E9-47F9-3C74-7FD1-541D0961F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BCAF8E-69C5-1C54-3B23-6CD0ACBA0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E58D8-322B-85DE-C117-D154DBD4D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65F85-716C-2033-6A4F-D1D003874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1F7C5-5B00-4779-9348-2A50C4E2B13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B87B8-7B05-32FB-B9CE-32B89A49EE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A668D-6989-3BA9-A4A4-2D6042547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1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288409" y="558320"/>
            <a:ext cx="11649591" cy="738664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4800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Учебный курс BacLink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98373" y="4068564"/>
            <a:ext cx="7186849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2800" spc="-35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Отделение инфекционных заболеваний, Бригхэмская женская больница, Бостон, США</a:t>
            </a:r>
          </a:p>
          <a:p>
            <a:endParaRPr lang="en-US" sz="2800" spc="-35" dirty="0">
              <a:solidFill>
                <a:srgbClr val="000066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" sz="2800" spc="-35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Сотрудничающий центр ВОЗ по мониторингу устойчивости к противомикробным препаратам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246DEFD-DE56-8073-5C93-886D22949D84}"/>
              </a:ext>
            </a:extLst>
          </p:cNvPr>
          <p:cNvSpPr/>
          <p:nvPr/>
        </p:nvSpPr>
        <p:spPr>
          <a:xfrm>
            <a:off x="2061673" y="4275795"/>
            <a:ext cx="2028004" cy="1889888"/>
          </a:xfrm>
          <a:custGeom>
            <a:avLst/>
            <a:gdLst/>
            <a:ahLst/>
            <a:cxnLst/>
            <a:rect l="l" t="t" r="r" b="b"/>
            <a:pathLst>
              <a:path w="6320158" h="6320158">
                <a:moveTo>
                  <a:pt x="0" y="0"/>
                </a:moveTo>
                <a:lnTo>
                  <a:pt x="6320158" y="0"/>
                </a:lnTo>
                <a:lnTo>
                  <a:pt x="6320158" y="6320158"/>
                </a:lnTo>
                <a:lnTo>
                  <a:pt x="0" y="6320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pic>
        <p:nvPicPr>
          <p:cNvPr id="1026" name="Picture 2" descr="Brigham and Women's Hospital - Wikipedia">
            <a:extLst>
              <a:ext uri="{FF2B5EF4-FFF2-40B4-BE49-F238E27FC236}">
                <a16:creationId xmlns:a16="http://schemas.microsoft.com/office/drawing/2014/main" id="{9516188E-271B-41ED-3173-20A2A2B0C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26" y="4343400"/>
            <a:ext cx="1492174" cy="174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43599856-63A9-54DF-6E04-5B41A2DC7709}"/>
              </a:ext>
            </a:extLst>
          </p:cNvPr>
          <p:cNvSpPr txBox="1"/>
          <p:nvPr/>
        </p:nvSpPr>
        <p:spPr>
          <a:xfrm>
            <a:off x="644010" y="1600222"/>
            <a:ext cx="11041843" cy="656462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Введение в BacLink, часть 1</a:t>
            </a:r>
          </a:p>
        </p:txBody>
      </p:sp>
    </p:spTree>
    <p:extLst>
      <p:ext uri="{BB962C8B-B14F-4D97-AF65-F5344CB8AC3E}">
        <p14:creationId xmlns:p14="http://schemas.microsoft.com/office/powerpoint/2010/main" val="361924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013338" y="2370216"/>
            <a:ext cx="5028095" cy="20058"/>
          </a:xfrm>
          <a:prstGeom prst="line">
            <a:avLst/>
          </a:prstGeom>
          <a:ln w="142875" cap="flat">
            <a:solidFill>
              <a:srgbClr val="0B3A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4711" y="320472"/>
            <a:ext cx="11231207" cy="711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11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Модули учебного курса BacLink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6722" y="1776659"/>
            <a:ext cx="9585658" cy="3815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b="1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Введение в BacLink</a:t>
            </a:r>
          </a:p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Создание локального файла данных</a:t>
            </a:r>
          </a:p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Настройка BacLink – Часть 1</a:t>
            </a:r>
          </a:p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Преобразование данных с помощью BacLink</a:t>
            </a:r>
          </a:p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Настройка BacLink – Часть 2</a:t>
            </a:r>
          </a:p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Начало работы с WHONET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AB6FE8-1AC7-5A89-90B0-C8CC78F6F93B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4" name="Freeform 4"/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729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7084" y="227670"/>
            <a:ext cx="9948937" cy="715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24"/>
              </a:lnSpc>
            </a:pPr>
            <a:r>
              <a:rPr lang="ru" sz="4276" spc="-4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Модуль 1. Введение в BacLink.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03888" y="1079161"/>
            <a:ext cx="7264127" cy="3292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80"/>
              </a:lnSpc>
            </a:pPr>
            <a:r>
              <a:rPr lang="ru" sz="3735" spc="-3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Что такое BacLink?</a:t>
            </a:r>
          </a:p>
          <a:p>
            <a:pPr>
              <a:lnSpc>
                <a:spcPts val="8980"/>
              </a:lnSpc>
            </a:pPr>
            <a:r>
              <a:rPr lang="ru" sz="3735" spc="-3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Загрузка и установка</a:t>
            </a:r>
          </a:p>
          <a:p>
            <a:pPr>
              <a:lnSpc>
                <a:spcPts val="8980"/>
              </a:lnSpc>
            </a:pPr>
            <a:r>
              <a:rPr lang="ru" sz="3735" spc="-3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Главный экран BacLink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CE3B0AD-1A70-E06A-CDE2-FE54F1D0A83E}"/>
              </a:ext>
            </a:extLst>
          </p:cNvPr>
          <p:cNvGrpSpPr/>
          <p:nvPr/>
        </p:nvGrpSpPr>
        <p:grpSpPr>
          <a:xfrm>
            <a:off x="1574801" y="1179971"/>
            <a:ext cx="686587" cy="985055"/>
            <a:chOff x="1574801" y="1179971"/>
            <a:chExt cx="686587" cy="985055"/>
          </a:xfrm>
        </p:grpSpPr>
        <p:sp>
          <p:nvSpPr>
            <p:cNvPr id="7" name="Freeform 7"/>
            <p:cNvSpPr/>
            <p:nvPr/>
          </p:nvSpPr>
          <p:spPr>
            <a:xfrm>
              <a:off x="1574801" y="1478439"/>
              <a:ext cx="686587" cy="686587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772165" y="1179971"/>
              <a:ext cx="291859" cy="8874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428227-CE85-639E-4D51-6C600548A48D}"/>
              </a:ext>
            </a:extLst>
          </p:cNvPr>
          <p:cNvGrpSpPr/>
          <p:nvPr/>
        </p:nvGrpSpPr>
        <p:grpSpPr>
          <a:xfrm>
            <a:off x="1547157" y="2285435"/>
            <a:ext cx="686587" cy="954898"/>
            <a:chOff x="2320735" y="3428152"/>
            <a:chExt cx="1029881" cy="1432347"/>
          </a:xfrm>
        </p:grpSpPr>
        <p:sp>
          <p:nvSpPr>
            <p:cNvPr id="8" name="Freeform 8"/>
            <p:cNvSpPr/>
            <p:nvPr/>
          </p:nvSpPr>
          <p:spPr>
            <a:xfrm>
              <a:off x="2320735" y="3830618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10213" y="3428152"/>
              <a:ext cx="437789" cy="13312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3F149C3-2C54-1229-37FD-E0E509214F66}"/>
              </a:ext>
            </a:extLst>
          </p:cNvPr>
          <p:cNvGrpSpPr/>
          <p:nvPr/>
        </p:nvGrpSpPr>
        <p:grpSpPr>
          <a:xfrm>
            <a:off x="1559857" y="3430048"/>
            <a:ext cx="686587" cy="964152"/>
            <a:chOff x="2339785" y="4901352"/>
            <a:chExt cx="1029881" cy="1446228"/>
          </a:xfrm>
        </p:grpSpPr>
        <p:sp>
          <p:nvSpPr>
            <p:cNvPr id="9" name="Freeform 9"/>
            <p:cNvSpPr/>
            <p:nvPr/>
          </p:nvSpPr>
          <p:spPr>
            <a:xfrm>
              <a:off x="2339785" y="5317699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623131" y="4901352"/>
              <a:ext cx="437789" cy="13312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18E4A4-219B-77F1-CB96-5300D2090947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89E7265D-F4E7-56DD-5B54-AB00873C8B16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1B0077E5-B441-FF11-3EB6-BE0AD1DB31A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70000" y="1175913"/>
            <a:ext cx="8972550" cy="543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ru" sz="5867" dirty="0">
                <a:solidFill>
                  <a:srgbClr val="000066"/>
                </a:solidFill>
                <a:latin typeface="Atkinson Hyperlegible" pitchFamily="2" charset="0"/>
              </a:rPr>
              <a:t>Что такое BacLink?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300692-4343-C0C6-2759-7B3241544F4C}"/>
              </a:ext>
            </a:extLst>
          </p:cNvPr>
          <p:cNvGrpSpPr/>
          <p:nvPr/>
        </p:nvGrpSpPr>
        <p:grpSpPr>
          <a:xfrm>
            <a:off x="1553507" y="643021"/>
            <a:ext cx="686587" cy="985056"/>
            <a:chOff x="2330260" y="1769955"/>
            <a:chExt cx="1029881" cy="147758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FC821A8D-FBB2-58DF-853C-1F1CD248D5A9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0710924D-D83D-DAFE-DEC3-0B1277F50A53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33CA5A3-515B-8EB8-8225-A5EC0E7B9C69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9C0697C3-A953-4533-6344-E6A0E669C8EA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CEE91889-85FE-DDE1-421A-FB2AB5F8046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8979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1951" y="889000"/>
            <a:ext cx="10865350" cy="2295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7193" lvl="1">
              <a:lnSpc>
                <a:spcPts val="2970"/>
              </a:lnSpc>
              <a:spcBef>
                <a:spcPct val="0"/>
              </a:spcBef>
            </a:pPr>
            <a:r>
              <a:rPr lang="ru" sz="2475" b="1" dirty="0">
                <a:solidFill>
                  <a:srgbClr val="000066"/>
                </a:solidFill>
                <a:latin typeface="Atkinson Hyperlegible" pitchFamily="2" charset="0"/>
              </a:rPr>
              <a:t>WHONET </a:t>
            </a: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— это широко используемое бесплатное программное обеспечение, разработанное для управления и анализа данных микробиологических лабораторий в целях поддержки деятельности на местном, национальном, региональном и глобальном уровнях по изучению и борьбе с инфекционными заболеваниями, с особым акцентом на устойчивость к противомикробным препаратам.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61857" y="187623"/>
            <a:ext cx="4265743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  <a:spcBef>
                <a:spcPct val="0"/>
              </a:spcBef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Что такое WHONET?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8CA6C53B-3A6F-5079-7B62-4422E701B625}"/>
              </a:ext>
            </a:extLst>
          </p:cNvPr>
          <p:cNvSpPr/>
          <p:nvPr/>
        </p:nvSpPr>
        <p:spPr>
          <a:xfrm>
            <a:off x="783394" y="3148261"/>
            <a:ext cx="6509391" cy="3630571"/>
          </a:xfrm>
          <a:custGeom>
            <a:avLst/>
            <a:gdLst/>
            <a:ahLst/>
            <a:cxnLst/>
            <a:rect l="l" t="t" r="r" b="b"/>
            <a:pathLst>
              <a:path w="11419716" h="6817456">
                <a:moveTo>
                  <a:pt x="0" y="0"/>
                </a:moveTo>
                <a:lnTo>
                  <a:pt x="11419716" y="0"/>
                </a:lnTo>
                <a:lnTo>
                  <a:pt x="11419716" y="6817456"/>
                </a:lnTo>
                <a:lnTo>
                  <a:pt x="0" y="6817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FB0898-B24E-0855-ED63-AE87394CAF97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AD5E2DD-8759-C52C-5807-38CCAFBC0BAB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9DE39C2A-CFB6-569E-6EC1-6A9E660744BB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B3E306-67BE-4B43-3C59-B001B6C79079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2A168B85-5852-7A9C-2CBF-589C685F08F7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BB26D978-EA63-3A32-B802-734EB85D59D7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16" name="TextBox 10">
            <a:extLst>
              <a:ext uri="{FF2B5EF4-FFF2-40B4-BE49-F238E27FC236}">
                <a16:creationId xmlns:a16="http://schemas.microsoft.com/office/drawing/2014/main" id="{6A7B57C4-183E-8133-72D6-A001F9C685FD}"/>
              </a:ext>
            </a:extLst>
          </p:cNvPr>
          <p:cNvSpPr txBox="1"/>
          <p:nvPr/>
        </p:nvSpPr>
        <p:spPr>
          <a:xfrm>
            <a:off x="7530274" y="3210771"/>
            <a:ext cx="4380989" cy="29174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91"/>
              </a:lnSpc>
            </a:pPr>
            <a:r>
              <a:rPr lang="ru" b="1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WHONET</a:t>
            </a:r>
            <a:r>
              <a:rPr lang="ru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 — это настольное программное обеспечение, разработанное для Microsoft Windows.</a:t>
            </a:r>
          </a:p>
          <a:p>
            <a:pPr>
              <a:lnSpc>
                <a:spcPts val="3291"/>
              </a:lnSpc>
            </a:pPr>
            <a:r>
              <a:rPr lang="ru" b="1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WHONET</a:t>
            </a:r>
            <a:r>
              <a:rPr lang="ru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 также можно запустить на компьютерах MacOS, используя раздел Windows, виртуальную машину Windows или программу эмуляции Windows.</a:t>
            </a:r>
            <a:endParaRPr lang="en-US" sz="1600" spc="-23" dirty="0">
              <a:solidFill>
                <a:srgbClr val="0B3A7F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863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A4CE9-0F4C-26BA-6FC6-73B113D72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E2D799F-537D-82AA-5A67-3C0A703142DE}"/>
              </a:ext>
            </a:extLst>
          </p:cNvPr>
          <p:cNvSpPr txBox="1"/>
          <p:nvPr/>
        </p:nvSpPr>
        <p:spPr>
          <a:xfrm>
            <a:off x="948300" y="128753"/>
            <a:ext cx="10682066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Системы управления лабораторными данными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6290725-79CF-F8EC-1504-3F1A447430F2}"/>
              </a:ext>
            </a:extLst>
          </p:cNvPr>
          <p:cNvSpPr txBox="1"/>
          <p:nvPr/>
        </p:nvSpPr>
        <p:spPr>
          <a:xfrm>
            <a:off x="790132" y="966449"/>
            <a:ext cx="11194723" cy="6516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Многие лаборатории по всему миру по-прежнему используют бумажные журналы для ведения учета результатов микробиологических исследований. Для таких лабораторий система WHONET может оказаться очень подходящей для составления клинических отчетов и анализа данных.</a:t>
            </a:r>
          </a:p>
          <a:p>
            <a:pPr marL="284163" lvl="1" indent="-107950">
              <a:buFont typeface="Arial" panose="020B0604020202020204" pitchFamily="34" charset="0"/>
              <a:buChar char="•"/>
            </a:pP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 Однако BacLink не требуется, поскольку локальной ИТ-системы нет.</a:t>
            </a:r>
          </a:p>
          <a:p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В большинстве лабораторий уже внедрена какая-либо система обработки данных:</a:t>
            </a:r>
          </a:p>
          <a:p>
            <a:pPr marL="243725" lvl="1" indent="-121863">
              <a:buFont typeface="Arial"/>
              <a:buChar char="•"/>
            </a:pP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Очень простые настольные приложения, такие как Microsoft Excel. Это распространено в условиях ограниченных ресурсов. Также это часто используется в специальных исследовательских проектах и протоколах.</a:t>
            </a:r>
          </a:p>
          <a:p>
            <a:pPr marL="243725" lvl="1" indent="-121863">
              <a:buFont typeface="Arial"/>
              <a:buChar char="•"/>
            </a:pP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Лабораторные приборы</a:t>
            </a:r>
          </a:p>
          <a:p>
            <a:pPr marL="700925" lvl="2" indent="-121863">
              <a:buFont typeface="Arial"/>
              <a:buChar char="•"/>
            </a:pP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Микрофонные приборы: Vitek, BD Phoenix, </a:t>
            </a:r>
            <a:r>
              <a:rPr lang="ru" dirty="0" err="1">
                <a:solidFill>
                  <a:srgbClr val="000066"/>
                </a:solidFill>
                <a:latin typeface="Atkinson Hyperlegible" pitchFamily="2" charset="0"/>
              </a:rPr>
              <a:t>MicroScan </a:t>
            </a: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, </a:t>
            </a:r>
            <a:r>
              <a:rPr lang="ru" dirty="0" err="1">
                <a:solidFill>
                  <a:srgbClr val="000066"/>
                </a:solidFill>
                <a:latin typeface="Atkinson Hyperlegible" pitchFamily="2" charset="0"/>
              </a:rPr>
              <a:t>Sensitire </a:t>
            </a: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и др.</a:t>
            </a:r>
          </a:p>
          <a:p>
            <a:pPr marL="700925" lvl="2" indent="-121863">
              <a:buFont typeface="Arial"/>
              <a:buChar char="•"/>
            </a:pP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Системы диффузионной микроскопии на дисках (некоторые из которых также могут считывать микрочипы): </a:t>
            </a:r>
            <a:r>
              <a:rPr lang="ru" dirty="0" err="1">
                <a:solidFill>
                  <a:srgbClr val="000066"/>
                </a:solidFill>
                <a:latin typeface="Atkinson Hyperlegible" pitchFamily="2" charset="0"/>
              </a:rPr>
              <a:t>SIRScan </a:t>
            </a: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, </a:t>
            </a:r>
            <a:r>
              <a:rPr lang="ru" dirty="0" err="1">
                <a:solidFill>
                  <a:srgbClr val="000066"/>
                </a:solidFill>
                <a:latin typeface="Atkinson Hyperlegible" pitchFamily="2" charset="0"/>
              </a:rPr>
              <a:t>Biomic </a:t>
            </a: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и др.</a:t>
            </a:r>
          </a:p>
          <a:p>
            <a:pPr marL="243725" lvl="1" indent="-121863">
              <a:buFont typeface="Arial"/>
              <a:buChar char="•"/>
            </a:pP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Лабораторные информационные системы</a:t>
            </a:r>
          </a:p>
          <a:p>
            <a:pPr marL="700925" lvl="2" indent="-121863">
              <a:buFont typeface="Arial"/>
              <a:buChar char="•"/>
            </a:pP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Развитие на местном уровне против развития на национальном уровне против развития на международном уровне</a:t>
            </a:r>
          </a:p>
          <a:p>
            <a:pPr marL="700925" lvl="2" indent="-121863">
              <a:buFont typeface="Arial"/>
              <a:buChar char="•"/>
            </a:pP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Бесплатное против коммерческого</a:t>
            </a:r>
          </a:p>
          <a:p>
            <a:pPr marL="700925" lvl="2" indent="-121863">
              <a:buFont typeface="Arial"/>
              <a:buChar char="•"/>
            </a:pP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Некоторые системы охватывают только результаты микробиологических анализов, в то время как другие также поддерживают другие области клинической лаборатории, такие как банк крови, гематология и биохимия.</a:t>
            </a:r>
          </a:p>
          <a:p>
            <a:pPr marL="700925" lvl="2" indent="-121863">
              <a:buFont typeface="Arial"/>
              <a:buChar char="•"/>
            </a:pPr>
            <a:endParaRPr lang="en-US" sz="16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700925" lvl="2" indent="-121863">
              <a:buFont typeface="Arial"/>
              <a:buChar char="•"/>
            </a:pPr>
            <a:endParaRPr lang="en-US" sz="1893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700925" lvl="2" indent="-121863">
              <a:lnSpc>
                <a:spcPts val="2272"/>
              </a:lnSpc>
              <a:buFont typeface="Arial"/>
              <a:buChar char="•"/>
            </a:pPr>
            <a:endParaRPr lang="en-US" sz="1893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EF7321-BD14-1928-1971-CF2E1C551ED5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A8AA384B-4433-FE03-2D8A-9A7573BBDCD5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DB2ED363-C770-6A1C-EDAE-58D622C09E7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40C5536-E6EE-ADDD-94CB-01C3410DF620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770B45D-C1B6-2945-C598-C747A18E55FE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E8356A92-09E2-A670-AF15-0CE200980220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965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63ABA-1632-0BB2-B01E-F6C413BE3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1375B8D-3CF4-B209-B11A-FC6F1F8306B4}"/>
              </a:ext>
            </a:extLst>
          </p:cNvPr>
          <p:cNvSpPr txBox="1"/>
          <p:nvPr/>
        </p:nvSpPr>
        <p:spPr>
          <a:xfrm>
            <a:off x="1088361" y="763652"/>
            <a:ext cx="10197259" cy="1120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2">
              <a:lnSpc>
                <a:spcPts val="2992"/>
              </a:lnSpc>
            </a:pPr>
            <a:endParaRPr lang="en-US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1257300" lvl="2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1893" dirty="0">
              <a:solidFill>
                <a:srgbClr val="000066"/>
              </a:solidFill>
              <a:latin typeface="Atkinson Hyperlegible" pitchFamily="2" charset="0"/>
            </a:endParaRPr>
          </a:p>
          <a:p>
            <a:pPr>
              <a:lnSpc>
                <a:spcPts val="2879"/>
              </a:lnSpc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9EF2360-EE60-DC42-18C0-2F3F21236124}"/>
              </a:ext>
            </a:extLst>
          </p:cNvPr>
          <p:cNvSpPr txBox="1"/>
          <p:nvPr/>
        </p:nvSpPr>
        <p:spPr>
          <a:xfrm>
            <a:off x="1017772" y="295071"/>
            <a:ext cx="8439150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Кому следует изучать BacLink?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7DF5DA4-6943-0831-DF17-62CEE3329ACA}"/>
              </a:ext>
            </a:extLst>
          </p:cNvPr>
          <p:cNvSpPr txBox="1"/>
          <p:nvPr/>
        </p:nvSpPr>
        <p:spPr>
          <a:xfrm>
            <a:off x="1017772" y="1085234"/>
            <a:ext cx="10333616" cy="10947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Если в вашей лаборатории нет цифровых записей микробиологических данных, то BacLink вам не нужен. Вы можете вводить данные вручную непосредственно в WHONET.</a:t>
            </a:r>
          </a:p>
          <a:p>
            <a:pPr>
              <a:lnSpc>
                <a:spcPts val="2879"/>
              </a:lnSpc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B8BC1A-2299-2E8C-686C-A93462B2377D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A7759C5D-2889-EFD6-066C-93E0F219EB72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E8562839-9196-6927-3222-8BEDF4DFFC75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F010B9-BB96-C8FB-FDA1-553910F1E808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8B55B7C5-1932-0AB7-0B9D-91D81C0C3040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AD2A5A26-3FE4-CBED-EECC-0ECDE9481F54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FCBD5456-1DDC-E89D-348E-0E3CB3491287}"/>
              </a:ext>
            </a:extLst>
          </p:cNvPr>
          <p:cNvSpPr txBox="1"/>
          <p:nvPr/>
        </p:nvSpPr>
        <p:spPr>
          <a:xfrm>
            <a:off x="1088361" y="4467382"/>
            <a:ext cx="10333616" cy="1838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Для врачей, фармацевтов, политиков и других лиц, занимающихся анализом, интерпретацией и представлением данных:</a:t>
            </a:r>
          </a:p>
          <a:p>
            <a:pPr marL="342900" indent="-342900">
              <a:lnSpc>
                <a:spcPts val="2879"/>
              </a:lnSpc>
              <a:buFontTx/>
              <a:buChar char="-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Многим будет полезно изучить WHONET для своей работы.</a:t>
            </a:r>
          </a:p>
          <a:p>
            <a:pPr marL="342900" indent="-342900">
              <a:lnSpc>
                <a:spcPts val="2879"/>
              </a:lnSpc>
              <a:buFontTx/>
              <a:buChar char="-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Однако, если они не принимают непосредственного участия в сборе данных из существующих систем управления данными, то им не нужно изучать BacLink.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11758354-643F-C316-2193-8255EE39C4F5}"/>
              </a:ext>
            </a:extLst>
          </p:cNvPr>
          <p:cNvSpPr txBox="1"/>
          <p:nvPr/>
        </p:nvSpPr>
        <p:spPr>
          <a:xfrm>
            <a:off x="1020182" y="2277630"/>
            <a:ext cx="10333616" cy="1466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Если в вашей лаборатории есть система управления данными, то BacLink станет очень полезным программным обеспечением, но только для специалистов по управлению данными, непосредственно ответственных за подготовку данных, а именно: сотрудников лаборатории, ИТ-специалистов, возможно, сотрудников по инфекционному контролю и национальных групп по сбору данных для эпидемиологического надзора.</a:t>
            </a:r>
          </a:p>
        </p:txBody>
      </p:sp>
    </p:spTree>
    <p:extLst>
      <p:ext uri="{BB962C8B-B14F-4D97-AF65-F5344CB8AC3E}">
        <p14:creationId xmlns:p14="http://schemas.microsoft.com/office/powerpoint/2010/main" val="65126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88361" y="763652"/>
            <a:ext cx="10197259" cy="1120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2">
              <a:lnSpc>
                <a:spcPts val="2992"/>
              </a:lnSpc>
            </a:pPr>
            <a:endParaRPr lang="en-US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1257300" lvl="2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1893" dirty="0">
              <a:solidFill>
                <a:srgbClr val="000066"/>
              </a:solidFill>
              <a:latin typeface="Atkinson Hyperlegible" pitchFamily="2" charset="0"/>
            </a:endParaRPr>
          </a:p>
          <a:p>
            <a:pPr>
              <a:lnSpc>
                <a:spcPts val="2879"/>
              </a:lnSpc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6189" y="142369"/>
            <a:ext cx="8439150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Цель BacLink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21482" y="821174"/>
            <a:ext cx="10939085" cy="4683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Ситуация: Лаборатории по всему миру используют различные системы, выполняющие важные функции в повседневной работе, включая составление клинических отчетов, ведение медицинских архивов и выставление счетов. Однако эти системы несовместимы и, как правило, обладают минимальными возможностями для анализа данных и составления отчетов в сфере общественного здравоохранения.</a:t>
            </a: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  <a:p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>
              <a:lnSpc>
                <a:spcPts val="2879"/>
              </a:lnSpc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Возможность: Сотрудники потратили время и усилия на компьютеризацию результатов лабораторных исследований, которые проводятся ежедневно. Если мы сможем перенести эти данные в совместимые системы, у нас появится основа для недорогой, устойчивой и работающей в режиме реального времени системы мониторинга, оповещения и принятия мер.</a:t>
            </a:r>
          </a:p>
          <a:p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>
              <a:lnSpc>
                <a:spcPts val="2879"/>
              </a:lnSpc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Цель BacLink – преобразование данных, экспортируемых из различных существующих и несовместимых систем, в стандартизированные файлы WHONET для целей анализа, обмена информацией и отчетности в области общественного здравоохранения.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53703" y="5551968"/>
            <a:ext cx="1657350" cy="367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399" dirty="0">
                <a:solidFill>
                  <a:srgbClr val="000066"/>
                </a:solidFill>
                <a:latin typeface="Atkinson Hyperlegible" pitchFamily="2" charset="0"/>
              </a:rPr>
              <a:t>BacLink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F6A2328-77CB-D9DE-5275-D7DD793E3F56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0EA77049-4E48-8FA8-393B-B4191FB2DA1C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7BCA19E8-01E6-FBCC-45BA-D31835F564DC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0EE3FB2-4366-C6C7-90A9-CE29D13CF2E8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14191448-DF56-B295-80CB-55DC5E413787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F5595197-6C51-D0E3-EBF7-4167D37CA65A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DAFA707-AE4A-A9AC-711B-C0F5D9B45B66}"/>
              </a:ext>
            </a:extLst>
          </p:cNvPr>
          <p:cNvGrpSpPr/>
          <p:nvPr/>
        </p:nvGrpSpPr>
        <p:grpSpPr>
          <a:xfrm>
            <a:off x="1207396" y="5362113"/>
            <a:ext cx="9734085" cy="1352132"/>
            <a:chOff x="1296902" y="5406501"/>
            <a:chExt cx="9734085" cy="135213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EE77D0B-481B-A1BB-0B0A-02C65996DA8C}"/>
                </a:ext>
              </a:extLst>
            </p:cNvPr>
            <p:cNvGrpSpPr/>
            <p:nvPr/>
          </p:nvGrpSpPr>
          <p:grpSpPr>
            <a:xfrm>
              <a:off x="1296902" y="5527350"/>
              <a:ext cx="9734085" cy="1231283"/>
              <a:chOff x="1296902" y="4582470"/>
              <a:chExt cx="9734085" cy="123128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4870794" y="4945880"/>
                <a:ext cx="2230814" cy="270748"/>
              </a:xfrm>
              <a:custGeom>
                <a:avLst/>
                <a:gdLst/>
                <a:ahLst/>
                <a:cxnLst/>
                <a:rect l="l" t="t" r="r" b="b"/>
                <a:pathLst>
                  <a:path w="3172714" h="385064">
                    <a:moveTo>
                      <a:pt x="0" y="96266"/>
                    </a:moveTo>
                    <a:lnTo>
                      <a:pt x="2888361" y="96266"/>
                    </a:lnTo>
                    <a:lnTo>
                      <a:pt x="2888361" y="0"/>
                    </a:lnTo>
                    <a:lnTo>
                      <a:pt x="3172714" y="192532"/>
                    </a:lnTo>
                    <a:lnTo>
                      <a:pt x="2888361" y="385064"/>
                    </a:lnTo>
                    <a:lnTo>
                      <a:pt x="2888361" y="288798"/>
                    </a:lnTo>
                    <a:lnTo>
                      <a:pt x="0" y="288798"/>
                    </a:lnTo>
                    <a:close/>
                  </a:path>
                </a:pathLst>
              </a:custGeom>
              <a:solidFill>
                <a:srgbClr val="00CC99"/>
              </a:solidFill>
            </p:spPr>
            <p:txBody>
              <a:bodyPr/>
              <a:lstStyle/>
              <a:p>
                <a:endParaRPr lang="en-US" sz="1200">
                  <a:latin typeface="Atkinson Hyperlegible" pitchFamily="2" charset="0"/>
                </a:endParaRP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296902" y="5505976"/>
                <a:ext cx="4517972" cy="30777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ru" sz="2000" dirty="0">
                    <a:solidFill>
                      <a:srgbClr val="000066"/>
                    </a:solidFill>
                    <a:latin typeface="Atkinson Hyperlegible" pitchFamily="2" charset="0"/>
                  </a:rPr>
                  <a:t>Несовместимые локальные системы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6648" y="5501690"/>
                <a:ext cx="3404339" cy="30777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ru" sz="2000" dirty="0">
                    <a:solidFill>
                      <a:srgbClr val="000066"/>
                    </a:solidFill>
                    <a:latin typeface="Atkinson Hyperlegible" pitchFamily="2" charset="0"/>
                  </a:rPr>
                  <a:t>Стандартные файлы WHONET</a:t>
                </a:r>
              </a:p>
            </p:txBody>
          </p:sp>
          <p:pic>
            <p:nvPicPr>
              <p:cNvPr id="13" name="Picture 9">
                <a:extLst>
                  <a:ext uri="{FF2B5EF4-FFF2-40B4-BE49-F238E27FC236}">
                    <a16:creationId xmlns:a16="http://schemas.microsoft.com/office/drawing/2014/main" id="{6E2CBEF8-EADC-B233-7F8F-D64A020138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6729" y="4582470"/>
                <a:ext cx="670445" cy="564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9">
                <a:extLst>
                  <a:ext uri="{FF2B5EF4-FFF2-40B4-BE49-F238E27FC236}">
                    <a16:creationId xmlns:a16="http://schemas.microsoft.com/office/drawing/2014/main" id="{B960BD96-84A0-7139-9847-6409D6F187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6617" y="4874558"/>
                <a:ext cx="723517" cy="6089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9">
                <a:extLst>
                  <a:ext uri="{FF2B5EF4-FFF2-40B4-BE49-F238E27FC236}">
                    <a16:creationId xmlns:a16="http://schemas.microsoft.com/office/drawing/2014/main" id="{B186686A-7794-8264-EF4E-74D71832F1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7774" y="4763019"/>
                <a:ext cx="756202" cy="6364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91E77A2-7A78-FA6C-023E-539E4F2ECB91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4212" y="5406501"/>
              <a:ext cx="988272" cy="9231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8746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A4CE9-0F4C-26BA-6FC6-73B113D72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E2D799F-537D-82AA-5A67-3C0A703142DE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Альтернативный подход без BacLink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6290725-79CF-F8EC-1504-3F1A447430F2}"/>
              </a:ext>
            </a:extLst>
          </p:cNvPr>
          <p:cNvSpPr txBox="1"/>
          <p:nvPr/>
        </p:nvSpPr>
        <p:spPr>
          <a:xfrm>
            <a:off x="724118" y="1164468"/>
            <a:ext cx="11072771" cy="5124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При использовании BacLink создание WHONET-файлов состоит из двух этапов:</a:t>
            </a:r>
          </a:p>
          <a:p>
            <a:pPr marL="914400" lvl="1" indent="-457200">
              <a:lnSpc>
                <a:spcPts val="2992"/>
              </a:lnSpc>
              <a:buAutoNum type="arabicParenR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Экспорт данных из лабораторной системы; и</a:t>
            </a:r>
          </a:p>
          <a:p>
            <a:pPr marL="914400" lvl="1" indent="-457200">
              <a:lnSpc>
                <a:spcPts val="2992"/>
              </a:lnSpc>
              <a:buAutoNum type="arabicParenR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Импорт данных в файлы WHONET с использованием BacLink.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Существует еще один подход, использующий один шаг, но он обычно не рекомендуется.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При наличии спецификаций данных WHONET разработчики лабораторных информационных систем могут разработать процедуру, которая создает файлы WHONET напрямую, без использования BacLink.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Однако создание такого рода экспорта требует от разработчиков гораздо больше работы по созданию файлов данных WHONET и сопоставлению всех локальных кодов данных с эквивалентами WHONET.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Это также требует от ИТ-команды приверженности долгосрочному обслуживанию, поскольку со временем в WHONET будут добавляться новые поля данных, организмы, антибиотики и другие значения данных.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Таким образом, этот подход возможен, но редко применяется на практике.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EF7321-BD14-1928-1971-CF2E1C551ED5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A8AA384B-4433-FE03-2D8A-9A7573BBDCD5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DB2ED363-C770-6A1C-EDAE-58D622C09E7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40C5536-E6EE-ADDD-94CB-01C3410DF620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770B45D-C1B6-2945-C598-C747A18E55FE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E8356A92-09E2-A670-AF15-0CE200980220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0959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06CB5-8964-0B5A-602F-C8CCFE38A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FF9925FF-50E9-8E07-62F1-4122ABAAA7F5}"/>
              </a:ext>
            </a:extLst>
          </p:cNvPr>
          <p:cNvSpPr txBox="1"/>
          <p:nvPr/>
        </p:nvSpPr>
        <p:spPr>
          <a:xfrm>
            <a:off x="661737" y="821174"/>
            <a:ext cx="11460801" cy="5355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500" dirty="0">
                <a:solidFill>
                  <a:srgbClr val="000066"/>
                </a:solidFill>
                <a:latin typeface="Atkinson Hyperlegible" pitchFamily="2" charset="0"/>
              </a:rPr>
              <a:t>И BacLink, и Google Translate преследуют цель преобразования информации из одного «языка» в другой. Например: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Google Translate: Перевод «английского», «русского» или «китайского» на «испанский», «тайский» или «хинди».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BacLink: Преобразование “Excel”, “Vitek” или “SEDRI-LIMS” в “WHONET”.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500" dirty="0">
                <a:solidFill>
                  <a:srgbClr val="000066"/>
                </a:solidFill>
                <a:latin typeface="Atkinson Hyperlegible" pitchFamily="2" charset="0"/>
              </a:rPr>
              <a:t>Google Translate должен понимать «грамматику» и «лексику».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5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5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5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500" dirty="0">
                <a:solidFill>
                  <a:srgbClr val="000066"/>
                </a:solidFill>
                <a:latin typeface="Atkinson Hyperlegible" pitchFamily="2" charset="0"/>
              </a:rPr>
              <a:t>Аналогичным образом, BacLink должен понимать понятия «структура данных» и «коды данных».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 WHONET «дата рождения» может быть обозначена как «Birthdate», «DOB» или «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Fecha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de Nacimiento» в других системах.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 системе WHONET термин «спинномозговая жидкость» может быть обозначен как «CSF» или «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Líquido».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cefalorraquídeo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» в других системах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056C432-C569-96DF-DCDD-56EE640E074C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B3320327-F3A8-A0AD-6652-1824466C08F0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11F940FF-095F-3B50-35C2-CFD219C5FEE4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22B9277-D327-6625-E001-92D6969D82FA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E6392BE2-F4DE-1452-36E4-D438B3FF1A82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C332E22A-1174-388D-4954-64007AA223B8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DE3E5B9-4CB9-1A26-75D0-597B63584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739" y="3285229"/>
            <a:ext cx="8405588" cy="9373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680E13-4A24-F44A-B1EF-79A2F48F0827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Сравнение BacLink и Google Translate</a:t>
            </a:r>
          </a:p>
        </p:txBody>
      </p:sp>
    </p:spTree>
    <p:extLst>
      <p:ext uri="{BB962C8B-B14F-4D97-AF65-F5344CB8AC3E}">
        <p14:creationId xmlns:p14="http://schemas.microsoft.com/office/powerpoint/2010/main" val="2217902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C3D13-F9B0-CDB1-9FD7-76E08A475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B3C508A-200D-3E6C-123A-61DD6B51FA1A}"/>
              </a:ext>
            </a:extLst>
          </p:cNvPr>
          <p:cNvSpPr txBox="1"/>
          <p:nvPr/>
        </p:nvSpPr>
        <p:spPr>
          <a:xfrm>
            <a:off x="931351" y="120888"/>
            <a:ext cx="11131086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>
                <a:solidFill>
                  <a:srgbClr val="000066"/>
                </a:solidFill>
                <a:latin typeface="Atkinson Hyperlegible" pitchFamily="2" charset="0"/>
              </a:rPr>
              <a:t>Передача данных из вашей системы в сеть WHONET.</a:t>
            </a:r>
            <a:endParaRPr lang="en-US" sz="36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E025657-B777-2475-8CD0-7A858E50E3F4}"/>
              </a:ext>
            </a:extLst>
          </p:cNvPr>
          <p:cNvSpPr txBox="1"/>
          <p:nvPr/>
        </p:nvSpPr>
        <p:spPr>
          <a:xfrm>
            <a:off x="931351" y="1623267"/>
            <a:ext cx="10797806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Шаг 1: Экспорт данных из вашей системы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Шаг 2: Изучите свой файл данных: его содержимое и структуру.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Шаг 3: Настройте BacLink для распознавания структуры и кодов вашего файла данных.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Шаг 4: Используйте BacLink для преобразования ваших данных в файлы WHONET.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Шаг 5: Начало работы с WHONET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87FC9E-66C7-E491-1C42-A7D4ED6FE4E0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15E748FA-843A-F35B-6582-77B9EB965091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897774BE-F0B5-9F09-2A05-3B900DB3D130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0C746A-75E7-31C0-36BA-5507E6AAF97F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5D71383-6EBA-20B7-DFCF-C6E8F28890C5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9703A62B-D991-A0C8-76FA-40D04294CFBA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46402BB-B16D-F1A7-4F5A-3B092334029A}"/>
              </a:ext>
            </a:extLst>
          </p:cNvPr>
          <p:cNvSpPr txBox="1"/>
          <p:nvPr/>
        </p:nvSpPr>
        <p:spPr>
          <a:xfrm>
            <a:off x="934398" y="4497817"/>
            <a:ext cx="11128039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Необязательно - Шаг 6: Автоматическая ежедневная загрузка и конвертация</a:t>
            </a:r>
          </a:p>
        </p:txBody>
      </p:sp>
    </p:spTree>
    <p:extLst>
      <p:ext uri="{BB962C8B-B14F-4D97-AF65-F5344CB8AC3E}">
        <p14:creationId xmlns:p14="http://schemas.microsoft.com/office/powerpoint/2010/main" val="393770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E4644-003C-4487-08E0-28064B951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CF4ED34-3125-678F-6813-3701A0693067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Шаг 1. Экспортируйте данные из вашей системы.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CC28CDA-D1A5-1C37-25FD-E6667DFFFC6F}"/>
              </a:ext>
            </a:extLst>
          </p:cNvPr>
          <p:cNvSpPr txBox="1"/>
          <p:nvPr/>
        </p:nvSpPr>
        <p:spPr>
          <a:xfrm>
            <a:off x="885385" y="1265605"/>
            <a:ext cx="10821194" cy="4862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Для Excel и Access ваш файл уже есть.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Отдел информационных технологий не нужен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Для лабораторных приборов существуют простые шаги для экспорта данных.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Отдел информационных технологий не нужен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Иногда можно настроить экспорт и выбрать поля данных для экспорта. В других случаях существует фиксированный экспорт, который изменить нельзя.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Для лабораторных информационных систем: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Обычно требуется помощь ИТ-отдела.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Для многих это простая, стандартная функция, которая уже существует.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 остальных случаях ИТ-отделу потребуется создать экспорт.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Для других же простого способа получить данные нет.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 можете загрузить результаты «всех образцов», только «положительных» или только «положительных с результатами АСТ».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 сообщаете IT-отделу результаты, которые хотите включить в экспорт.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2FFC572-6307-6D41-8AC2-262F5F0AF38D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08529B46-0F48-5CF9-9E00-03842E10B21A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BD53DA52-807B-49CD-6930-8EDEF3C16587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6B35ED-7DF6-9AC8-2177-33BF4B8DC1BA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709D28B5-6817-253A-3CF6-C209163C3085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9C1613B9-7B57-5BC5-F616-9717CF68D424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2529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87305-AE7C-BC54-887F-3A5A5CCC9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A0708A0-134C-8F6B-ECCD-5C904ACB4E8A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Шаг 2. Изучите свой файл данных.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18CEF22-7D41-1C95-3C81-6E3FEDD38AAF}"/>
              </a:ext>
            </a:extLst>
          </p:cNvPr>
          <p:cNvSpPr txBox="1"/>
          <p:nvPr/>
        </p:nvSpPr>
        <p:spPr>
          <a:xfrm>
            <a:off x="815305" y="966449"/>
            <a:ext cx="11192317" cy="5834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Содержание: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Содержит ли извлеченные данные необходимую информацию?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Пациент: Имя, Идентификационный номер пациента, Пол, Возраст/Дата рождения, Дата поступления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Место: Место отбора проб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Образец: дата изготовления образца, тип образца, номер образца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Организм: Организм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Результаты анализа на антибиотик: название, интерпретация, метод, измерение.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Другие (но обычно недоступные): диагноз, врач, окрашивание по Граму и т. д.</a:t>
            </a: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" sz="20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Формат: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Хорошо ли структурированы элементы данных?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Простые строки и столбцы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Старайтесь избегать форматирования дат в произвольном виде и несоответствий.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Каждый элемент данных должен находиться в отдельной ячейке. Не следует помещать в одну ячейку более одного организма или более одного результата анализа на антибиотики.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Сотрудничайте с IT-разработчиками, пока не будете удовлетворены содержанием и форматом данных.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60B7C8-BF1C-D957-353D-C05319EE15DF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1060A9D2-BB9F-8D52-37B1-9627AF73517C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0375FF69-6F8D-EB26-27AE-831E998A629D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EA5A80-5C25-32FF-E422-F018AB480365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7856D8B4-81A6-B8CC-E19F-148771783F76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508FD26F-2001-4E06-47A3-E050B1E0C6F7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3846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4BEBA-AF6E-BDD3-2884-6C1AA962F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0A326F1-2D8B-24A8-B8F4-390CFAECF9A0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Параметры очистки файлов данных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B32DCE0-085B-DF35-5FE1-3D6EBABE5EEF}"/>
              </a:ext>
            </a:extLst>
          </p:cNvPr>
          <p:cNvSpPr txBox="1"/>
          <p:nvPr/>
        </p:nvSpPr>
        <p:spPr>
          <a:xfrm>
            <a:off x="919510" y="1284600"/>
            <a:ext cx="11131087" cy="152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Используйте Excel или аналогичный инструмент.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Используйте BacLink</a:t>
            </a:r>
          </a:p>
          <a:p>
            <a:pPr>
              <a:lnSpc>
                <a:spcPts val="2992"/>
              </a:lnSpc>
            </a:pPr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7F8474E-EB2D-B7BC-2297-FF62F501CCEE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97040FBD-9A25-3546-D2EF-D8CB2542CE5D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F81CE6F9-66B0-1E7B-E94F-2C1A4DB0C7A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1B3FFA9-E94C-A557-9EE0-9204E980A107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0984EF6B-728E-3E5B-1078-11CB890131EE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359E283A-47F2-7298-F168-F6B8E26B81C4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3194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1755A-B916-642A-D471-0B95439F4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E0B456B-924F-AA4C-5E96-339FDCC233AA}"/>
              </a:ext>
            </a:extLst>
          </p:cNvPr>
          <p:cNvSpPr txBox="1"/>
          <p:nvPr/>
        </p:nvSpPr>
        <p:spPr>
          <a:xfrm>
            <a:off x="962691" y="103264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Очистка данных с помощью Excel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7D9F9B2-444C-5FD0-9695-74B5A0B19651}"/>
              </a:ext>
            </a:extLst>
          </p:cNvPr>
          <p:cNvSpPr txBox="1"/>
          <p:nvPr/>
        </p:nvSpPr>
        <p:spPr>
          <a:xfrm>
            <a:off x="890710" y="889489"/>
            <a:ext cx="11131087" cy="2705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Соображения</a:t>
            </a:r>
            <a:endParaRPr lang="en-US" sz="2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ru" sz="2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b="1" dirty="0">
                <a:solidFill>
                  <a:srgbClr val="000066"/>
                </a:solidFill>
                <a:latin typeface="Atkinson Hyperlegible" pitchFamily="2" charset="0"/>
              </a:rPr>
              <a:t>Преимущества: </a:t>
            </a: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Полная гибкость в перекодировании и объединении полей.</a:t>
            </a:r>
            <a:endParaRPr lang="en-US" sz="2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lvl="1">
              <a:lnSpc>
                <a:spcPts val="2992"/>
              </a:lnSpc>
            </a:pPr>
            <a:endParaRPr lang="ru" sz="2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b="1" dirty="0">
                <a:solidFill>
                  <a:srgbClr val="000066"/>
                </a:solidFill>
                <a:latin typeface="Atkinson Hyperlegible" pitchFamily="2" charset="0"/>
              </a:rPr>
              <a:t>Недостатки: </a:t>
            </a: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Может быть утомительным, необходимо повторять для каждого файла, не может быть автоматизировано</a:t>
            </a: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B0CF262-CCD0-28F1-E97A-D3EF8C259F80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C77BFBE8-E350-05E2-9C79-E7894F716AB1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E7764CC5-00F5-571B-A3C4-29C48A963EDA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E05284-486F-C9AD-8529-07AF1358519F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55D4A4BF-3FA3-91BD-7F2E-98765096B730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631D5E5F-A4E7-E34A-2C84-E0FE67FA2A8C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1930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8D85D-9959-F680-BC29-FC2DED5D8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AC3E298-6F37-75C5-B902-8C292714DB92}"/>
              </a:ext>
            </a:extLst>
          </p:cNvPr>
          <p:cNvSpPr txBox="1"/>
          <p:nvPr/>
        </p:nvSpPr>
        <p:spPr>
          <a:xfrm>
            <a:off x="962691" y="103264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Очистка данных с помощью BacLink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59FA17F-5F2E-493F-C86C-8F31970983B6}"/>
              </a:ext>
            </a:extLst>
          </p:cNvPr>
          <p:cNvSpPr txBox="1"/>
          <p:nvPr/>
        </p:nvSpPr>
        <p:spPr>
          <a:xfrm>
            <a:off x="997180" y="821174"/>
            <a:ext cx="11110778" cy="56943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Функции сопоставления кодов в BacLink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Прямое сопоставление: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«ESCCOL» в вашей системе = «eco» в WHONET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Все результаты в WHONET имеют значение «Здоровые наземные животные» и отображаются как «Фиксированное значение».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Косвенное отображение: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«Неврологическое отделение» в вашей системе = «Неврологическое отделение», «Терапия», «Стационар» в WHONET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«Ферма Пердью № 10» в вашей системе – «Ферма Пердью № 10», «Ферма» в WHONET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Соображения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Преимущества: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Средняя гибкость, удобство для повторяющихся преобразований данных, возможность автоматизации.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b="1" dirty="0">
                <a:solidFill>
                  <a:srgbClr val="000066"/>
                </a:solidFill>
                <a:latin typeface="Atkinson Hyperlegible" pitchFamily="2" charset="0"/>
              </a:rPr>
              <a:t>Недостатки: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Меньшая гибкость, чем в Excel.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Сегодня мы рассмотрим это на примере полей «Местоположение», «Типы образцов», «Организмы» и «Антибиотики». Это также полезно для других полей, особенно при работе со свободным текстом.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D35667D-817D-D5E6-22DE-B2CC6E1C8C1E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D4DD6E96-A3AC-985D-A060-56351F754FE2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CC45E25D-BE61-D916-6D48-6C04A3C1FF55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77E3C7-9135-38A9-0456-5DD9A6B7CB61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2D7CB9A-9567-1F5F-570B-FC7BE53EE4D5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7D7DC07E-FAED-8BBF-BD5F-12E759EF5F9B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2838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41826-A10D-8753-DA10-AC5CD9A94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F8543FA-B4CE-91AD-ADA2-AEF13A8F3210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Шаг 3. Настройка BacLink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06400AB-5FC4-50A2-7D59-235ADB4037AF}"/>
              </a:ext>
            </a:extLst>
          </p:cNvPr>
          <p:cNvSpPr txBox="1"/>
          <p:nvPr/>
        </p:nvSpPr>
        <p:spPr>
          <a:xfrm>
            <a:off x="860230" y="889489"/>
            <a:ext cx="11131087" cy="49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BacLink необходимо знать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Коды вашей страны и лаборатории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Тип данных, которые вы хотите импортировать</a:t>
            </a:r>
          </a:p>
          <a:p>
            <a:pPr marL="1257300" lvl="2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Как ваши поля данных (например, «Дата рождения») соотносятся с полями данных WHONET (например, «Дата рождения»)?</a:t>
            </a:r>
          </a:p>
          <a:p>
            <a:pPr marL="1257300" lvl="2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Какие результаты анализов на антибиотики у вас есть и как они организованы?</a:t>
            </a:r>
          </a:p>
          <a:p>
            <a:pPr marL="1257300" lvl="2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Для многих систем (Vitek,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MicroScan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, Cerner и др.) BacLink уже знает ответы.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Это нужно сделать всего один раз.</a:t>
            </a:r>
          </a:p>
          <a:p>
            <a:pPr lvl="1">
              <a:lnSpc>
                <a:spcPts val="2992"/>
              </a:lnSpc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Ваши коды и форматы дат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Форматы дат: День/Месяц/Год, Год-Месяц-День и т.д. Это нужно сделать только один раз.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dirty="0">
                <a:solidFill>
                  <a:srgbClr val="000066"/>
                </a:solidFill>
                <a:latin typeface="Atkinson Hyperlegible" pitchFamily="2" charset="0"/>
              </a:rPr>
              <a:t>Коды ваших данных: Как ваши локальные коды соотносятся с кодами WHONET: пол, образец, организм, антибиотики и т. д.? Это нужно сделать только один раз для каждого кода.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E33276E-C972-4FA9-AEA1-A8673DBDB9B5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1FAA9E33-57ED-8667-0958-49FF601EB133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4D5089B3-C8A0-38D4-9BDE-AECE8FDC108E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D9B51CE-9E2E-400F-8503-3F107CD3603E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91FA6880-6A58-9A8F-0E1C-1030E89B1029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D559ECB3-8D04-595E-BAC3-952553F552A6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4970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52E8E-A960-F7E5-A88B-53B4FE3AC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8ADE5EE-BD82-1060-EDBE-31E61CFB0300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Организация результатов анализа на антибиотики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C080A49-1AD3-9B50-6208-1682F23D4D81}"/>
              </a:ext>
            </a:extLst>
          </p:cNvPr>
          <p:cNvSpPr txBox="1"/>
          <p:nvPr/>
        </p:nvSpPr>
        <p:spPr>
          <a:xfrm>
            <a:off x="978186" y="1507762"/>
            <a:ext cx="11131087" cy="4606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Руководящие принципы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CLSI, EUCAST, другие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Методы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Диск, MIC, </a:t>
            </a:r>
            <a:r>
              <a:rPr lang="ru" sz="2400" dirty="0" err="1">
                <a:solidFill>
                  <a:srgbClr val="000066"/>
                </a:solidFill>
                <a:latin typeface="Atkinson Hyperlegible" pitchFamily="2" charset="0"/>
              </a:rPr>
              <a:t>Etest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: один или несколько методов.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Организация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Одна запись = Один изолированный элемент («горизонтальный»)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Одна запись = Один антибиотик («вертикальный»)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Результаты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Измерения, интерпретации, и то, и другое.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D6A70E2-09E0-1359-2EC2-777C26905FAD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D608F74E-F75C-39CF-0678-4CC4B7BE7E32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3436F154-3861-5037-F86B-9E6CAAA776C1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DD66B4A-11F2-40F1-2966-697BE2AD6A46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44A0B54-975F-2298-64D4-79F447E9E49A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C05847E4-5548-5604-8A9E-DA6699834061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0031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C23CC-8384-0059-E29E-03ECD6C55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E31CD86-6079-2660-7694-D2CE7F606B64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Шаг 4. Преобразование данных с помощью BacLink.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ECA1CF3-892F-C06E-66C4-E8A15012B2E6}"/>
              </a:ext>
            </a:extLst>
          </p:cNvPr>
          <p:cNvSpPr txBox="1"/>
          <p:nvPr/>
        </p:nvSpPr>
        <p:spPr>
          <a:xfrm>
            <a:off x="938867" y="1164468"/>
            <a:ext cx="10801578" cy="5361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Сообщите BacLink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Тип данных, которые вы хотите импортировать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Имя локального файла данных, который вы хотите преобразовать.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Имя для нового файла WHONET, который вы хотите создать.</a:t>
            </a:r>
          </a:p>
          <a:p>
            <a:pPr lvl="1">
              <a:lnSpc>
                <a:spcPts val="2992"/>
              </a:lnSpc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Затем нажмите «Начать преобразование».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BacLink покажет вам первые три изолята, чтобы вы могли проверить качество конверсии.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Если BacLink обнаружит коды, которые он не понимает (образцы, организмы и т. д.), у вас будет возможность их уточнить.</a:t>
            </a:r>
          </a:p>
          <a:p>
            <a:pPr marL="1257300" lvl="2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BacLink может выполнять автоматическое сопоставление, например, «Blood», «Sangre», «Blut» или « Кровь » в локальной системе с «Blood» в WHONET.</a:t>
            </a:r>
          </a:p>
          <a:p>
            <a:pPr marL="1257300" lvl="2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Для других вариантов сопоставления кодов вы будете использовать интерфейс сопоставления кодов BacLink.</a:t>
            </a: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9432E2-32A0-8A9C-01AC-203C9DBE84B4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DB7E74F2-2B0F-5B26-CBA4-D3F476A58FF5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3A7DA2D1-33E6-B736-06A5-012BCC6B94E4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2591DA-B27E-05D2-17EC-9E1A4D5762AE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88BF4B1-BCA6-0327-EB94-33983DC3BB6C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CEB22249-6BCB-1346-9FF8-F8C710B2FA4F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20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8E00D-1D55-F74F-75DF-CF23232CE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5DC7A66-5FD2-8BBB-883D-93614B1B45ED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Шаг 5. Начало работы с WHONET.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A8156B3-3D3E-3674-29C7-14EF933290ED}"/>
              </a:ext>
            </a:extLst>
          </p:cNvPr>
          <p:cNvSpPr txBox="1"/>
          <p:nvPr/>
        </p:nvSpPr>
        <p:spPr>
          <a:xfrm>
            <a:off x="921482" y="1295889"/>
            <a:ext cx="10769736" cy="4834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BacLink и WHONET не взаимодействуют друг с другом. Поэтому WHONET ничего не знает о вашей работе в BacLink.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Мы хотим добавить вашу новую лабораторию в этот список лабораторий WHONET.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 WHONET можно использовать функцию «Создать новую лабораторию», однако есть гораздо лучший способ. WHONET предлагает быстрый способ создания новой лаборатории!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Запустите WHONET и нажмите «Отмена».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Выберите «Файл», затем «Создать лабораторию из файла данных».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Сообщите WHONET имя нового файла, созданного вами с помощью BacLink.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WHONET просканирует этот файл и создаст новую конфигурацию, соответствующую ему. Теперь вы готовы анализировать свои данные с помощью WHONET.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C7986A6-185D-BCCB-9ED9-5CC3940CB990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6F6B71D0-2983-F623-BD86-0CA89F6C4CA2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55CD4CCC-AF10-DB3A-8AC6-B93C6E795A92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808FED-431D-F487-B386-99B8556224C8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77720C7-0434-864D-6DA8-8D40806CBE41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488433C7-4245-6988-0D7A-79BA576C3FC1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9955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7E71E-31A7-2702-3C42-A471C9C9A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A4EBC59-EBA8-8256-171A-96478CAAE965}"/>
              </a:ext>
            </a:extLst>
          </p:cNvPr>
          <p:cNvSpPr txBox="1"/>
          <p:nvPr/>
        </p:nvSpPr>
        <p:spPr>
          <a:xfrm>
            <a:off x="937237" y="120888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Шаг 6. Автоматизация задач (необязательно)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01756D6-3C4E-25A0-5648-7C5610598752}"/>
              </a:ext>
            </a:extLst>
          </p:cNvPr>
          <p:cNvSpPr txBox="1"/>
          <p:nvPr/>
        </p:nvSpPr>
        <p:spPr>
          <a:xfrm>
            <a:off x="885384" y="821174"/>
            <a:ext cx="11131087" cy="5770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Для многих систем можно настроить автоматизацию экспорта данных из вашей ЛИС, импорта данных с помощью BacLink, а также анализа данных, составления отчетов и оповещений по электронной почте с помощью WHONET.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 можете настроить обработку на ежедневное, еженедельное или ежемесячное время.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Автоматизация экспорта данных из вашей ЛИС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Вам необходимо обсудить это со службой поддержки вашей библиотекоинформационной системы (ЛИС). Большинство ЛИС позволяют автоматически экспортировать данные, но не все.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Автоматизация импорта данных с помощью BacLink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 можете использовать «планировщик задач», предпочитаемый вашей ИТ-командой, или инструмент автоматизации WHONET (обратитесь за помощью к команде WHONET).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Автоматизация анализа данных с помощью WHONET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 можете использовать «планировщик задач», предпочитаемый вашей ИТ-командой, или инструмент автоматизации WHONET (обратитесь за помощью к команде WHONET).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Вы определяете макросы WHONET и отчеты для анализов, которые хотите запускать автоматически. Вы можете создавать отдельные ежедневные/еженедельные/ежемесячные отчеты для сотрудников лаборатории, групп инфекционного контроля, фармацевтов и других.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BAC84A3-EDEA-140F-7EEB-F6C8215399D0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85269556-F2B4-35CD-B1D7-8651E23710E1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4DD79516-6F1C-793E-987F-4B7B98D80FFD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BAA913-9503-7C3A-2503-C8F28794BECC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734B29F9-8637-15B6-C6A0-7D51F42E4EA7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9DD35BAA-209A-C446-BD8D-B787509D69EF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1182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BCE9D-E400-3740-EE57-7B422BC19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D202F77-B696-CC38-A7B4-FE53F9527E98}"/>
              </a:ext>
            </a:extLst>
          </p:cNvPr>
          <p:cNvSpPr txBox="1"/>
          <p:nvPr/>
        </p:nvSpPr>
        <p:spPr>
          <a:xfrm>
            <a:off x="962691" y="103264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Демонстрация BacLink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B42081D-19AB-2CB6-7902-BB5F472A77E8}"/>
              </a:ext>
            </a:extLst>
          </p:cNvPr>
          <p:cNvSpPr txBox="1"/>
          <p:nvPr/>
        </p:nvSpPr>
        <p:spPr>
          <a:xfrm>
            <a:off x="962691" y="1164468"/>
            <a:ext cx="11131087" cy="498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Выбор языка</a:t>
            </a: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Часть 1: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Сбор данных из приоритетных полей данных.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Конфигурация – Поля приоритета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Преобразование данных – Приоритетные поля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Форматы дат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сопоставление кода</a:t>
            </a:r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ru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b="1" dirty="0">
                <a:solidFill>
                  <a:srgbClr val="000066"/>
                </a:solidFill>
                <a:latin typeface="Atkinson Hyperlegible" pitchFamily="2" charset="0"/>
              </a:rPr>
              <a:t>Часть 2: </a:t>
            </a: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Сбор данных из вторичных полей данных.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Преобразование данных, часть 2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Сопоставление кода, часть 2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Преобразование данных - Финальный этап</a:t>
            </a:r>
            <a:endParaRPr lang="en-US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ru" sz="24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Начало работы с WHONET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A0C2251-CE52-0D04-31A3-DE4B94615FF6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80FC71B5-221C-C2B7-BB02-566868AF1D53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D6D4AF06-5A4A-B853-32BE-DF3BA6F1890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8AAF1DF-6DA8-FADA-F338-606CA68CBDD1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782B2F03-7BF7-CE52-5756-63B03A8581C2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A7A53813-C573-DE15-1B35-A4DFDFC5A833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965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EADF8-6024-8EEA-C59E-8B67C90D7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CF8B6BB-8338-85A4-AC97-62278157D81B}"/>
              </a:ext>
            </a:extLst>
          </p:cNvPr>
          <p:cNvSpPr txBox="1"/>
          <p:nvPr/>
        </p:nvSpPr>
        <p:spPr>
          <a:xfrm>
            <a:off x="962691" y="103264"/>
            <a:ext cx="111252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Демонстрация BacLink – Примеры файлов данных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0DB2CD0-133A-E14C-C38C-A6E71413F536}"/>
              </a:ext>
            </a:extLst>
          </p:cNvPr>
          <p:cNvSpPr txBox="1"/>
          <p:nvPr/>
        </p:nvSpPr>
        <p:spPr>
          <a:xfrm>
            <a:off x="962691" y="1679711"/>
            <a:ext cx="11131087" cy="229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Входит в состав установочного пакета WHONET.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Vitek2-demo-data.txt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ExcelDemo.xlsx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342900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Другой пример</a:t>
            </a:r>
          </a:p>
          <a:p>
            <a:pPr marL="800100" lvl="1" indent="-342900">
              <a:lnSpc>
                <a:spcPts val="2992"/>
              </a:lnSpc>
              <a:buFont typeface="Arial" panose="020B0604020202020204" pitchFamily="34" charset="0"/>
              <a:buChar char="•"/>
            </a:pPr>
            <a:r>
              <a:rPr lang="ru" sz="2800" dirty="0">
                <a:solidFill>
                  <a:srgbClr val="000066"/>
                </a:solidFill>
                <a:latin typeface="Atkinson Hyperlegible" pitchFamily="2" charset="0"/>
              </a:rPr>
              <a:t>SILAB – Информационная система ветеринарной лаборатории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3F1502C-1ADB-AF37-D0CB-700BF43B618E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3CC31CF8-4EE4-DAC6-95F1-1250DBE764AF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89768122-3963-BBF8-8CFC-DF0970048CD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AB7EF20-7D62-88C4-018E-E5BE6E249D66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4820047-81CD-C412-96AF-85050B8FAD4E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BD9815B2-E90B-1865-2746-E25A5CD68B44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3500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13639" y="66134"/>
            <a:ext cx="5657850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Краткое содержание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3639" y="1164468"/>
            <a:ext cx="10599219" cy="5197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BacLink — это бесплатное программное обеспечение, распространяемое в составе пакета WHONET.</a:t>
            </a:r>
          </a:p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Если в вашей лаборатории уже есть система управления данными, вы можете использовать BacLink для преобразования данных, экспортированных из вашей системы, в стандартизированные файлы WHONET.</a:t>
            </a:r>
          </a:p>
          <a:p>
            <a:pPr marL="817559" lvl="2" indent="-180180">
              <a:lnSpc>
                <a:spcPts val="3360"/>
              </a:lnSpc>
              <a:buFont typeface="Arial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Можно создавать WHONET-файлы и без BacLink, но это обычно требует гораздо больше времени и усилий для реализации, а также обязательств по долгосрочному сопровождению.</a:t>
            </a:r>
          </a:p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С помощью BacLink вы можете вручную собирать данные еженедельно, ежемесячно, ежеквартально, ежегодно или </a:t>
            </a:r>
            <a:r>
              <a:rPr lang="ru" sz="2200" i="1" dirty="0">
                <a:solidFill>
                  <a:srgbClr val="000066"/>
                </a:solidFill>
                <a:latin typeface="Atkinson Hyperlegible" pitchFamily="2" charset="0"/>
              </a:rPr>
              <a:t>по мере необходимости </a:t>
            </a: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.</a:t>
            </a:r>
          </a:p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Вы также можете использовать BacLink для автоматического сбора данных, например, ежедневно, еженедельно или ежемесячно.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564153-3AAC-AED5-FBCF-DA10BCCF4286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6175889B-4109-A4E4-2738-90EF6AEE9F68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26B6687A-A273-5941-CC4A-89B2ACF08470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B69B3AE-2BF0-BC8C-D11D-33819571BA56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96487FE-149D-D546-3E91-8F0785530002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2841D549-8D17-BF7C-76CE-D9232FABB5D9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2278" y="1328311"/>
            <a:ext cx="11162632" cy="5434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ru" sz="5867" dirty="0">
                <a:solidFill>
                  <a:srgbClr val="000066"/>
                </a:solidFill>
                <a:latin typeface="Atkinson Hyperlegible" pitchFamily="2" charset="0"/>
              </a:rPr>
              <a:t>Загрузка и установка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300692-4343-C0C6-2759-7B3241544F4C}"/>
              </a:ext>
            </a:extLst>
          </p:cNvPr>
          <p:cNvGrpSpPr/>
          <p:nvPr/>
        </p:nvGrpSpPr>
        <p:grpSpPr>
          <a:xfrm>
            <a:off x="895785" y="787400"/>
            <a:ext cx="686587" cy="985055"/>
            <a:chOff x="2330260" y="1769955"/>
            <a:chExt cx="1029881" cy="147758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FC821A8D-FBB2-58DF-853C-1F1CD248D5A9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0710924D-D83D-DAFE-DEC3-0B1277F50A53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7C238ED-369B-B38E-DB54-D8D3D23F63D9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9AE132BC-235F-9A4B-A08D-CCA75C80CACA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B0B44E96-9275-05B5-E937-1EC4AA392CCA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4067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1EB3598F-A059-1C07-136D-9C6DD0044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132" y="685800"/>
            <a:ext cx="6633490" cy="604503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18443" y="-2514"/>
            <a:ext cx="11570336" cy="690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11"/>
              </a:lnSpc>
            </a:pPr>
            <a:r>
              <a:rPr lang="ru" sz="3600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Главная страница WHONET – </a:t>
            </a:r>
            <a:r>
              <a:rPr lang="ru" sz="3600" b="1" u="sng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www.whonet.org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E46E15CF-1488-2ABB-C202-BD8AA9714F1C}"/>
              </a:ext>
            </a:extLst>
          </p:cNvPr>
          <p:cNvGrpSpPr/>
          <p:nvPr/>
        </p:nvGrpSpPr>
        <p:grpSpPr>
          <a:xfrm>
            <a:off x="1465040" y="5600098"/>
            <a:ext cx="7089805" cy="1141208"/>
            <a:chOff x="0" y="0"/>
            <a:chExt cx="3534127" cy="757164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C600549-DA06-318F-E966-A9B2DDC62C7A}"/>
                </a:ext>
              </a:extLst>
            </p:cNvPr>
            <p:cNvSpPr/>
            <p:nvPr/>
          </p:nvSpPr>
          <p:spPr>
            <a:xfrm>
              <a:off x="0" y="0"/>
              <a:ext cx="3534156" cy="757174"/>
            </a:xfrm>
            <a:custGeom>
              <a:avLst/>
              <a:gdLst/>
              <a:ahLst/>
              <a:cxnLst/>
              <a:rect l="l" t="t" r="r" b="b"/>
              <a:pathLst>
                <a:path w="3534156" h="757174">
                  <a:moveTo>
                    <a:pt x="0" y="150241"/>
                  </a:moveTo>
                  <a:cubicBezTo>
                    <a:pt x="0" y="64643"/>
                    <a:pt x="74295" y="0"/>
                    <a:pt x="159766" y="0"/>
                  </a:cubicBezTo>
                  <a:lnTo>
                    <a:pt x="3374390" y="0"/>
                  </a:lnTo>
                  <a:lnTo>
                    <a:pt x="3374390" y="36068"/>
                  </a:lnTo>
                  <a:lnTo>
                    <a:pt x="3374390" y="0"/>
                  </a:lnTo>
                  <a:cubicBezTo>
                    <a:pt x="3459861" y="0"/>
                    <a:pt x="3534156" y="64643"/>
                    <a:pt x="3534156" y="150241"/>
                  </a:cubicBezTo>
                  <a:lnTo>
                    <a:pt x="3534156" y="606933"/>
                  </a:lnTo>
                  <a:lnTo>
                    <a:pt x="3498088" y="606933"/>
                  </a:lnTo>
                  <a:lnTo>
                    <a:pt x="3534156" y="606933"/>
                  </a:lnTo>
                  <a:cubicBezTo>
                    <a:pt x="3534156" y="692531"/>
                    <a:pt x="3459861" y="757174"/>
                    <a:pt x="3374390" y="757174"/>
                  </a:cubicBezTo>
                  <a:lnTo>
                    <a:pt x="3374390" y="720979"/>
                  </a:lnTo>
                  <a:lnTo>
                    <a:pt x="3374390" y="757047"/>
                  </a:lnTo>
                  <a:lnTo>
                    <a:pt x="159766" y="757047"/>
                  </a:lnTo>
                  <a:lnTo>
                    <a:pt x="159766" y="720979"/>
                  </a:lnTo>
                  <a:lnTo>
                    <a:pt x="159766" y="757047"/>
                  </a:lnTo>
                  <a:cubicBezTo>
                    <a:pt x="74295" y="757174"/>
                    <a:pt x="0" y="692531"/>
                    <a:pt x="0" y="606933"/>
                  </a:cubicBezTo>
                  <a:lnTo>
                    <a:pt x="0" y="150241"/>
                  </a:lnTo>
                  <a:lnTo>
                    <a:pt x="36068" y="150241"/>
                  </a:lnTo>
                  <a:lnTo>
                    <a:pt x="0" y="150241"/>
                  </a:lnTo>
                  <a:moveTo>
                    <a:pt x="72263" y="150241"/>
                  </a:moveTo>
                  <a:lnTo>
                    <a:pt x="72263" y="606933"/>
                  </a:lnTo>
                  <a:lnTo>
                    <a:pt x="36068" y="606933"/>
                  </a:lnTo>
                  <a:lnTo>
                    <a:pt x="72263" y="606933"/>
                  </a:lnTo>
                  <a:cubicBezTo>
                    <a:pt x="72263" y="647319"/>
                    <a:pt x="108712" y="684911"/>
                    <a:pt x="159766" y="684911"/>
                  </a:cubicBezTo>
                  <a:lnTo>
                    <a:pt x="3374390" y="684911"/>
                  </a:lnTo>
                  <a:cubicBezTo>
                    <a:pt x="3425444" y="684911"/>
                    <a:pt x="3461893" y="647319"/>
                    <a:pt x="3461893" y="606933"/>
                  </a:cubicBezTo>
                  <a:lnTo>
                    <a:pt x="3461893" y="150241"/>
                  </a:lnTo>
                  <a:lnTo>
                    <a:pt x="3497961" y="150241"/>
                  </a:lnTo>
                  <a:lnTo>
                    <a:pt x="3461893" y="150241"/>
                  </a:lnTo>
                  <a:cubicBezTo>
                    <a:pt x="3461893" y="109855"/>
                    <a:pt x="3425444" y="72263"/>
                    <a:pt x="3374390" y="72263"/>
                  </a:cubicBezTo>
                  <a:lnTo>
                    <a:pt x="159766" y="72263"/>
                  </a:lnTo>
                  <a:lnTo>
                    <a:pt x="159766" y="36068"/>
                  </a:lnTo>
                  <a:lnTo>
                    <a:pt x="159766" y="72263"/>
                  </a:lnTo>
                  <a:cubicBezTo>
                    <a:pt x="108712" y="72263"/>
                    <a:pt x="72263" y="109855"/>
                    <a:pt x="72263" y="150241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D03B71F-AEEF-D4E2-6241-574AF0501CE4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877C3F2-04FE-1282-40BC-B2CDECC4EDC5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AC4A5719-F4FA-0DC2-2CA9-F5F4854CF6C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110EEF9-038E-D7E2-BEC5-24C9AF3DDB23}"/>
              </a:ext>
            </a:extLst>
          </p:cNvPr>
          <p:cNvGrpSpPr/>
          <p:nvPr/>
        </p:nvGrpSpPr>
        <p:grpSpPr>
          <a:xfrm>
            <a:off x="37531" y="530727"/>
            <a:ext cx="686587" cy="985057"/>
            <a:chOff x="2330260" y="1769954"/>
            <a:chExt cx="1029881" cy="1477584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5E8FB0D-F38D-CBB6-0439-C96D9CDF35BA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08548A89-068D-A408-2DFD-C2B950CFDC02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8125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976" y="1328311"/>
            <a:ext cx="11162632" cy="5434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ru" sz="5867" dirty="0">
                <a:solidFill>
                  <a:srgbClr val="000066"/>
                </a:solidFill>
                <a:latin typeface="Atkinson Hyperlegible" pitchFamily="2" charset="0"/>
              </a:rPr>
              <a:t>Главное меню BacLink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16A60C-B1C8-0C74-5750-5E780E059B7C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E2B89CE-6EC3-61FF-1292-E3B57FE020A0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7D76E92F-D3E7-494F-978A-3B1E8C71A73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890349-9843-0BFF-E4DB-0986E7BCEF8C}"/>
              </a:ext>
            </a:extLst>
          </p:cNvPr>
          <p:cNvGrpSpPr/>
          <p:nvPr/>
        </p:nvGrpSpPr>
        <p:grpSpPr>
          <a:xfrm>
            <a:off x="1248704" y="707189"/>
            <a:ext cx="686587" cy="985057"/>
            <a:chOff x="2330260" y="1769954"/>
            <a:chExt cx="1029881" cy="1477584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A5C1A46-072F-C081-B491-27FE750F75B6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521FEDB1-B98B-9E02-5AC0-8EEA9A1C33FD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61831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1E464F8-AB5B-58B4-413D-D47752031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044" y="1792508"/>
            <a:ext cx="9248147" cy="356336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79542" y="15145"/>
            <a:ext cx="8430542" cy="721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>
                <a:solidFill>
                  <a:srgbClr val="0B3A7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Справка -&gt; О программе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6771" y="90087"/>
            <a:ext cx="129927" cy="45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" sz="2742" spc="-27">
                <a:solidFill>
                  <a:srgbClr val="FFFFFF"/>
                </a:solidFill>
                <a:latin typeface="+mj-lt"/>
              </a:rPr>
              <a:t>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971795" y="4462966"/>
            <a:ext cx="1828570" cy="647277"/>
            <a:chOff x="0" y="0"/>
            <a:chExt cx="830140" cy="3467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30140" cy="346748"/>
            </a:xfrm>
            <a:custGeom>
              <a:avLst/>
              <a:gdLst/>
              <a:ahLst/>
              <a:cxnLst/>
              <a:rect l="l" t="t" r="r" b="b"/>
              <a:pathLst>
                <a:path w="830140" h="346748">
                  <a:moveTo>
                    <a:pt x="125268" y="0"/>
                  </a:moveTo>
                  <a:lnTo>
                    <a:pt x="704871" y="0"/>
                  </a:lnTo>
                  <a:cubicBezTo>
                    <a:pt x="738095" y="0"/>
                    <a:pt x="769957" y="13198"/>
                    <a:pt x="793449" y="36690"/>
                  </a:cubicBezTo>
                  <a:cubicBezTo>
                    <a:pt x="816942" y="60183"/>
                    <a:pt x="830140" y="92045"/>
                    <a:pt x="830140" y="125268"/>
                  </a:cubicBezTo>
                  <a:lnTo>
                    <a:pt x="830140" y="221479"/>
                  </a:lnTo>
                  <a:cubicBezTo>
                    <a:pt x="830140" y="290663"/>
                    <a:pt x="774055" y="346748"/>
                    <a:pt x="704871" y="346748"/>
                  </a:cubicBezTo>
                  <a:lnTo>
                    <a:pt x="125268" y="346748"/>
                  </a:lnTo>
                  <a:cubicBezTo>
                    <a:pt x="56085" y="346748"/>
                    <a:pt x="0" y="290663"/>
                    <a:pt x="0" y="221479"/>
                  </a:cubicBezTo>
                  <a:lnTo>
                    <a:pt x="0" y="125268"/>
                  </a:lnTo>
                  <a:cubicBezTo>
                    <a:pt x="0" y="56085"/>
                    <a:pt x="56085" y="0"/>
                    <a:pt x="1252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latin typeface="+mj-lt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90945" y="4735800"/>
            <a:ext cx="1962359" cy="1758239"/>
            <a:chOff x="0" y="-38100"/>
            <a:chExt cx="812800" cy="850900"/>
          </a:xfrm>
        </p:grpSpPr>
        <p:sp>
          <p:nvSpPr>
            <p:cNvPr id="11" name="Freeform 11"/>
            <p:cNvSpPr/>
            <p:nvPr/>
          </p:nvSpPr>
          <p:spPr>
            <a:xfrm>
              <a:off x="72971" y="0"/>
              <a:ext cx="739829" cy="255714"/>
            </a:xfrm>
            <a:custGeom>
              <a:avLst/>
              <a:gdLst/>
              <a:ahLst/>
              <a:cxnLst/>
              <a:rect l="l" t="t" r="r" b="b"/>
              <a:pathLst>
                <a:path w="838810" h="255714">
                  <a:moveTo>
                    <a:pt x="123974" y="0"/>
                  </a:moveTo>
                  <a:lnTo>
                    <a:pt x="714836" y="0"/>
                  </a:lnTo>
                  <a:cubicBezTo>
                    <a:pt x="747716" y="0"/>
                    <a:pt x="779249" y="13061"/>
                    <a:pt x="802499" y="36311"/>
                  </a:cubicBezTo>
                  <a:cubicBezTo>
                    <a:pt x="825748" y="59561"/>
                    <a:pt x="838810" y="91094"/>
                    <a:pt x="838810" y="123974"/>
                  </a:cubicBezTo>
                  <a:lnTo>
                    <a:pt x="838810" y="131740"/>
                  </a:lnTo>
                  <a:cubicBezTo>
                    <a:pt x="838810" y="164620"/>
                    <a:pt x="825748" y="196153"/>
                    <a:pt x="802499" y="219403"/>
                  </a:cubicBezTo>
                  <a:cubicBezTo>
                    <a:pt x="779249" y="242652"/>
                    <a:pt x="747716" y="255714"/>
                    <a:pt x="714836" y="255714"/>
                  </a:cubicBezTo>
                  <a:lnTo>
                    <a:pt x="123974" y="255714"/>
                  </a:lnTo>
                  <a:cubicBezTo>
                    <a:pt x="91094" y="255714"/>
                    <a:pt x="59561" y="242652"/>
                    <a:pt x="36311" y="219403"/>
                  </a:cubicBezTo>
                  <a:cubicBezTo>
                    <a:pt x="13061" y="196153"/>
                    <a:pt x="0" y="164620"/>
                    <a:pt x="0" y="131740"/>
                  </a:cubicBezTo>
                  <a:lnTo>
                    <a:pt x="0" y="123974"/>
                  </a:lnTo>
                  <a:cubicBezTo>
                    <a:pt x="0" y="91094"/>
                    <a:pt x="13061" y="59561"/>
                    <a:pt x="36311" y="36311"/>
                  </a:cubicBezTo>
                  <a:cubicBezTo>
                    <a:pt x="59561" y="13061"/>
                    <a:pt x="91094" y="0"/>
                    <a:pt x="12397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latin typeface="+mj-lt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62909D-35E2-57E7-229E-6F5BD6E9C35D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4C6AB154-4B55-770F-565A-177FE8E6BDD0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C1CEA4AC-46A4-7D58-0741-2C7215A49E6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06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+mj-lt"/>
                </a:rPr>
                <a:t>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968449F-928E-1E60-E416-54438319ED07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DF9CE606-E14C-DE91-8AF5-02088A911DA3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20" name="TextBox 10">
              <a:extLst>
                <a:ext uri="{FF2B5EF4-FFF2-40B4-BE49-F238E27FC236}">
                  <a16:creationId xmlns:a16="http://schemas.microsoft.com/office/drawing/2014/main" id="{C799757B-82EA-4A59-E48E-AC42CD1F8645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06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+mj-lt"/>
                </a:rPr>
                <a:t>С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572000" y="3409244"/>
            <a:ext cx="2930808" cy="2966495"/>
          </a:xfrm>
          <a:custGeom>
            <a:avLst/>
            <a:gdLst/>
            <a:ahLst/>
            <a:cxnLst/>
            <a:rect l="l" t="t" r="r" b="b"/>
            <a:pathLst>
              <a:path w="6320158" h="6320158">
                <a:moveTo>
                  <a:pt x="0" y="0"/>
                </a:moveTo>
                <a:lnTo>
                  <a:pt x="6320158" y="0"/>
                </a:lnTo>
                <a:lnTo>
                  <a:pt x="6320158" y="6320158"/>
                </a:lnTo>
                <a:lnTo>
                  <a:pt x="0" y="6320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52975" y="302542"/>
            <a:ext cx="11693072" cy="734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Спасибо за просмотр Модуля 1: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87182" y="2447011"/>
            <a:ext cx="8627574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1"/>
              </a:lnSpc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Далее. Модуль 2: Конфигурация лаборатории.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157AA08-075D-697C-15AE-D724120CF7BF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235888D0-5477-918D-3D73-5AAF97E029D0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04AB8444-54C7-B7ED-3F49-99DE87D6034B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1501</TotalTime>
  <Words>2337</Words>
  <Application>Microsoft Macintosh PowerPoint</Application>
  <PresentationFormat>Widescreen</PresentationFormat>
  <Paragraphs>291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Atkinson Hyperlegible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Stelling</dc:creator>
  <cp:lastModifiedBy>COJOCARU, Radu</cp:lastModifiedBy>
  <cp:revision>267</cp:revision>
  <dcterms:created xsi:type="dcterms:W3CDTF">2023-09-13T20:55:44Z</dcterms:created>
  <dcterms:modified xsi:type="dcterms:W3CDTF">2026-10-26T19:25:00Z</dcterms:modified>
</cp:coreProperties>
</file>