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301" r:id="rId6"/>
    <p:sldId id="302" r:id="rId7"/>
    <p:sldId id="303" r:id="rId8"/>
    <p:sldId id="304" r:id="rId9"/>
    <p:sldId id="305" r:id="rId10"/>
    <p:sldId id="306" r:id="rId11"/>
    <p:sldId id="307" r:id="rId12"/>
    <p:sldId id="308" r:id="rId13"/>
    <p:sldId id="309" r:id="rId14"/>
    <p:sldId id="310" r:id="rId15"/>
    <p:sldId id="30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52" autoAdjust="0"/>
    <p:restoredTop sz="94619" autoAdjust="0"/>
  </p:normalViewPr>
  <p:slideViewPr>
    <p:cSldViewPr snapToGrid="0">
      <p:cViewPr varScale="1">
        <p:scale>
          <a:sx n="52" d="100"/>
          <a:sy n="52" d="100"/>
        </p:scale>
        <p:origin x="108" y="1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8/20/2022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8/20/2022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8/20/2022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8/20/2022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8/20/2022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8/20/2022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8/20/2022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8/20/2022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8/20/2022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8/20/2022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t="11029" b="16623"/>
          <a:stretch/>
        </p:blipFill>
        <p:spPr>
          <a:xfrm>
            <a:off x="-3047" y="10"/>
            <a:ext cx="12191999"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a:normAutofit/>
          </a:bodyPr>
          <a:lstStyle/>
          <a:p>
            <a:pPr algn="ctr"/>
            <a:r>
              <a:rPr lang="en-US" dirty="0" err="1">
                <a:solidFill>
                  <a:schemeClr val="bg1"/>
                </a:solidFill>
              </a:rPr>
              <a:t>baclink</a:t>
            </a:r>
            <a:br>
              <a:rPr lang="en-US" dirty="0">
                <a:solidFill>
                  <a:schemeClr val="bg1"/>
                </a:solidFill>
              </a:rPr>
            </a:br>
            <a:r>
              <a:rPr lang="en-US" dirty="0">
                <a:solidFill>
                  <a:schemeClr val="bg1"/>
                </a:solidFill>
              </a:rPr>
              <a:t>data import module</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43466" y="4133135"/>
            <a:ext cx="10902016" cy="1454510"/>
          </a:xfrm>
          <a:effectLst>
            <a:outerShdw blurRad="50800" dist="38100" dir="2700000" algn="tl" rotWithShape="0">
              <a:prstClr val="black">
                <a:alpha val="40000"/>
              </a:prstClr>
            </a:outerShdw>
          </a:effectLst>
        </p:spPr>
        <p:txBody>
          <a:bodyPr>
            <a:normAutofit/>
          </a:bodyPr>
          <a:lstStyle/>
          <a:p>
            <a:pPr algn="ctr"/>
            <a:r>
              <a:rPr lang="en-US" sz="1800" dirty="0">
                <a:solidFill>
                  <a:schemeClr val="bg1"/>
                </a:solidFill>
              </a:rPr>
              <a:t>WHO Collaborating </a:t>
            </a:r>
            <a:r>
              <a:rPr lang="en-US" sz="1800" dirty="0" err="1">
                <a:solidFill>
                  <a:schemeClr val="bg1"/>
                </a:solidFill>
              </a:rPr>
              <a:t>centre</a:t>
            </a:r>
            <a:r>
              <a:rPr lang="en-US" sz="1800" dirty="0">
                <a:solidFill>
                  <a:schemeClr val="bg1"/>
                </a:solidFill>
              </a:rPr>
              <a:t> for surveillance of antimicrobial resistance</a:t>
            </a:r>
          </a:p>
          <a:p>
            <a:pPr algn="ctr"/>
            <a:endParaRPr lang="en-US" sz="1800" dirty="0">
              <a:solidFill>
                <a:schemeClr val="bg1"/>
              </a:solidFill>
            </a:endParaRPr>
          </a:p>
          <a:p>
            <a:pPr algn="ctr"/>
            <a:r>
              <a:rPr lang="en-US" sz="1800">
                <a:solidFill>
                  <a:schemeClr val="bg1"/>
                </a:solidFill>
              </a:rPr>
              <a:t>Data import</a:t>
            </a:r>
            <a:r>
              <a:rPr lang="en-US" sz="1800" dirty="0">
                <a:solidFill>
                  <a:schemeClr val="bg1"/>
                </a:solidFill>
              </a:rPr>
              <a:t>: phoenix </a:t>
            </a:r>
            <a:r>
              <a:rPr lang="en-US" sz="1800" dirty="0" err="1">
                <a:solidFill>
                  <a:schemeClr val="bg1"/>
                </a:solidFill>
              </a:rPr>
              <a:t>coniguration</a:t>
            </a:r>
            <a:endParaRPr lang="en-US" sz="1800" dirty="0">
              <a:solidFill>
                <a:schemeClr val="bg1"/>
              </a:solidFill>
            </a:endParaRPr>
          </a:p>
        </p:txBody>
      </p:sp>
    </p:spTree>
    <p:extLst>
      <p:ext uri="{BB962C8B-B14F-4D97-AF65-F5344CB8AC3E}">
        <p14:creationId xmlns:p14="http://schemas.microsoft.com/office/powerpoint/2010/main" val="24240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388-FA02-4B66-BC28-244927711B5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EXPORTING DATA WITH MEDITECH</a:t>
            </a:r>
            <a:endParaRPr lang="en-US" dirty="0"/>
          </a:p>
        </p:txBody>
      </p:sp>
      <p:sp>
        <p:nvSpPr>
          <p:cNvPr id="3" name="Content Placeholder 2">
            <a:extLst>
              <a:ext uri="{FF2B5EF4-FFF2-40B4-BE49-F238E27FC236}">
                <a16:creationId xmlns:a16="http://schemas.microsoft.com/office/drawing/2014/main" id="{BBDB3810-EA67-4D2A-BC17-A8413DF32496}"/>
              </a:ext>
            </a:extLst>
          </p:cNvPr>
          <p:cNvSpPr>
            <a:spLocks noGrp="1"/>
          </p:cNvSpPr>
          <p:nvPr>
            <p:ph idx="1"/>
          </p:nvPr>
        </p:nvSpPr>
        <p:spPr>
          <a:xfrm>
            <a:off x="581193" y="2340864"/>
            <a:ext cx="5514808" cy="3634486"/>
          </a:xfrm>
        </p:spPr>
        <p:txBody>
          <a:bodyPr>
            <a:normAutofit/>
          </a:bodyPr>
          <a:lstStyle/>
          <a:p>
            <a:pPr marL="151200" indent="0">
              <a:spcBef>
                <a:spcPts val="0"/>
              </a:spcBef>
              <a:spcAft>
                <a:spcPts val="0"/>
              </a:spcAft>
              <a:buNone/>
            </a:pPr>
            <a:r>
              <a:rPr lang="en-US" sz="1800" dirty="0">
                <a:effectLst/>
                <a:latin typeface="Arial" panose="020B0604020202020204" pitchFamily="34" charset="0"/>
                <a:ea typeface="Times New Roman" panose="02020603050405020304" pitchFamily="18" charset="0"/>
              </a:rPr>
              <a:t>3a. </a:t>
            </a:r>
            <a:r>
              <a:rPr lang="en-US" sz="1800" i="1" u="sng" dirty="0">
                <a:effectLst/>
                <a:latin typeface="Arial" panose="020B0604020202020204" pitchFamily="34" charset="0"/>
                <a:ea typeface="Times New Roman" panose="02020603050405020304" pitchFamily="18" charset="0"/>
              </a:rPr>
              <a:t>Download</a:t>
            </a:r>
          </a:p>
          <a:p>
            <a:pPr marL="151200" indent="0">
              <a:spcBef>
                <a:spcPts val="0"/>
              </a:spcBef>
              <a:spcAft>
                <a:spcPts val="0"/>
              </a:spcAft>
              <a:buNone/>
            </a:pPr>
            <a:r>
              <a:rPr lang="en-US" sz="1800" dirty="0">
                <a:effectLst/>
                <a:latin typeface="Arial" panose="020B0604020202020204" pitchFamily="34" charset="0"/>
                <a:ea typeface="Times New Roman" panose="02020603050405020304" pitchFamily="18" charset="0"/>
              </a:rPr>
              <a:t>Click “Save” to save the file to the selected location.  Note: Be careful that an existing file name is not used.  There is no warning message provided and previously saved data can be overwritten.  Depending on the selected date range, the report will take a few seconds to a few minutes to complete.</a:t>
            </a: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pPr>
            <a:r>
              <a:rPr lang="en-US" sz="1800" dirty="0">
                <a:effectLst/>
                <a:latin typeface="Arial" panose="020B0604020202020204" pitchFamily="34" charset="0"/>
                <a:ea typeface="Times New Roman" panose="02020603050405020304" pitchFamily="18" charset="0"/>
              </a:rPr>
              <a:t>Once the data are downloaded to a file, </a:t>
            </a:r>
            <a:r>
              <a:rPr lang="en-US" sz="1800" b="1" dirty="0">
                <a:effectLst/>
                <a:latin typeface="Arial" panose="020B0604020202020204" pitchFamily="34" charset="0"/>
                <a:ea typeface="Times New Roman" panose="02020603050405020304" pitchFamily="18" charset="0"/>
              </a:rPr>
              <a:t>End Of Report </a:t>
            </a:r>
            <a:r>
              <a:rPr lang="en-US" sz="1800" dirty="0">
                <a:effectLst/>
                <a:latin typeface="Arial" panose="020B0604020202020204" pitchFamily="34" charset="0"/>
                <a:ea typeface="Times New Roman" panose="02020603050405020304" pitchFamily="18" charset="0"/>
              </a:rPr>
              <a:t>appears.</a:t>
            </a:r>
            <a:endParaRPr lang="en-US" sz="1800" dirty="0">
              <a:effectLst/>
              <a:latin typeface="Times New Roman" panose="02020603050405020304" pitchFamily="18" charset="0"/>
              <a:ea typeface="Times New Roman" panose="02020603050405020304" pitchFamily="18" charset="0"/>
            </a:endParaRPr>
          </a:p>
          <a:p>
            <a:pPr marL="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25DA216B-96B2-4E42-8484-AE0C9CD7B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560" y="2340864"/>
            <a:ext cx="5310247" cy="396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59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388-FA02-4B66-BC28-244927711B5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EXPORTING DATA WITH MEDITECH</a:t>
            </a:r>
            <a:endParaRPr lang="en-US" dirty="0"/>
          </a:p>
        </p:txBody>
      </p:sp>
      <p:sp>
        <p:nvSpPr>
          <p:cNvPr id="3" name="Content Placeholder 2">
            <a:extLst>
              <a:ext uri="{FF2B5EF4-FFF2-40B4-BE49-F238E27FC236}">
                <a16:creationId xmlns:a16="http://schemas.microsoft.com/office/drawing/2014/main" id="{BBDB3810-EA67-4D2A-BC17-A8413DF32496}"/>
              </a:ext>
            </a:extLst>
          </p:cNvPr>
          <p:cNvSpPr>
            <a:spLocks noGrp="1"/>
          </p:cNvSpPr>
          <p:nvPr>
            <p:ph idx="1"/>
          </p:nvPr>
        </p:nvSpPr>
        <p:spPr>
          <a:xfrm>
            <a:off x="581193" y="2340864"/>
            <a:ext cx="5514808" cy="3634486"/>
          </a:xfrm>
        </p:spPr>
        <p:txBody>
          <a:bodyPr>
            <a:normAutofit/>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3c.	</a:t>
            </a:r>
            <a:r>
              <a:rPr lang="en-US" sz="1800" i="1" u="sng" dirty="0">
                <a:effectLst/>
                <a:latin typeface="Arial" panose="020B0604020202020204" pitchFamily="34" charset="0"/>
                <a:ea typeface="Times New Roman" panose="02020603050405020304" pitchFamily="18" charset="0"/>
              </a:rPr>
              <a:t>FTP</a:t>
            </a:r>
            <a:endParaRPr lang="en-US" sz="1800" dirty="0">
              <a:effectLst/>
              <a:latin typeface="Times New Roman" panose="02020603050405020304" pitchFamily="18" charset="0"/>
              <a:ea typeface="Times New Roman" panose="02020603050405020304" pitchFamily="18" charset="0"/>
            </a:endParaRPr>
          </a:p>
          <a:p>
            <a:pPr marL="151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A data file can be scheduled to download directly to a specified location on a local hard drive or network server by configuring a FTP host in MEDITECH (Version 4.9 and higher).  Again, discuss this option with the MEDITECH IS analyst.</a:t>
            </a:r>
            <a:endParaRPr lang="en-US" sz="1800" dirty="0">
              <a:effectLst/>
              <a:latin typeface="Times New Roman" panose="02020603050405020304" pitchFamily="18" charset="0"/>
              <a:ea typeface="Times New Roman" panose="02020603050405020304" pitchFamily="18" charset="0"/>
            </a:endParaRPr>
          </a:p>
          <a:p>
            <a:pPr marL="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25DA216B-96B2-4E42-8484-AE0C9CD7B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560" y="2340864"/>
            <a:ext cx="5310247" cy="396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4152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932AB-A593-487A-A84A-0BB800941093}"/>
              </a:ext>
            </a:extLst>
          </p:cNvPr>
          <p:cNvSpPr>
            <a:spLocks noGrp="1"/>
          </p:cNvSpPr>
          <p:nvPr>
            <p:ph type="title"/>
          </p:nvPr>
        </p:nvSpPr>
        <p:spPr>
          <a:xfrm>
            <a:off x="581192" y="702156"/>
            <a:ext cx="11029616" cy="1188720"/>
          </a:xfrm>
        </p:spPr>
        <p:txBody>
          <a:bodyPr>
            <a:normAutofit/>
          </a:bodyPr>
          <a:lstStyle/>
          <a:p>
            <a:r>
              <a:rPr lang="en-US"/>
              <a:t>Thank you!</a:t>
            </a:r>
            <a:endParaRPr lang="en-US" dirty="0"/>
          </a:p>
        </p:txBody>
      </p:sp>
      <p:sp>
        <p:nvSpPr>
          <p:cNvPr id="10" name="Rectangle 9">
            <a:extLst>
              <a:ext uri="{FF2B5EF4-FFF2-40B4-BE49-F238E27FC236}">
                <a16:creationId xmlns:a16="http://schemas.microsoft.com/office/drawing/2014/main" id="{7A4CA679-3546-4E14-8FB8-F57168C37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4D16E90-7C64-4C04-A50A-B866A1A92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BE4DD59-5AA2-46C6-B6A8-9B4C62D19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60CE81C-67DC-489E-BFFB-877C80B85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rgbClr val="FFFFFF">
              <a:alpha val="80000"/>
            </a:srgbClr>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4989D817-ADB7-401F-AB20-D3824E6B2203}"/>
              </a:ext>
            </a:extLst>
          </p:cNvPr>
          <p:cNvPicPr>
            <a:picLocks noChangeAspect="1"/>
          </p:cNvPicPr>
          <p:nvPr/>
        </p:nvPicPr>
        <p:blipFill rotWithShape="1">
          <a:blip r:embed="rId2"/>
          <a:srcRect t="311" r="-2" b="2149"/>
          <a:stretch/>
        </p:blipFill>
        <p:spPr>
          <a:xfrm>
            <a:off x="611392" y="2347105"/>
            <a:ext cx="5074920" cy="3712464"/>
          </a:xfrm>
          <a:prstGeom prst="rect">
            <a:avLst/>
          </a:prstGeom>
        </p:spPr>
      </p:pic>
      <p:sp>
        <p:nvSpPr>
          <p:cNvPr id="3" name="Content Placeholder 2">
            <a:extLst>
              <a:ext uri="{FF2B5EF4-FFF2-40B4-BE49-F238E27FC236}">
                <a16:creationId xmlns:a16="http://schemas.microsoft.com/office/drawing/2014/main" id="{412C48EC-CD85-41DC-9FDA-A79E7E26D8BF}"/>
              </a:ext>
            </a:extLst>
          </p:cNvPr>
          <p:cNvSpPr>
            <a:spLocks noGrp="1"/>
          </p:cNvSpPr>
          <p:nvPr>
            <p:ph idx="1"/>
          </p:nvPr>
        </p:nvSpPr>
        <p:spPr>
          <a:xfrm>
            <a:off x="6340830" y="2340864"/>
            <a:ext cx="5269977" cy="3634486"/>
          </a:xfrm>
        </p:spPr>
        <p:txBody>
          <a:bodyPr>
            <a:normAutofit/>
          </a:bodyPr>
          <a:lstStyle/>
          <a:p>
            <a:pPr marL="0" indent="0">
              <a:buNone/>
            </a:pPr>
            <a:r>
              <a:rPr lang="en-US"/>
              <a:t>On behalf of the WHONET Team, thank you for learning about the WHONET &amp; </a:t>
            </a:r>
            <a:r>
              <a:rPr lang="en-US" err="1"/>
              <a:t>BacLink</a:t>
            </a:r>
            <a:r>
              <a:rPr lang="en-US"/>
              <a:t> Software! </a:t>
            </a:r>
          </a:p>
          <a:p>
            <a:endParaRPr lang="en-US"/>
          </a:p>
          <a:p>
            <a:pPr marL="0" indent="0">
              <a:buNone/>
            </a:pPr>
            <a:endParaRPr lang="en-US"/>
          </a:p>
        </p:txBody>
      </p:sp>
    </p:spTree>
    <p:extLst>
      <p:ext uri="{BB962C8B-B14F-4D97-AF65-F5344CB8AC3E}">
        <p14:creationId xmlns:p14="http://schemas.microsoft.com/office/powerpoint/2010/main" val="3538948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5331-7172-4B41-BECE-112748E9D61C}"/>
              </a:ext>
            </a:extLst>
          </p:cNvPr>
          <p:cNvSpPr>
            <a:spLocks noGrp="1"/>
          </p:cNvSpPr>
          <p:nvPr>
            <p:ph type="title"/>
          </p:nvPr>
        </p:nvSpPr>
        <p:spPr/>
        <p:txBody>
          <a:bodyPr/>
          <a:lstStyle/>
          <a:p>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Tutorial – Exporting data from Meditech</a:t>
            </a:r>
            <a:endParaRPr lang="en-US" dirty="0"/>
          </a:p>
        </p:txBody>
      </p:sp>
      <p:sp>
        <p:nvSpPr>
          <p:cNvPr id="3" name="Content Placeholder 2">
            <a:extLst>
              <a:ext uri="{FF2B5EF4-FFF2-40B4-BE49-F238E27FC236}">
                <a16:creationId xmlns:a16="http://schemas.microsoft.com/office/drawing/2014/main" id="{6B5BC964-B898-4CAB-A871-D30074876608}"/>
              </a:ext>
            </a:extLst>
          </p:cNvPr>
          <p:cNvSpPr>
            <a:spLocks noGrp="1"/>
          </p:cNvSpPr>
          <p:nvPr>
            <p:ph idx="1"/>
          </p:nvPr>
        </p:nvSpPr>
        <p:spPr/>
        <p:txBody>
          <a:bodyPr>
            <a:normAutofit fontScale="92500" lnSpcReduction="10000"/>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The instructions are divided into four parts: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Part 1.	WHONET and Meditech</a:t>
            </a: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Part 2.	Exporting data with Meditech:  You will use the Meditech NPR report generator to create a text file with the desired microbiological information.</a:t>
            </a: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Part 3.	Converting data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will convert the file that you created with Meditech to a WHONET file </a:t>
            </a: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Part 4.	Getting started with WHONET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The purpose of this document is to guide users of the Meditech laboratory information system through the export of data to WHONET.  These instructions should prove a valuable resource for data managers who are completely unfamiliar with the Meditech report generation and data extraction utilities and a time-saver for data administrators who are.</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8742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5331-7172-4B41-BECE-112748E9D61C}"/>
              </a:ext>
            </a:extLst>
          </p:cNvPr>
          <p:cNvSpPr>
            <a:spLocks noGrp="1"/>
          </p:cNvSpPr>
          <p:nvPr>
            <p:ph type="title"/>
          </p:nvPr>
        </p:nvSpPr>
        <p:spPr/>
        <p:txBody>
          <a:bodyPr/>
          <a:lstStyle/>
          <a:p>
            <a:r>
              <a:rPr lang="en-US" sz="1800" b="1" dirty="0" err="1">
                <a:effectLst/>
                <a:latin typeface="Arial" panose="020B0604020202020204" pitchFamily="34" charset="0"/>
                <a:ea typeface="Times New Roman" panose="02020603050405020304" pitchFamily="18" charset="0"/>
              </a:rPr>
              <a:t>BacLink</a:t>
            </a:r>
            <a:r>
              <a:rPr lang="en-US" sz="1800" b="1" dirty="0">
                <a:effectLst/>
                <a:latin typeface="Arial" panose="020B0604020202020204" pitchFamily="34" charset="0"/>
                <a:ea typeface="Times New Roman" panose="02020603050405020304" pitchFamily="18" charset="0"/>
              </a:rPr>
              <a:t> Tutorial – Exporting data from Meditech</a:t>
            </a:r>
            <a:endParaRPr lang="en-US" dirty="0"/>
          </a:p>
        </p:txBody>
      </p:sp>
      <p:sp>
        <p:nvSpPr>
          <p:cNvPr id="3" name="Content Placeholder 2">
            <a:extLst>
              <a:ext uri="{FF2B5EF4-FFF2-40B4-BE49-F238E27FC236}">
                <a16:creationId xmlns:a16="http://schemas.microsoft.com/office/drawing/2014/main" id="{6B5BC964-B898-4CAB-A871-D30074876608}"/>
              </a:ext>
            </a:extLst>
          </p:cNvPr>
          <p:cNvSpPr>
            <a:spLocks noGrp="1"/>
          </p:cNvSpPr>
          <p:nvPr>
            <p:ph idx="1"/>
          </p:nvPr>
        </p:nvSpPr>
        <p:spPr/>
        <p:txBody>
          <a:bodyPr>
            <a:normAutofit/>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We anticipate that these instructions should work well with Meditech Magic versions 4.8 and up.  We have not yet developed guidelines for extraction of data from Meditech Client/Server.  For Meditech users familiar with the creation of NPR reports, feel free to edit the reports to best suit your data management needs.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The frequency of data conversions depends on the local data analysis needs and interests.  Many laboratories find that a weekly or monthly download is adequate for their infection control and quality assurance purposes, while less frequent analysis may be adequate if the principal use of the data is in following trends in resistance and guiding treatment recommendations.  Automated daily downloads of data from Meditech into WHONET is also a possibility, but is not described in this manual.</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881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AF9F-4F49-4173-A3FC-C651EA034BF3}"/>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1.	WHONET AND MEDITECH</a:t>
            </a:r>
            <a:endParaRPr lang="en-US" dirty="0"/>
          </a:p>
        </p:txBody>
      </p:sp>
      <p:sp>
        <p:nvSpPr>
          <p:cNvPr id="3" name="Content Placeholder 2">
            <a:extLst>
              <a:ext uri="{FF2B5EF4-FFF2-40B4-BE49-F238E27FC236}">
                <a16:creationId xmlns:a16="http://schemas.microsoft.com/office/drawing/2014/main" id="{8C3D9B10-8E64-4478-9207-B25160FD24B9}"/>
              </a:ext>
            </a:extLst>
          </p:cNvPr>
          <p:cNvSpPr>
            <a:spLocks noGrp="1"/>
          </p:cNvSpPr>
          <p:nvPr>
            <p:ph idx="1"/>
          </p:nvPr>
        </p:nvSpPr>
        <p:spPr>
          <a:xfrm>
            <a:off x="581192" y="2340864"/>
            <a:ext cx="11029615" cy="3568617"/>
          </a:xfrm>
        </p:spPr>
        <p:txBody>
          <a:bodyPr>
            <a:normAutofit fontScale="92500" lnSpcReduction="20000"/>
          </a:bodyPr>
          <a:lstStyle/>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purpose of this document is to guide users of the Meditech Laboratory information system through the export of data to WHONET.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instructions are divided into four parts: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1.	Downloading and installing WHONET and </a:t>
            </a:r>
            <a:r>
              <a:rPr lang="en-US" sz="1800" dirty="0" err="1">
                <a:effectLst/>
                <a:latin typeface="Arial" panose="020B0604020202020204" pitchFamily="34" charset="0"/>
                <a:ea typeface="Times New Roman" panose="02020603050405020304" pitchFamily="18" charset="0"/>
              </a:rPr>
              <a:t>BacLink</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2.	Exporting data from Meditech</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3.	Converting data with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4.	Getting started with WHONET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228600" algn="l"/>
                <a:tab pos="457200" algn="l"/>
                <a:tab pos="685800" algn="l"/>
                <a:tab pos="914400" algn="l"/>
                <a:tab pos="1143000" algn="l"/>
                <a:tab pos="1371600" algn="l"/>
                <a:tab pos="1600200" algn="l"/>
                <a:tab pos="1828800" algn="l"/>
              </a:tabLst>
            </a:pPr>
            <a:r>
              <a:rPr lang="en-US" sz="1800" dirty="0">
                <a:effectLst/>
                <a:latin typeface="Arial" panose="020B0604020202020204" pitchFamily="34" charset="0"/>
                <a:ea typeface="Times New Roman" panose="02020603050405020304" pitchFamily="18" charset="0"/>
              </a:rPr>
              <a:t>The frequency of data conversions depends on the local data analysis needs and interests.  Many laboratories find that a weekly or monthly download is adequate for their infection control and quality assurance purposes, while less frequent analysis may be adequate if the principal use of the data is in following trends in resistance and guiding treatment recommendations.</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772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388-FA02-4B66-BC28-244927711B5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EXPORTING DATA WITH MEDITECH</a:t>
            </a:r>
            <a:endParaRPr lang="en-US" dirty="0"/>
          </a:p>
        </p:txBody>
      </p:sp>
      <p:sp>
        <p:nvSpPr>
          <p:cNvPr id="3" name="Content Placeholder 2">
            <a:extLst>
              <a:ext uri="{FF2B5EF4-FFF2-40B4-BE49-F238E27FC236}">
                <a16:creationId xmlns:a16="http://schemas.microsoft.com/office/drawing/2014/main" id="{BBDB3810-EA67-4D2A-BC17-A8413DF32496}"/>
              </a:ext>
            </a:extLst>
          </p:cNvPr>
          <p:cNvSpPr>
            <a:spLocks noGrp="1"/>
          </p:cNvSpPr>
          <p:nvPr>
            <p:ph idx="1"/>
          </p:nvPr>
        </p:nvSpPr>
        <p:spPr>
          <a:xfrm>
            <a:off x="581193" y="2340864"/>
            <a:ext cx="5514808" cy="3634486"/>
          </a:xfrm>
        </p:spPr>
        <p:txBody>
          <a:bodyPr>
            <a:normAutofit lnSpcReduction="10000"/>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1.	Installing the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NPR reports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After installing WHONET, you will find copies of two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NPR files “meditec1” and “meditec2” in the subdirectory c:\whonet\machines.  If you do not know how to upload an NPR report into your Meditech system, consult with your IT support staff or contact John </a:t>
            </a:r>
            <a:r>
              <a:rPr lang="en-US" sz="1800" dirty="0" err="1">
                <a:effectLst/>
                <a:latin typeface="Arial" panose="020B0604020202020204" pitchFamily="34" charset="0"/>
                <a:ea typeface="Times New Roman" panose="02020603050405020304" pitchFamily="18" charset="0"/>
              </a:rPr>
              <a:t>Ucci</a:t>
            </a:r>
            <a:r>
              <a:rPr lang="en-US" sz="1800" dirty="0">
                <a:effectLst/>
                <a:latin typeface="Arial" panose="020B0604020202020204" pitchFamily="34" charset="0"/>
                <a:ea typeface="Times New Roman" panose="02020603050405020304" pitchFamily="18" charset="0"/>
              </a:rPr>
              <a:t> directly at the above e-mail.  Most users with sufficient access will utilize the “Upload Reports from PC” option on the “NPR Customization Menu”, as illustrated in the figures below.</a:t>
            </a:r>
            <a:endParaRPr lang="en-US" sz="18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2A5F528C-F7D4-4097-88C7-512F664E4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530" y="2340864"/>
            <a:ext cx="4884478" cy="370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08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388-FA02-4B66-BC28-244927711B5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EXPORTING DATA WITH MEDITECH</a:t>
            </a:r>
            <a:endParaRPr lang="en-US" dirty="0"/>
          </a:p>
        </p:txBody>
      </p:sp>
      <p:sp>
        <p:nvSpPr>
          <p:cNvPr id="3" name="Content Placeholder 2">
            <a:extLst>
              <a:ext uri="{FF2B5EF4-FFF2-40B4-BE49-F238E27FC236}">
                <a16:creationId xmlns:a16="http://schemas.microsoft.com/office/drawing/2014/main" id="{BBDB3810-EA67-4D2A-BC17-A8413DF32496}"/>
              </a:ext>
            </a:extLst>
          </p:cNvPr>
          <p:cNvSpPr>
            <a:spLocks noGrp="1"/>
          </p:cNvSpPr>
          <p:nvPr>
            <p:ph idx="1"/>
          </p:nvPr>
        </p:nvSpPr>
        <p:spPr>
          <a:xfrm>
            <a:off x="581193" y="2340864"/>
            <a:ext cx="5514808" cy="3634486"/>
          </a:xfrm>
        </p:spPr>
        <p:txBody>
          <a:bodyPr>
            <a:normAutofit/>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2.	Selecting the Meditech data</a:t>
            </a:r>
            <a:endParaRPr lang="en-US" sz="1800" dirty="0">
              <a:effectLst/>
              <a:latin typeface="Times New Roman" panose="02020603050405020304" pitchFamily="18" charset="0"/>
              <a:ea typeface="Times New Roman" panose="02020603050405020304" pitchFamily="18" charset="0"/>
            </a:endParaRPr>
          </a:p>
          <a:p>
            <a:pPr marL="151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Select the “</a:t>
            </a:r>
            <a:r>
              <a:rPr lang="en-US" sz="1800" dirty="0" err="1">
                <a:effectLst/>
                <a:latin typeface="Arial" panose="020B0604020202020204" pitchFamily="34" charset="0"/>
                <a:ea typeface="Times New Roman" panose="02020603050405020304" pitchFamily="18" charset="0"/>
              </a:rPr>
              <a:t>BacLink</a:t>
            </a:r>
            <a:r>
              <a:rPr lang="en-US" sz="1800" dirty="0">
                <a:effectLst/>
                <a:latin typeface="Arial" panose="020B0604020202020204" pitchFamily="34" charset="0"/>
                <a:ea typeface="Times New Roman" panose="02020603050405020304" pitchFamily="18" charset="0"/>
              </a:rPr>
              <a:t> NPR download” to run from either a menu or directly through the NPR Customization Process Reports routine.  The date selection window appears:</a:t>
            </a:r>
            <a:endParaRPr lang="en-US" sz="1800" dirty="0">
              <a:effectLst/>
              <a:latin typeface="Times New Roman" panose="02020603050405020304" pitchFamily="18" charset="0"/>
              <a:ea typeface="Times New Roman" panose="02020603050405020304" pitchFamily="18" charset="0"/>
            </a:endParaRPr>
          </a:p>
          <a:p>
            <a:pPr marL="9144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BACLINK DOWNLOAD</a:t>
            </a:r>
            <a:endParaRPr lang="en-US" sz="1800" dirty="0">
              <a:effectLst/>
              <a:latin typeface="Times New Roman" panose="02020603050405020304" pitchFamily="18" charset="0"/>
              <a:ea typeface="Times New Roman" panose="02020603050405020304" pitchFamily="18" charset="0"/>
            </a:endParaRPr>
          </a:p>
          <a:p>
            <a:pPr marL="9144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From Collection Date</a:t>
            </a:r>
            <a:endParaRPr lang="en-US" sz="1800" dirty="0">
              <a:effectLst/>
              <a:latin typeface="Times New Roman" panose="02020603050405020304" pitchFamily="18" charset="0"/>
              <a:ea typeface="Times New Roman" panose="02020603050405020304" pitchFamily="18" charset="0"/>
            </a:endParaRPr>
          </a:p>
          <a:p>
            <a:pPr marL="9144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Thru Collection Date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Note that the date range selection is by specimen Collection Date</a:t>
            </a:r>
            <a:endParaRPr lang="en-US" sz="18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25DA216B-96B2-4E42-8484-AE0C9CD7B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560" y="2340864"/>
            <a:ext cx="5310247" cy="396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95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388-FA02-4B66-BC28-244927711B5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EXPORTING DATA WITH MEDITECH</a:t>
            </a:r>
            <a:endParaRPr lang="en-US" dirty="0"/>
          </a:p>
        </p:txBody>
      </p:sp>
      <p:sp>
        <p:nvSpPr>
          <p:cNvPr id="3" name="Content Placeholder 2">
            <a:extLst>
              <a:ext uri="{FF2B5EF4-FFF2-40B4-BE49-F238E27FC236}">
                <a16:creationId xmlns:a16="http://schemas.microsoft.com/office/drawing/2014/main" id="{BBDB3810-EA67-4D2A-BC17-A8413DF32496}"/>
              </a:ext>
            </a:extLst>
          </p:cNvPr>
          <p:cNvSpPr>
            <a:spLocks noGrp="1"/>
          </p:cNvSpPr>
          <p:nvPr>
            <p:ph idx="1"/>
          </p:nvPr>
        </p:nvSpPr>
        <p:spPr>
          <a:xfrm>
            <a:off x="581193" y="2340864"/>
            <a:ext cx="5514808" cy="3634486"/>
          </a:xfrm>
        </p:spPr>
        <p:txBody>
          <a:bodyPr>
            <a:normAutofit/>
          </a:bodyPr>
          <a:lstStyle/>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3.	Creating the data file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After entering the date range selection, the </a:t>
            </a:r>
            <a:r>
              <a:rPr lang="en-US" sz="1800" b="1" dirty="0">
                <a:effectLst/>
                <a:latin typeface="Arial" panose="020B0604020202020204" pitchFamily="34" charset="0"/>
                <a:ea typeface="Times New Roman" panose="02020603050405020304" pitchFamily="18" charset="0"/>
              </a:rPr>
              <a:t>Print On</a:t>
            </a:r>
            <a:r>
              <a:rPr lang="en-US" sz="1800" dirty="0">
                <a:effectLst/>
                <a:latin typeface="Arial" panose="020B0604020202020204" pitchFamily="34" charset="0"/>
                <a:ea typeface="Times New Roman" panose="02020603050405020304" pitchFamily="18" charset="0"/>
              </a:rPr>
              <a:t> window appears.  </a:t>
            </a:r>
            <a:endParaRPr lang="en-US" sz="1800" dirty="0">
              <a:effectLst/>
              <a:latin typeface="Times New Roman" panose="02020603050405020304" pitchFamily="18" charset="0"/>
              <a:ea typeface="Times New Roman" panose="02020603050405020304" pitchFamily="18" charset="0"/>
            </a:endParaRPr>
          </a:p>
          <a:p>
            <a:pPr marL="151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There are three options at this point: </a:t>
            </a:r>
            <a:r>
              <a:rPr lang="en-US" sz="1800" b="1" dirty="0">
                <a:effectLst/>
                <a:latin typeface="Arial" panose="020B0604020202020204" pitchFamily="34" charset="0"/>
                <a:ea typeface="Times New Roman" panose="02020603050405020304" pitchFamily="18" charset="0"/>
              </a:rPr>
              <a:t>DOWNLOAD</a:t>
            </a:r>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SPOOL</a:t>
            </a:r>
            <a:r>
              <a:rPr lang="en-US" sz="1800" dirty="0">
                <a:effectLst/>
                <a:latin typeface="Arial" panose="020B0604020202020204" pitchFamily="34" charset="0"/>
                <a:ea typeface="Times New Roman" panose="02020603050405020304" pitchFamily="18" charset="0"/>
              </a:rPr>
              <a:t> and </a:t>
            </a:r>
            <a:r>
              <a:rPr lang="en-US" sz="1800" b="1" dirty="0">
                <a:effectLst/>
                <a:latin typeface="Arial" panose="020B0604020202020204" pitchFamily="34" charset="0"/>
                <a:ea typeface="Times New Roman" panose="02020603050405020304" pitchFamily="18" charset="0"/>
              </a:rPr>
              <a:t>SCHED</a:t>
            </a:r>
            <a:r>
              <a:rPr lang="en-US" sz="1800" dirty="0">
                <a:effectLst/>
                <a:latin typeface="Arial" panose="020B0604020202020204" pitchFamily="34" charset="0"/>
                <a:ea typeface="Times New Roman" panose="02020603050405020304" pitchFamily="18" charset="0"/>
              </a:rPr>
              <a:t>.  Alternatively, automated transfer to an </a:t>
            </a:r>
            <a:r>
              <a:rPr lang="en-US" sz="1800" b="1" dirty="0">
                <a:effectLst/>
                <a:latin typeface="Arial" panose="020B0604020202020204" pitchFamily="34" charset="0"/>
                <a:ea typeface="Times New Roman" panose="02020603050405020304" pitchFamily="18" charset="0"/>
              </a:rPr>
              <a:t>FTP</a:t>
            </a:r>
            <a:r>
              <a:rPr lang="en-US" sz="1800" dirty="0">
                <a:effectLst/>
                <a:latin typeface="Arial" panose="020B0604020202020204" pitchFamily="34" charset="0"/>
                <a:ea typeface="Times New Roman" panose="02020603050405020304" pitchFamily="18" charset="0"/>
              </a:rPr>
              <a:t> site is also possible.</a:t>
            </a:r>
            <a:endParaRPr lang="en-US" sz="18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25DA216B-96B2-4E42-8484-AE0C9CD7B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560" y="2340864"/>
            <a:ext cx="5310247" cy="396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33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388-FA02-4B66-BC28-244927711B5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EXPORTING DATA WITH MEDITECH</a:t>
            </a:r>
            <a:endParaRPr lang="en-US" dirty="0"/>
          </a:p>
        </p:txBody>
      </p:sp>
      <p:sp>
        <p:nvSpPr>
          <p:cNvPr id="3" name="Content Placeholder 2">
            <a:extLst>
              <a:ext uri="{FF2B5EF4-FFF2-40B4-BE49-F238E27FC236}">
                <a16:creationId xmlns:a16="http://schemas.microsoft.com/office/drawing/2014/main" id="{BBDB3810-EA67-4D2A-BC17-A8413DF32496}"/>
              </a:ext>
            </a:extLst>
          </p:cNvPr>
          <p:cNvSpPr>
            <a:spLocks noGrp="1"/>
          </p:cNvSpPr>
          <p:nvPr>
            <p:ph idx="1"/>
          </p:nvPr>
        </p:nvSpPr>
        <p:spPr>
          <a:xfrm>
            <a:off x="581193" y="2340864"/>
            <a:ext cx="5514808" cy="3634486"/>
          </a:xfrm>
        </p:spPr>
        <p:txBody>
          <a:bodyPr>
            <a:normAutofit fontScale="92500" lnSpcReduction="10000"/>
          </a:bodyPr>
          <a:lstStyle/>
          <a:p>
            <a:pPr marL="0" marR="0" indent="0" algn="just">
              <a:spcBef>
                <a:spcPts val="0"/>
              </a:spcBef>
              <a:spcAft>
                <a:spcPts val="0"/>
              </a:spcAft>
              <a:buNone/>
            </a:pPr>
            <a:r>
              <a:rPr lang="en-US" sz="1800" dirty="0">
                <a:effectLst/>
                <a:latin typeface="Arial" panose="020B0604020202020204" pitchFamily="34" charset="0"/>
                <a:ea typeface="Times New Roman" panose="02020603050405020304" pitchFamily="18" charset="0"/>
              </a:rPr>
              <a:t>3a.	</a:t>
            </a:r>
            <a:r>
              <a:rPr lang="en-US" sz="1800" i="1" u="sng" dirty="0">
                <a:effectLst/>
                <a:latin typeface="Arial" panose="020B0604020202020204" pitchFamily="34" charset="0"/>
                <a:ea typeface="Times New Roman" panose="02020603050405020304" pitchFamily="18" charset="0"/>
              </a:rPr>
              <a:t>Download</a:t>
            </a:r>
            <a:endParaRPr lang="en-US" sz="1800" dirty="0">
              <a:effectLst/>
              <a:latin typeface="Times New Roman" panose="02020603050405020304" pitchFamily="18" charset="0"/>
              <a:ea typeface="Times New Roman" panose="02020603050405020304" pitchFamily="18" charset="0"/>
            </a:endParaRPr>
          </a:p>
          <a:p>
            <a:pPr marL="151200" marR="0" indent="0" algn="just">
              <a:spcBef>
                <a:spcPts val="0"/>
              </a:spcBef>
              <a:spcAft>
                <a:spcPts val="0"/>
              </a:spcAft>
              <a:buNone/>
            </a:pPr>
            <a:r>
              <a:rPr lang="en-US" sz="1800" dirty="0">
                <a:effectLst/>
                <a:latin typeface="Arial" panose="020B0604020202020204" pitchFamily="34" charset="0"/>
                <a:ea typeface="Times New Roman" panose="02020603050405020304" pitchFamily="18" charset="0"/>
              </a:rPr>
              <a:t>If </a:t>
            </a:r>
            <a:r>
              <a:rPr lang="en-US" sz="1800" b="1" dirty="0">
                <a:effectLst/>
                <a:latin typeface="Arial" panose="020B0604020202020204" pitchFamily="34" charset="0"/>
                <a:ea typeface="Times New Roman" panose="02020603050405020304" pitchFamily="18" charset="0"/>
              </a:rPr>
              <a:t>DOWNLOAD </a:t>
            </a:r>
            <a:r>
              <a:rPr lang="en-US" sz="1800" dirty="0">
                <a:effectLst/>
                <a:latin typeface="Arial" panose="020B0604020202020204" pitchFamily="34" charset="0"/>
                <a:ea typeface="Times New Roman" panose="02020603050405020304" pitchFamily="18" charset="0"/>
              </a:rPr>
              <a:t>is selected, a </a:t>
            </a:r>
            <a:r>
              <a:rPr lang="en-US" sz="1800" b="1" dirty="0">
                <a:effectLst/>
                <a:latin typeface="Arial" panose="020B0604020202020204" pitchFamily="34" charset="0"/>
                <a:ea typeface="Times New Roman" panose="02020603050405020304" pitchFamily="18" charset="0"/>
              </a:rPr>
              <a:t>Suppress: Nothing, Page banners, Form feeds, or Both? </a:t>
            </a:r>
            <a:r>
              <a:rPr lang="en-US" sz="1800" dirty="0">
                <a:effectLst/>
                <a:latin typeface="Arial" panose="020B0604020202020204" pitchFamily="34" charset="0"/>
                <a:ea typeface="Times New Roman" panose="02020603050405020304" pitchFamily="18" charset="0"/>
              </a:rPr>
              <a:t> window  may appear.  Select </a:t>
            </a:r>
            <a:r>
              <a:rPr lang="en-US" sz="1800" b="1" dirty="0">
                <a:effectLst/>
                <a:latin typeface="Arial" panose="020B0604020202020204" pitchFamily="34" charset="0"/>
                <a:ea typeface="Times New Roman" panose="02020603050405020304" pitchFamily="18" charset="0"/>
              </a:rPr>
              <a:t>N</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51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The </a:t>
            </a:r>
            <a:r>
              <a:rPr lang="en-US" sz="1800" b="1" dirty="0">
                <a:effectLst/>
                <a:latin typeface="Arial" panose="020B0604020202020204" pitchFamily="34" charset="0"/>
                <a:ea typeface="Times New Roman" panose="02020603050405020304" pitchFamily="18" charset="0"/>
              </a:rPr>
              <a:t>Save As</a:t>
            </a:r>
            <a:r>
              <a:rPr lang="en-US" sz="1800" dirty="0">
                <a:effectLst/>
                <a:latin typeface="Arial" panose="020B0604020202020204" pitchFamily="34" charset="0"/>
                <a:ea typeface="Times New Roman" panose="02020603050405020304" pitchFamily="18" charset="0"/>
              </a:rPr>
              <a:t> window opens.  Direct the report to the location you wish to store the downloaded data.  This location will vary from site to site.  </a:t>
            </a:r>
            <a:r>
              <a:rPr lang="en-US" sz="1800" b="1" u="sng" dirty="0">
                <a:effectLst/>
                <a:latin typeface="Arial" panose="020B0604020202020204" pitchFamily="34" charset="0"/>
                <a:ea typeface="Times New Roman" panose="02020603050405020304" pitchFamily="18" charset="0"/>
              </a:rPr>
              <a:t>Important</a:t>
            </a:r>
            <a:r>
              <a:rPr lang="en-US" sz="1800" dirty="0">
                <a:effectLst/>
                <a:latin typeface="Arial" panose="020B0604020202020204" pitchFamily="34" charset="0"/>
                <a:ea typeface="Times New Roman" panose="02020603050405020304" pitchFamily="18" charset="0"/>
              </a:rPr>
              <a:t>: Remember the location you save the download file to and be consistent in using the same location.  The location can be on the local hard drive (C:\) or on a network (\\</a:t>
            </a:r>
            <a:r>
              <a:rPr lang="en-US" sz="1800" dirty="0" err="1">
                <a:effectLst/>
                <a:latin typeface="Arial" panose="020B0604020202020204" pitchFamily="34" charset="0"/>
                <a:ea typeface="Times New Roman" panose="02020603050405020304" pitchFamily="18" charset="0"/>
              </a:rPr>
              <a:t>servername</a:t>
            </a:r>
            <a:r>
              <a:rPr lang="en-US" sz="1800" dirty="0">
                <a:effectLst/>
                <a:latin typeface="Arial" panose="020B0604020202020204" pitchFamily="34" charset="0"/>
                <a:ea typeface="Times New Roman" panose="02020603050405020304" pitchFamily="18" charset="0"/>
              </a:rPr>
              <a:t>\) where “</a:t>
            </a:r>
            <a:r>
              <a:rPr lang="en-US" sz="1800" dirty="0" err="1">
                <a:effectLst/>
                <a:latin typeface="Arial" panose="020B0604020202020204" pitchFamily="34" charset="0"/>
                <a:ea typeface="Times New Roman" panose="02020603050405020304" pitchFamily="18" charset="0"/>
              </a:rPr>
              <a:t>servername</a:t>
            </a:r>
            <a:r>
              <a:rPr lang="en-US" sz="1800" dirty="0">
                <a:effectLst/>
                <a:latin typeface="Arial" panose="020B0604020202020204" pitchFamily="34" charset="0"/>
                <a:ea typeface="Times New Roman" panose="02020603050405020304" pitchFamily="18" charset="0"/>
              </a:rPr>
              <a:t>” represents the local server storing the data.</a:t>
            </a:r>
            <a:endParaRPr lang="en-US" sz="18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25DA216B-96B2-4E42-8484-AE0C9CD7B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560" y="2340864"/>
            <a:ext cx="5310247" cy="396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48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F388-FA02-4B66-BC28-244927711B5D}"/>
              </a:ext>
            </a:extLst>
          </p:cNvPr>
          <p:cNvSpPr>
            <a:spLocks noGrp="1"/>
          </p:cNvSpPr>
          <p:nvPr>
            <p:ph type="title"/>
          </p:nvPr>
        </p:nvSpPr>
        <p:spPr/>
        <p:txBody>
          <a:bodyPr/>
          <a:lstStyle/>
          <a:p>
            <a:r>
              <a:rPr lang="en-US" sz="1800" b="1" dirty="0">
                <a:effectLst/>
                <a:latin typeface="Arial" panose="020B0604020202020204" pitchFamily="34" charset="0"/>
                <a:ea typeface="Times New Roman" panose="02020603050405020304" pitchFamily="18" charset="0"/>
              </a:rPr>
              <a:t>PART 2.  EXPORTING DATA WITH MEDITECH</a:t>
            </a:r>
            <a:endParaRPr lang="en-US" dirty="0"/>
          </a:p>
        </p:txBody>
      </p:sp>
      <p:sp>
        <p:nvSpPr>
          <p:cNvPr id="3" name="Content Placeholder 2">
            <a:extLst>
              <a:ext uri="{FF2B5EF4-FFF2-40B4-BE49-F238E27FC236}">
                <a16:creationId xmlns:a16="http://schemas.microsoft.com/office/drawing/2014/main" id="{BBDB3810-EA67-4D2A-BC17-A8413DF32496}"/>
              </a:ext>
            </a:extLst>
          </p:cNvPr>
          <p:cNvSpPr>
            <a:spLocks noGrp="1"/>
          </p:cNvSpPr>
          <p:nvPr>
            <p:ph idx="1"/>
          </p:nvPr>
        </p:nvSpPr>
        <p:spPr>
          <a:xfrm>
            <a:off x="581193" y="2340864"/>
            <a:ext cx="5514808" cy="3634486"/>
          </a:xfrm>
        </p:spPr>
        <p:txBody>
          <a:bodyPr>
            <a:normAutofit fontScale="92500" lnSpcReduction="20000"/>
          </a:bodyPr>
          <a:lstStyle/>
          <a:p>
            <a:pPr marL="151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3a.	</a:t>
            </a:r>
            <a:r>
              <a:rPr lang="en-US" sz="1800" i="1" u="sng" dirty="0">
                <a:effectLst/>
                <a:latin typeface="Arial" panose="020B0604020202020204" pitchFamily="34" charset="0"/>
                <a:ea typeface="Times New Roman" panose="02020603050405020304" pitchFamily="18" charset="0"/>
              </a:rPr>
              <a:t>Download</a:t>
            </a:r>
          </a:p>
          <a:p>
            <a:pPr marL="151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The downloaded files are conveniently saved to the WHONET data directory or another directory of the users choice.  For example: C:\whonet\data or </a:t>
            </a:r>
            <a:r>
              <a:rPr lang="en-US" sz="1800" u="none" strike="noStrike" dirty="0">
                <a:solidFill>
                  <a:srgbClr val="0000FF"/>
                </a:solidFill>
                <a:effectLst/>
                <a:latin typeface="Arial" panose="020B0604020202020204" pitchFamily="34" charset="0"/>
                <a:ea typeface="Times New Roman" panose="02020603050405020304" pitchFamily="18" charset="0"/>
              </a:rPr>
              <a:t>\\servername\whonetdata</a:t>
            </a:r>
            <a:r>
              <a:rPr lang="en-US" sz="1800" dirty="0">
                <a:effectLst/>
                <a:latin typeface="Arial" panose="020B0604020202020204" pitchFamily="34" charset="0"/>
                <a:ea typeface="Times New Roman" panose="02020603050405020304" pitchFamily="18" charset="0"/>
              </a:rPr>
              <a:t> \\servername\whonet\data or \\servername\whonet\download.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51200" marR="0" indent="0">
              <a:spcBef>
                <a:spcPts val="0"/>
              </a:spcBef>
              <a:spcAft>
                <a:spcPts val="0"/>
              </a:spcAft>
              <a:buNone/>
            </a:pPr>
            <a:r>
              <a:rPr lang="en-US" sz="1800" dirty="0">
                <a:effectLst/>
                <a:latin typeface="Arial" panose="020B0604020202020204" pitchFamily="34" charset="0"/>
                <a:ea typeface="Times New Roman" panose="02020603050405020304" pitchFamily="18" charset="0"/>
              </a:rPr>
              <a:t>Once the file location is selected, enter a valid Windows file name.  Since the export files will have a text file structure, you may wish to include the extension “.txt”, “.csv” or “.</a:t>
            </a:r>
            <a:r>
              <a:rPr lang="en-US" sz="1800" dirty="0" err="1">
                <a:effectLst/>
                <a:latin typeface="Arial" panose="020B0604020202020204" pitchFamily="34" charset="0"/>
                <a:ea typeface="Times New Roman" panose="02020603050405020304" pitchFamily="18" charset="0"/>
              </a:rPr>
              <a:t>dat</a:t>
            </a:r>
            <a:r>
              <a:rPr lang="en-US" sz="1800" dirty="0">
                <a:effectLst/>
                <a:latin typeface="Arial" panose="020B0604020202020204" pitchFamily="34" charset="0"/>
                <a:ea typeface="Times New Roman" panose="02020603050405020304" pitchFamily="18" charset="0"/>
              </a:rPr>
              <a:t>”.  Try to use a consistent naming convention.  For example, if the data are downloaded monthly, appropriate names for the January 2022 data file include: jan2022.txt, w0103.txt, micro_2022.01, </a:t>
            </a:r>
            <a:r>
              <a:rPr lang="en-US" sz="1800" i="1" dirty="0">
                <a:effectLst/>
                <a:latin typeface="Arial" panose="020B0604020202020204" pitchFamily="34" charset="0"/>
                <a:ea typeface="Times New Roman" panose="02020603050405020304" pitchFamily="18" charset="0"/>
              </a:rPr>
              <a:t>etc.</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25DA216B-96B2-4E42-8484-AE0C9CD7B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560" y="2340864"/>
            <a:ext cx="5310247" cy="3960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2049732"/>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{E20F6FE4-1967-406C-97E3-A012DDBA97BF}tf67061901_win32</Template>
  <TotalTime>591</TotalTime>
  <Words>1079</Words>
  <Application>Microsoft Office PowerPoint</Application>
  <PresentationFormat>Widescreen</PresentationFormat>
  <Paragraphs>64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Franklin Gothic Book</vt:lpstr>
      <vt:lpstr>Franklin Gothic Demi</vt:lpstr>
      <vt:lpstr>Times New Roman</vt:lpstr>
      <vt:lpstr>Wingdings 2</vt:lpstr>
      <vt:lpstr>DividendVTI</vt:lpstr>
      <vt:lpstr>baclink data import module</vt:lpstr>
      <vt:lpstr>BacLink Tutorial – Exporting data from Meditech</vt:lpstr>
      <vt:lpstr>BacLink Tutorial – Exporting data from Meditech</vt:lpstr>
      <vt:lpstr>Part 1. WHONET AND MEDITECH</vt:lpstr>
      <vt:lpstr>PART 2.  EXPORTING DATA WITH MEDITECH</vt:lpstr>
      <vt:lpstr>PART 2.  EXPORTING DATA WITH MEDITECH</vt:lpstr>
      <vt:lpstr>PART 2.  EXPORTING DATA WITH MEDITECH</vt:lpstr>
      <vt:lpstr>PART 2.  EXPORTING DATA WITH MEDITECH</vt:lpstr>
      <vt:lpstr>PART 2.  EXPORTING DATA WITH MEDITECH</vt:lpstr>
      <vt:lpstr>PART 2.  EXPORTING DATA WITH MEDITECH</vt:lpstr>
      <vt:lpstr>PART 2.  EXPORTING DATA WITH MEDITECH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WHONET 2022 laboratory database software</dc:title>
  <dc:creator>Peters, Robert F.</dc:creator>
  <cp:lastModifiedBy>Peters, Robert F.</cp:lastModifiedBy>
  <cp:revision>82</cp:revision>
  <dcterms:created xsi:type="dcterms:W3CDTF">2022-05-03T12:07:18Z</dcterms:created>
  <dcterms:modified xsi:type="dcterms:W3CDTF">2022-08-20T19:41:16Z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