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74"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65" d="100"/>
          <a:sy n="65" d="100"/>
        </p:scale>
        <p:origin x="90"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hone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stelling@rics.bwh.harvard.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20" y="10"/>
            <a:ext cx="12191980" cy="6857990"/>
          </a:xfrm>
          <a:prstGeom prst="rect">
            <a:avLst/>
          </a:prstGeom>
        </p:spPr>
      </p:pic>
      <p:sp>
        <p:nvSpPr>
          <p:cNvPr id="59" name="Rectangle 5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77981" y="1122362"/>
            <a:ext cx="4023360" cy="2802219"/>
          </a:xfrm>
        </p:spPr>
        <p:txBody>
          <a:bodyPr anchor="b">
            <a:normAutofit/>
          </a:bodyPr>
          <a:lstStyle/>
          <a:p>
            <a:r>
              <a:rPr lang="en-US" sz="3200">
                <a:solidFill>
                  <a:schemeClr val="bg1"/>
                </a:solidFill>
              </a:rPr>
              <a:t>Baclink</a:t>
            </a:r>
            <a:br>
              <a:rPr lang="en-US" sz="3200">
                <a:solidFill>
                  <a:schemeClr val="bg1"/>
                </a:solidFill>
              </a:rPr>
            </a:br>
            <a:r>
              <a:rPr lang="en-US" sz="320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77980" y="3969352"/>
            <a:ext cx="4023359" cy="1208141"/>
          </a:xfrm>
        </p:spPr>
        <p:txBody>
          <a:bodyPr>
            <a:normAutofit/>
          </a:bodyPr>
          <a:lstStyle/>
          <a:p>
            <a:pPr>
              <a:lnSpc>
                <a:spcPct val="100000"/>
              </a:lnSpc>
            </a:pPr>
            <a:r>
              <a:rPr lang="en-US" sz="1400">
                <a:solidFill>
                  <a:schemeClr val="bg1"/>
                </a:solidFill>
              </a:rPr>
              <a:t>WHO Collaborating centre for surveillance of antimicrobial resistance</a:t>
            </a:r>
          </a:p>
          <a:p>
            <a:pPr>
              <a:lnSpc>
                <a:spcPct val="100000"/>
              </a:lnSpc>
            </a:pPr>
            <a:endParaRPr lang="en-US" sz="1400">
              <a:solidFill>
                <a:schemeClr val="bg1"/>
              </a:solidFill>
            </a:endParaRPr>
          </a:p>
          <a:p>
            <a:pPr>
              <a:lnSpc>
                <a:spcPct val="100000"/>
              </a:lnSpc>
            </a:pPr>
            <a:r>
              <a:rPr lang="en-US" sz="1400">
                <a:solidFill>
                  <a:schemeClr val="bg1"/>
                </a:solidFill>
              </a:rPr>
              <a:t>introduction</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E13A-22D5-4BBD-9C4B-8D36E51DD2B7}"/>
              </a:ext>
            </a:extLst>
          </p:cNvPr>
          <p:cNvSpPr>
            <a:spLocks noGrp="1"/>
          </p:cNvSpPr>
          <p:nvPr>
            <p:ph type="title"/>
          </p:nvPr>
        </p:nvSpPr>
        <p:spPr/>
        <p:txBody>
          <a:bodyPr/>
          <a:lstStyle/>
          <a:p>
            <a:r>
              <a:rPr lang="en-US" sz="2800" b="1" dirty="0" err="1">
                <a:effectLst/>
                <a:latin typeface="Arial" panose="020B0604020202020204" pitchFamily="34" charset="0"/>
                <a:ea typeface="Times New Roman" panose="02020603050405020304" pitchFamily="18" charset="0"/>
              </a:rPr>
              <a:t>BacLink</a:t>
            </a:r>
            <a:r>
              <a:rPr lang="en-US" sz="2800" b="1" dirty="0">
                <a:effectLst/>
                <a:latin typeface="Arial" panose="020B0604020202020204" pitchFamily="34" charset="0"/>
                <a:ea typeface="Times New Roman" panose="02020603050405020304" pitchFamily="18" charset="0"/>
              </a:rPr>
              <a:t> Tutorial – Introduction</a:t>
            </a:r>
            <a:endParaRPr lang="en-US" dirty="0"/>
          </a:p>
        </p:txBody>
      </p:sp>
      <p:sp>
        <p:nvSpPr>
          <p:cNvPr id="3" name="Content Placeholder 2">
            <a:extLst>
              <a:ext uri="{FF2B5EF4-FFF2-40B4-BE49-F238E27FC236}">
                <a16:creationId xmlns:a16="http://schemas.microsoft.com/office/drawing/2014/main" id="{82501F2C-C4C7-4A53-9AF0-CB3D3EE02156}"/>
              </a:ext>
            </a:extLst>
          </p:cNvPr>
          <p:cNvSpPr>
            <a:spLocks noGrp="1"/>
          </p:cNvSpPr>
          <p:nvPr>
            <p:ph idx="1"/>
          </p:nvPr>
        </p:nvSpPr>
        <p:spPr>
          <a:xfrm>
            <a:off x="581193" y="2340864"/>
            <a:ext cx="11029615"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T</a:t>
            </a:r>
            <a:r>
              <a:rPr lang="en-US" sz="1800" dirty="0">
                <a:effectLst/>
                <a:latin typeface="Arial" panose="020B0604020202020204" pitchFamily="34" charset="0"/>
                <a:ea typeface="Times New Roman" panose="02020603050405020304" pitchFamily="18" charset="0"/>
              </a:rPr>
              <a:t>his tutorial covers the following areas: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Part 1.		What is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Part 2.		What systems are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Part 3.		How does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work?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Part 4.		What’s the next step?</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6681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95D-4AEE-4689-B0FD-5EB5D20BFA53}"/>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What is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E5A234B2-9D43-469D-87EB-4CE56D446810}"/>
              </a:ext>
            </a:extLst>
          </p:cNvPr>
          <p:cNvSpPr>
            <a:spLocks noGrp="1"/>
          </p:cNvSpPr>
          <p:nvPr>
            <p:ph idx="1"/>
          </p:nvPr>
        </p:nvSpPr>
        <p:spPr/>
        <p:txBody>
          <a:bodyPr>
            <a:normAutofit fontScale="92500" lnSpcReduction="10000"/>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Many laboratories around the world already have well-established computer databases that meet the day-to-day needs of clinical reporting, specimen processing, and long-term data storage.  Unfortunately, most of these systems have limited capacity for sophisticated data analysis.  It is in these areas that WHONET is a valuable supplement to existing systems.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This purpose of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software is the conversion and standardization of microbiology data from existing systems into WHONET.  You can convert data on a weekly, monthly, or </a:t>
            </a:r>
            <a:r>
              <a:rPr lang="en-US" sz="1800" i="1" dirty="0">
                <a:effectLst/>
                <a:latin typeface="Arial" panose="020B0604020202020204" pitchFamily="34" charset="0"/>
                <a:ea typeface="Times New Roman" panose="02020603050405020304" pitchFamily="18" charset="0"/>
              </a:rPr>
              <a:t>ad hoc</a:t>
            </a:r>
            <a:r>
              <a:rPr lang="en-US" sz="1800" dirty="0">
                <a:effectLst/>
                <a:latin typeface="Arial" panose="020B0604020202020204" pitchFamily="34" charset="0"/>
                <a:ea typeface="Times New Roman" panose="02020603050405020304" pitchFamily="18" charset="0"/>
              </a:rPr>
              <a:t> basis, or in a number of institutions, it has also been possible to automate and schedule the entire process.  Both WHONET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are available free-of-charge from the WHO Collaborating Centre for Surveillance of Antimicrobial Resistance website: </a:t>
            </a:r>
            <a:r>
              <a:rPr lang="en-US" sz="1800" u="sng" dirty="0">
                <a:solidFill>
                  <a:srgbClr val="0000FF"/>
                </a:solidFill>
                <a:effectLst/>
                <a:latin typeface="Arial" panose="020B0604020202020204" pitchFamily="34" charset="0"/>
                <a:ea typeface="Times New Roman" panose="02020603050405020304" pitchFamily="18" charset="0"/>
                <a:hlinkClick r:id="rId2"/>
              </a:rPr>
              <a:t>https://whonet.org</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By converting data to WHONET, laboratories have the benefits of: 1. flexible data analysis capabilities; and 2. the ability to share data with other laboratories, for example in a national surveillance network.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548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61E8-2F54-4FBB-B644-1897F623680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2A.	What systems are compatible with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9D002E00-8337-43C6-BA2D-18717CA6ECD6}"/>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compatible both with “User-defined” data formats as well as “Proprietary” or “Fixed” data formats.  More specifically,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 convert data from the following systems: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Standard desktop </a:t>
            </a:r>
            <a:r>
              <a:rPr lang="en-US" sz="1800" i="1" dirty="0" err="1">
                <a:effectLst/>
                <a:latin typeface="Arial" panose="020B0604020202020204" pitchFamily="34" charset="0"/>
                <a:ea typeface="Times New Roman" panose="02020603050405020304" pitchFamily="18" charset="0"/>
              </a:rPr>
              <a:t>softwares</a:t>
            </a:r>
            <a:r>
              <a:rPr lang="en-US" sz="1800" i="1" dirty="0">
                <a:effectLst/>
                <a:latin typeface="Arial" panose="020B0604020202020204" pitchFamily="34" charset="0"/>
                <a:ea typeface="Times New Roman" panose="02020603050405020304" pitchFamily="18" charset="0"/>
              </a:rPr>
              <a:t> and text files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 directly import data files with the following formats:  Microsoft Access, </a:t>
            </a:r>
            <a:r>
              <a:rPr lang="en-US" sz="1800" dirty="0" err="1">
                <a:effectLst/>
                <a:latin typeface="Arial" panose="020B0604020202020204" pitchFamily="34" charset="0"/>
                <a:ea typeface="Times New Roman" panose="02020603050405020304" pitchFamily="18" charset="0"/>
              </a:rPr>
              <a:t>dBASE</a:t>
            </a:r>
            <a:r>
              <a:rPr lang="en-US" sz="1800" dirty="0">
                <a:effectLst/>
                <a:latin typeface="Arial" panose="020B0604020202020204" pitchFamily="34" charset="0"/>
                <a:ea typeface="Times New Roman" panose="02020603050405020304" pitchFamily="18" charset="0"/>
              </a:rPr>
              <a:t>, and </a:t>
            </a:r>
            <a:r>
              <a:rPr lang="en-US" sz="1800" dirty="0" err="1">
                <a:effectLst/>
                <a:latin typeface="Arial" panose="020B0604020202020204" pitchFamily="34" charset="0"/>
                <a:ea typeface="Times New Roman" panose="02020603050405020304" pitchFamily="18" charset="0"/>
              </a:rPr>
              <a:t>EpiInfo</a:t>
            </a:r>
            <a:r>
              <a:rPr lang="en-US" sz="1800" dirty="0">
                <a:effectLst/>
                <a:latin typeface="Arial" panose="020B0604020202020204" pitchFamily="34" charset="0"/>
                <a:ea typeface="Times New Roman" panose="02020603050405020304" pitchFamily="18" charset="0"/>
              </a:rPr>
              <a:t>.  In addition,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has a flexible, configurable interface for the import of simple text files.  So most systems capable of creating text files (such as Excel and most laboratory information systems) should be able to create files that can be converted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Laboratory organism identification and susceptibility test instruments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compatible with the following commercial systems.  </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MIC systems:  ATB, </a:t>
            </a:r>
            <a:r>
              <a:rPr lang="en-US" sz="1800" dirty="0" err="1">
                <a:effectLst/>
                <a:latin typeface="Arial" panose="020B0604020202020204" pitchFamily="34" charset="0"/>
                <a:ea typeface="Times New Roman" panose="02020603050405020304" pitchFamily="18" charset="0"/>
              </a:rPr>
              <a:t>MiniAPI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Microscan</a:t>
            </a:r>
            <a:r>
              <a:rPr lang="en-US" sz="1800" dirty="0">
                <a:effectLst/>
                <a:latin typeface="Arial" panose="020B0604020202020204" pitchFamily="34" charset="0"/>
                <a:ea typeface="Times New Roman" panose="02020603050405020304" pitchFamily="18" charset="0"/>
              </a:rPr>
              <a:t>, Pasco, </a:t>
            </a:r>
            <a:r>
              <a:rPr lang="en-US" sz="1800" dirty="0" err="1">
                <a:effectLst/>
                <a:latin typeface="Arial" panose="020B0604020202020204" pitchFamily="34" charset="0"/>
                <a:ea typeface="Times New Roman" panose="02020603050405020304" pitchFamily="18" charset="0"/>
              </a:rPr>
              <a:t>Sceptor</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Sensititre</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Wider</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Disk diffusion readers:  Aura, </a:t>
            </a:r>
            <a:r>
              <a:rPr lang="en-US" sz="1800" dirty="0" err="1">
                <a:effectLst/>
                <a:latin typeface="Arial" panose="020B0604020202020204" pitchFamily="34" charset="0"/>
                <a:ea typeface="Times New Roman" panose="02020603050405020304" pitchFamily="18" charset="0"/>
              </a:rPr>
              <a:t>Biomic</a:t>
            </a:r>
            <a:r>
              <a:rPr lang="en-US" sz="1800" dirty="0">
                <a:effectLst/>
                <a:latin typeface="Arial" panose="020B0604020202020204" pitchFamily="34" charset="0"/>
                <a:ea typeface="Times New Roman" panose="02020603050405020304" pitchFamily="18" charset="0"/>
              </a:rPr>
              <a:t>, Osiris, </a:t>
            </a:r>
            <a:r>
              <a:rPr lang="en-US" sz="1800" dirty="0" err="1">
                <a:effectLst/>
                <a:latin typeface="Arial" panose="020B0604020202020204" pitchFamily="34" charset="0"/>
                <a:ea typeface="Times New Roman" panose="02020603050405020304" pitchFamily="18" charset="0"/>
              </a:rPr>
              <a:t>SirScan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Videobac</a:t>
            </a:r>
            <a:r>
              <a:rPr lang="en-US" sz="1800" dirty="0">
                <a:effectLst/>
                <a:latin typeface="Arial" panose="020B0604020202020204" pitchFamily="34" charset="0"/>
                <a:ea typeface="Times New Roman" panose="02020603050405020304" pitchFamily="18" charset="0"/>
              </a:rPr>
              <a:t>, Wider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In most cases,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cannot access data from the internal, proprietary databases of these instruments since these are protected by the vendor.  Fortunately, most systems have an “export”, “report”, or “interface” capability which can be used for the transfer of data to text files which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 use to create WHONET files.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4593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61E8-2F54-4FBB-B644-1897F623680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2B.	What systems are compatible with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9D002E00-8337-43C6-BA2D-18717CA6ECD6}"/>
              </a:ext>
            </a:extLst>
          </p:cNvPr>
          <p:cNvSpPr>
            <a:spLocks noGrp="1"/>
          </p:cNvSpPr>
          <p:nvPr>
            <p:ph idx="1"/>
          </p:nvPr>
        </p:nvSpPr>
        <p:spPr/>
        <p:txBody>
          <a:bodyPr>
            <a:normAutofit fontScale="70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Laboratory information systems</a:t>
            </a:r>
            <a:r>
              <a:rPr lang="en-US" sz="1800" dirty="0">
                <a:effectLst/>
                <a:latin typeface="Arial" panose="020B0604020202020204" pitchFamily="34" charset="0"/>
                <a:ea typeface="Times New Roman" panose="02020603050405020304" pitchFamily="18" charset="0"/>
              </a:rPr>
              <a:t>:  We have developed specific guidelines for the export and conversion of data from the following commercial information systems.</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Meditech Magic</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Cerner Classic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It is also possible to convert data from the following systems, but we have not developed formal documentation describing the process.  For further details, please contact us directly.</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ADBakt</a:t>
            </a:r>
            <a:r>
              <a:rPr lang="en-US" sz="1800" dirty="0">
                <a:effectLst/>
                <a:latin typeface="Arial" panose="020B0604020202020204" pitchFamily="34" charset="0"/>
                <a:ea typeface="Times New Roman" panose="02020603050405020304" pitchFamily="18" charset="0"/>
              </a:rPr>
              <a:t> (Sweden, Denmark)</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MADS (Denmark)</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Oman Health Information System (Oman)	</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WinPath</a:t>
            </a:r>
            <a:r>
              <a:rPr lang="en-US" sz="1800" dirty="0">
                <a:effectLst/>
                <a:latin typeface="Arial" panose="020B0604020202020204" pitchFamily="34" charset="0"/>
                <a:ea typeface="Times New Roman" panose="02020603050405020304" pitchFamily="18" charset="0"/>
              </a:rPr>
              <a:t> (Malaysia)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Other standard formats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 understand the following standard data formats.</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EARSS (European Antimicrobial Resistance Surveillance System)</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JIAQA (Japan-International Association for Quality Assurance)</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NORM (Norwegian Resistance Monitoring)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If your system does not appear on these lists, you can still use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if your system can create simple text files.  Guidance on how to do this is provided in the document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and Laboratory information systems”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3489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43A0-E9A4-4041-BE90-8C5ACE89EB6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3A.	How does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work?</a:t>
            </a:r>
            <a:endParaRPr lang="en-US" dirty="0"/>
          </a:p>
        </p:txBody>
      </p:sp>
      <p:sp>
        <p:nvSpPr>
          <p:cNvPr id="3" name="Content Placeholder 2">
            <a:extLst>
              <a:ext uri="{FF2B5EF4-FFF2-40B4-BE49-F238E27FC236}">
                <a16:creationId xmlns:a16="http://schemas.microsoft.com/office/drawing/2014/main" id="{29127E5C-F317-4A4E-A0F6-23F946609A4A}"/>
              </a:ext>
            </a:extLst>
          </p:cNvPr>
          <p:cNvSpPr>
            <a:spLocks noGrp="1"/>
          </p:cNvSpPr>
          <p:nvPr>
            <p:ph idx="1"/>
          </p:nvPr>
        </p:nvSpPr>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allows you to take data from a number of different sources and create new data files with the standard WHONET file structure.  Detailed instructions for specific systems are provided in other tutorials or in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but for each the overall process is the same: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Step 1.  Create a file compatible with </a:t>
            </a:r>
            <a:r>
              <a:rPr lang="en-US" sz="1800" i="1" dirty="0" err="1">
                <a:effectLst/>
                <a:latin typeface="Arial" panose="020B0604020202020204" pitchFamily="34" charset="0"/>
                <a:ea typeface="Times New Roman" panose="02020603050405020304" pitchFamily="18" charset="0"/>
              </a:rPr>
              <a:t>BacLink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If your data file is already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for example with simple text files, Access, and a few other formats, there is nothing that you need to do in this step – the data file that you have is already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	For most laboratory instruments and information systems, you will first need to export data from your system into a format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most frequently a delimited text file.  The accompany tutorials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provide instructions on how you can accomplish this.</a:t>
            </a:r>
            <a:endParaRPr lang="en-US" dirty="0"/>
          </a:p>
        </p:txBody>
      </p:sp>
    </p:spTree>
    <p:extLst>
      <p:ext uri="{BB962C8B-B14F-4D97-AF65-F5344CB8AC3E}">
        <p14:creationId xmlns:p14="http://schemas.microsoft.com/office/powerpoint/2010/main" val="116115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43A0-E9A4-4041-BE90-8C5ACE89EB6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3B.	How does </a:t>
            </a:r>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work?</a:t>
            </a:r>
            <a:endParaRPr lang="en-US" dirty="0"/>
          </a:p>
        </p:txBody>
      </p:sp>
      <p:sp>
        <p:nvSpPr>
          <p:cNvPr id="3" name="Content Placeholder 2">
            <a:extLst>
              <a:ext uri="{FF2B5EF4-FFF2-40B4-BE49-F238E27FC236}">
                <a16:creationId xmlns:a16="http://schemas.microsoft.com/office/drawing/2014/main" id="{29127E5C-F317-4A4E-A0F6-23F946609A4A}"/>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Step 2.  Configure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You will need to tell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what kind of file you want to import and details about the file:  what is the file format (text, Access,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Cerner,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what susceptibility test methods are included, how the data fields are organized, date formats, </a:t>
            </a:r>
            <a:r>
              <a:rPr lang="en-US" sz="1800" i="1" dirty="0">
                <a:effectLst/>
                <a:latin typeface="Arial" panose="020B0604020202020204" pitchFamily="34" charset="0"/>
                <a:ea typeface="Times New Roman" panose="02020603050405020304" pitchFamily="18" charset="0"/>
              </a:rPr>
              <a:t>etc.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For propriety data structures, configuration is very easy since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already programmed with all of the necessary details about the file structure.  For generic structures, there are a few additional screens where you provide details about the data file contents and organization.  If you have multiple files with the same data format, configuration only needs to be done once.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Step 3.  Running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After configuring the conversion, you are ready to convert your files.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show you the first three isolates on the screen so that you can check the accuracy of the conversion,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also notify you of any problems or unrecognized codes that it encounters.  The file created by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conversion is a valid WHONET data file that you can subsequently analyze with WHONET.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the present time, most laboratories run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interactively, for example once a week, month or quarter.  For a number of systems, it is also possible to schedule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for example to convert data automatically on a daily basis.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dirty="0"/>
          </a:p>
        </p:txBody>
      </p:sp>
    </p:spTree>
    <p:extLst>
      <p:ext uri="{BB962C8B-B14F-4D97-AF65-F5344CB8AC3E}">
        <p14:creationId xmlns:p14="http://schemas.microsoft.com/office/powerpoint/2010/main" val="339197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9685-19F3-4DEA-9399-E9095D1A7D8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4.		What’s the next step?</a:t>
            </a:r>
            <a:endParaRPr lang="en-US" dirty="0"/>
          </a:p>
        </p:txBody>
      </p:sp>
      <p:sp>
        <p:nvSpPr>
          <p:cNvPr id="3" name="Content Placeholder 2">
            <a:extLst>
              <a:ext uri="{FF2B5EF4-FFF2-40B4-BE49-F238E27FC236}">
                <a16:creationId xmlns:a16="http://schemas.microsoft.com/office/drawing/2014/main" id="{6CABC916-4EE8-4625-8ED9-E15A42EF2A18}"/>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next steps depend on the type of system that you have.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Standard desktop </a:t>
            </a:r>
            <a:r>
              <a:rPr lang="en-US" sz="1800" i="1" dirty="0" err="1">
                <a:effectLst/>
                <a:latin typeface="Arial" panose="020B0604020202020204" pitchFamily="34" charset="0"/>
                <a:ea typeface="Times New Roman" panose="02020603050405020304" pitchFamily="18" charset="0"/>
              </a:rPr>
              <a:t>softwares</a:t>
            </a:r>
            <a:r>
              <a:rPr lang="en-US" sz="1800" dirty="0">
                <a:effectLst/>
                <a:latin typeface="Arial" panose="020B0604020202020204" pitchFamily="34" charset="0"/>
                <a:ea typeface="Times New Roman" panose="02020603050405020304" pitchFamily="18" charset="0"/>
              </a:rPr>
              <a:t>:  If you have data in Microsoft Access, Excel, </a:t>
            </a:r>
            <a:r>
              <a:rPr lang="en-US" sz="1800" dirty="0" err="1">
                <a:effectLst/>
                <a:latin typeface="Arial" panose="020B0604020202020204" pitchFamily="34" charset="0"/>
                <a:ea typeface="Times New Roman" panose="02020603050405020304" pitchFamily="18" charset="0"/>
              </a:rPr>
              <a:t>EpiInfo</a:t>
            </a:r>
            <a:r>
              <a:rPr lang="en-US" sz="1800" dirty="0">
                <a:effectLst/>
                <a:latin typeface="Arial" panose="020B0604020202020204" pitchFamily="34" charset="0"/>
                <a:ea typeface="Times New Roman" panose="02020603050405020304" pitchFamily="18" charset="0"/>
              </a:rPr>
              <a:t> or </a:t>
            </a:r>
            <a:r>
              <a:rPr lang="en-US" sz="1800" dirty="0" err="1">
                <a:effectLst/>
                <a:latin typeface="Arial" panose="020B0604020202020204" pitchFamily="34" charset="0"/>
                <a:ea typeface="Times New Roman" panose="02020603050405020304" pitchFamily="18" charset="0"/>
              </a:rPr>
              <a:t>dBASE</a:t>
            </a:r>
            <a:r>
              <a:rPr lang="en-US" sz="1800" dirty="0">
                <a:effectLst/>
                <a:latin typeface="Arial" panose="020B0604020202020204" pitchFamily="34" charset="0"/>
                <a:ea typeface="Times New Roman" panose="02020603050405020304" pitchFamily="18" charset="0"/>
              </a:rPr>
              <a:t>, or other system that can create simple text files, proceed with the tutorial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and Excel, text files, and other desktop applications”.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Laboratory instruments</a:t>
            </a:r>
            <a:r>
              <a:rPr lang="en-US" sz="1800" dirty="0">
                <a:effectLst/>
                <a:latin typeface="Arial" panose="020B0604020202020204" pitchFamily="34" charset="0"/>
                <a:ea typeface="Times New Roman" panose="02020603050405020304" pitchFamily="18" charset="0"/>
              </a:rPr>
              <a:t>:  If you want to transfer data from your laboratory instrument, consult the instructions provided in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manual or specific guideline developed for that instrument.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	Laboratory information systems</a:t>
            </a:r>
            <a:r>
              <a:rPr lang="en-US" sz="1800" dirty="0">
                <a:effectLst/>
                <a:latin typeface="Arial" panose="020B0604020202020204" pitchFamily="34" charset="0"/>
                <a:ea typeface="Times New Roman" panose="02020603050405020304" pitchFamily="18" charset="0"/>
              </a:rPr>
              <a:t>:  If you have a Meditech Magic or Cerner Classic system, continue with the detailed instructions provided with the accompanying documentation.  For </a:t>
            </a:r>
            <a:r>
              <a:rPr lang="en-US" sz="1800" dirty="0" err="1">
                <a:effectLst/>
                <a:latin typeface="Arial" panose="020B0604020202020204" pitchFamily="34" charset="0"/>
                <a:ea typeface="Times New Roman" panose="02020603050405020304" pitchFamily="18" charset="0"/>
              </a:rPr>
              <a:t>ADBakt</a:t>
            </a:r>
            <a:r>
              <a:rPr lang="en-US" sz="1800" dirty="0">
                <a:effectLst/>
                <a:latin typeface="Arial" panose="020B0604020202020204" pitchFamily="34" charset="0"/>
                <a:ea typeface="Times New Roman" panose="02020603050405020304" pitchFamily="18" charset="0"/>
              </a:rPr>
              <a:t>, MADS, the Oman Hospital Information System, and </a:t>
            </a:r>
            <a:r>
              <a:rPr lang="en-US" sz="1800" dirty="0" err="1">
                <a:effectLst/>
                <a:latin typeface="Arial" panose="020B0604020202020204" pitchFamily="34" charset="0"/>
                <a:ea typeface="Times New Roman" panose="02020603050405020304" pitchFamily="18" charset="0"/>
              </a:rPr>
              <a:t>WinPath</a:t>
            </a:r>
            <a:r>
              <a:rPr lang="en-US" sz="1800" dirty="0">
                <a:effectLst/>
                <a:latin typeface="Arial" panose="020B0604020202020204" pitchFamily="34" charset="0"/>
                <a:ea typeface="Times New Roman" panose="02020603050405020304" pitchFamily="18" charset="0"/>
              </a:rPr>
              <a:t>, contact us for further details.  For any other system, then you should proceed with the tutorial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and Laboratory information systems”.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Our group is currently working on the development of interface options for Meditech Client/Server, Cerner Millennium, and Mysis.  If you would like to assist in the development or testing of interfaces for these systems or any other system, please contact John Stelling at </a:t>
            </a:r>
            <a:r>
              <a:rPr lang="en-US" sz="1800" u="sng" dirty="0">
                <a:solidFill>
                  <a:srgbClr val="0000FF"/>
                </a:solidFill>
                <a:effectLst/>
                <a:latin typeface="Arial" panose="020B0604020202020204" pitchFamily="34" charset="0"/>
                <a:ea typeface="Times New Roman" panose="02020603050405020304" pitchFamily="18" charset="0"/>
                <a:hlinkClick r:id="rId2"/>
              </a:rPr>
              <a:t>jstelling@rics.bwh.harvard.edu</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0722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278296" y="5084071"/>
            <a:ext cx="12066104" cy="2608825"/>
          </a:xfrm>
        </p:spPr>
        <p:txBody>
          <a:bodyPr/>
          <a:lstStyle/>
          <a:p>
            <a:pPr marL="0" indent="0">
              <a:buNone/>
            </a:pPr>
            <a:r>
              <a:rPr lang="en-US" sz="2200" dirty="0"/>
              <a:t>On behalf of the WHONET Team, thank you for learning about the WHONET &amp; </a:t>
            </a:r>
            <a:r>
              <a:rPr lang="en-US" sz="2200" dirty="0" err="1"/>
              <a:t>BacLink</a:t>
            </a:r>
            <a:r>
              <a:rPr lang="en-US" sz="2200" dirty="0"/>
              <a:t> Software! </a:t>
            </a:r>
          </a:p>
          <a:p>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a:blip r:embed="rId2"/>
          <a:stretch>
            <a:fillRect/>
          </a:stretch>
        </p:blipFill>
        <p:spPr>
          <a:xfrm>
            <a:off x="3637719" y="1620076"/>
            <a:ext cx="4876810" cy="3657607"/>
          </a:xfrm>
          <a:prstGeom prst="rect">
            <a:avLst/>
          </a:prstGeom>
        </p:spPr>
      </p:pic>
    </p:spTree>
    <p:extLst>
      <p:ext uri="{BB962C8B-B14F-4D97-AF65-F5344CB8AC3E}">
        <p14:creationId xmlns:p14="http://schemas.microsoft.com/office/powerpoint/2010/main" val="353894836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2233</TotalTime>
  <Words>1399</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Franklin Gothic Book</vt:lpstr>
      <vt:lpstr>Franklin Gothic Demi</vt:lpstr>
      <vt:lpstr>Times New Roman</vt:lpstr>
      <vt:lpstr>Wingdings 2</vt:lpstr>
      <vt:lpstr>DividendVTI</vt:lpstr>
      <vt:lpstr>Baclink data import module</vt:lpstr>
      <vt:lpstr>BacLink Tutorial – Introduction</vt:lpstr>
      <vt:lpstr>Part 1.  What is BacLink?</vt:lpstr>
      <vt:lpstr>Part 2A. What systems are compatible with BacLink?</vt:lpstr>
      <vt:lpstr>Part 2B. What systems are compatible with BacLink?</vt:lpstr>
      <vt:lpstr>Part 3A. How does BacLink work?</vt:lpstr>
      <vt:lpstr>Part 3B. How does BacLink work?</vt:lpstr>
      <vt:lpstr>Part 4.  What’s the next step?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80</cp:revision>
  <dcterms:created xsi:type="dcterms:W3CDTF">2022-05-03T12:07:18Z</dcterms:created>
  <dcterms:modified xsi:type="dcterms:W3CDTF">2022-08-17T20:10:31Z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