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4" r:id="rId5"/>
    <p:sldId id="301" r:id="rId6"/>
    <p:sldId id="302" r:id="rId7"/>
    <p:sldId id="303" r:id="rId8"/>
    <p:sldId id="304" r:id="rId9"/>
    <p:sldId id="305" r:id="rId10"/>
    <p:sldId id="306"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52" autoAdjust="0"/>
    <p:restoredTop sz="94619" autoAdjust="0"/>
  </p:normalViewPr>
  <p:slideViewPr>
    <p:cSldViewPr snapToGrid="0">
      <p:cViewPr varScale="1">
        <p:scale>
          <a:sx n="52" d="100"/>
          <a:sy n="52" d="100"/>
        </p:scale>
        <p:origin x="108" y="1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8/20/2022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8/20/2022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8/20/2022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err="1">
                <a:solidFill>
                  <a:schemeClr val="bg1"/>
                </a:solidFill>
              </a:rPr>
              <a:t>baclink</a:t>
            </a:r>
            <a:br>
              <a:rPr lang="en-US" dirty="0">
                <a:solidFill>
                  <a:schemeClr val="bg1"/>
                </a:solidFill>
              </a:rPr>
            </a:br>
            <a:r>
              <a:rPr lang="en-US" dirty="0">
                <a:solidFill>
                  <a:schemeClr val="bg1"/>
                </a:solidFill>
              </a:rPr>
              <a:t>data import module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WHO Collaborating </a:t>
            </a:r>
            <a:r>
              <a:rPr lang="en-US" sz="1800" dirty="0" err="1">
                <a:solidFill>
                  <a:schemeClr val="bg1"/>
                </a:solidFill>
              </a:rPr>
              <a:t>centre</a:t>
            </a:r>
            <a:r>
              <a:rPr lang="en-US" sz="1800" dirty="0">
                <a:solidFill>
                  <a:schemeClr val="bg1"/>
                </a:solidFill>
              </a:rPr>
              <a:t> for surveillance of antimicrobial resistance</a:t>
            </a:r>
          </a:p>
          <a:p>
            <a:pPr algn="ctr"/>
            <a:endParaRPr lang="en-US" sz="1800" dirty="0">
              <a:solidFill>
                <a:schemeClr val="bg1"/>
              </a:solidFill>
            </a:endParaRPr>
          </a:p>
          <a:p>
            <a:pPr algn="ctr"/>
            <a:r>
              <a:rPr lang="en-US" sz="1800" dirty="0">
                <a:solidFill>
                  <a:schemeClr val="bg1"/>
                </a:solidFill>
              </a:rPr>
              <a:t>Excel and text file configurations</a:t>
            </a:r>
          </a:p>
        </p:txBody>
      </p:sp>
    </p:spTree>
    <p:extLst>
      <p:ext uri="{BB962C8B-B14F-4D97-AF65-F5344CB8AC3E}">
        <p14:creationId xmlns:p14="http://schemas.microsoft.com/office/powerpoint/2010/main" val="146229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FB9C-E267-4266-B288-CB089406711E}"/>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Preparing your file for </a:t>
            </a:r>
            <a:r>
              <a:rPr lang="en-US" sz="1800" b="1" dirty="0" err="1">
                <a:effectLst/>
                <a:latin typeface="Arial" panose="020B0604020202020204" pitchFamily="34" charset="0"/>
                <a:ea typeface="Times New Roman" panose="02020603050405020304" pitchFamily="18" charset="0"/>
              </a:rPr>
              <a:t>BacLink</a:t>
            </a:r>
            <a:endParaRPr lang="en-US" dirty="0"/>
          </a:p>
        </p:txBody>
      </p:sp>
      <p:sp>
        <p:nvSpPr>
          <p:cNvPr id="3" name="Content Placeholder 2">
            <a:extLst>
              <a:ext uri="{FF2B5EF4-FFF2-40B4-BE49-F238E27FC236}">
                <a16:creationId xmlns:a16="http://schemas.microsoft.com/office/drawing/2014/main" id="{2B74E768-6B2D-4EAD-86E3-480A41852A14}"/>
              </a:ext>
            </a:extLst>
          </p:cNvPr>
          <p:cNvSpPr>
            <a:spLocks noGrp="1"/>
          </p:cNvSpPr>
          <p:nvPr>
            <p:ph idx="1"/>
          </p:nvPr>
        </p:nvSpPr>
        <p:spPr/>
        <p:txBody>
          <a:bodyPr>
            <a:normAutofit fontScale="925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Unfortunately,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does not have a direct import option for Excel files, so we need to make some modifications to create a file that can be converted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First of all, you should delete any extraneous information in the Excel file which is not part of the data to be converted – for example graphs or unneeded descriptive information.  The data to be converted should begin in the cell A1, as in the example.  So for the sample file used in this tutorial, no data “cleaning” is needed.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You then need to save the Excel file in a format compatible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The most convenient format is a delimited text file format.  To do this, click on “File”, “Save as”.  Instead of using the default “Excel Workbook” format, click on “Save as type” and select the option “Text (Tab delimited) (*.txt)”.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i="1"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For a step that we will come to later, remember that Excel, by default, is using “Tab” as the field delimiter.</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60042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FB9C-E267-4266-B288-CB089406711E}"/>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Preparing your file for </a:t>
            </a:r>
            <a:r>
              <a:rPr lang="en-US" sz="1800" b="1" dirty="0" err="1">
                <a:effectLst/>
                <a:latin typeface="Arial" panose="020B0604020202020204" pitchFamily="34" charset="0"/>
                <a:ea typeface="Times New Roman" panose="02020603050405020304" pitchFamily="18" charset="0"/>
              </a:rPr>
              <a:t>BacLink</a:t>
            </a:r>
            <a:endParaRPr lang="en-US" dirty="0"/>
          </a:p>
        </p:txBody>
      </p:sp>
      <p:sp>
        <p:nvSpPr>
          <p:cNvPr id="3" name="Content Placeholder 2">
            <a:extLst>
              <a:ext uri="{FF2B5EF4-FFF2-40B4-BE49-F238E27FC236}">
                <a16:creationId xmlns:a16="http://schemas.microsoft.com/office/drawing/2014/main" id="{2B74E768-6B2D-4EAD-86E3-480A41852A14}"/>
              </a:ext>
            </a:extLst>
          </p:cNvPr>
          <p:cNvSpPr>
            <a:spLocks noGrp="1"/>
          </p:cNvSpPr>
          <p:nvPr>
            <p:ph idx="1"/>
          </p:nvPr>
        </p:nvSpPr>
        <p:spPr>
          <a:xfrm>
            <a:off x="581193" y="2340864"/>
            <a:ext cx="5514808" cy="3634486"/>
          </a:xfrm>
        </p:spPr>
        <p:txBody>
          <a:bodyPr>
            <a:normAutofit/>
          </a:bodyPr>
          <a:lstStyle/>
          <a:p>
            <a:pPr marL="0" indent="0">
              <a:buNone/>
            </a:pPr>
            <a:r>
              <a:rPr lang="en-US" sz="1800" dirty="0">
                <a:effectLst/>
                <a:latin typeface="Arial" panose="020B0604020202020204" pitchFamily="34" charset="0"/>
                <a:ea typeface="Times New Roman" panose="02020603050405020304" pitchFamily="18" charset="0"/>
              </a:rPr>
              <a:t>When you select “Text (Tab delimited)” as your file format, Excel will change the name of the file from “ExcelDemo.xls” to “ExcelDemo.txt”.  Now click on “Save”.  When you click on “Save”, you will get two warning messages.</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1026" name="Picture 2">
            <a:extLst>
              <a:ext uri="{FF2B5EF4-FFF2-40B4-BE49-F238E27FC236}">
                <a16:creationId xmlns:a16="http://schemas.microsoft.com/office/drawing/2014/main" id="{FA781029-3B09-4C4D-9C56-83A0709CA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847" y="2649254"/>
            <a:ext cx="5558627" cy="36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16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FB9C-E267-4266-B288-CB089406711E}"/>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Preparing your file for </a:t>
            </a:r>
            <a:r>
              <a:rPr lang="en-US" sz="1800" b="1" dirty="0" err="1">
                <a:effectLst/>
                <a:latin typeface="Arial" panose="020B0604020202020204" pitchFamily="34" charset="0"/>
                <a:ea typeface="Times New Roman" panose="02020603050405020304" pitchFamily="18" charset="0"/>
              </a:rPr>
              <a:t>BacLink</a:t>
            </a:r>
            <a:endParaRPr lang="en-US" dirty="0"/>
          </a:p>
        </p:txBody>
      </p:sp>
      <p:sp>
        <p:nvSpPr>
          <p:cNvPr id="3" name="Content Placeholder 2">
            <a:extLst>
              <a:ext uri="{FF2B5EF4-FFF2-40B4-BE49-F238E27FC236}">
                <a16:creationId xmlns:a16="http://schemas.microsoft.com/office/drawing/2014/main" id="{2B74E768-6B2D-4EAD-86E3-480A41852A14}"/>
              </a:ext>
            </a:extLst>
          </p:cNvPr>
          <p:cNvSpPr>
            <a:spLocks noGrp="1"/>
          </p:cNvSpPr>
          <p:nvPr>
            <p:ph idx="1"/>
          </p:nvPr>
        </p:nvSpPr>
        <p:spPr>
          <a:xfrm>
            <a:off x="581192" y="2340864"/>
            <a:ext cx="11029615" cy="1727283"/>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The first message warns you that Excel cannot save all three Excel Sheets as a text file as once.  Since we only want to save the active sheet, click “OK”.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2050" name="Picture 2">
            <a:extLst>
              <a:ext uri="{FF2B5EF4-FFF2-40B4-BE49-F238E27FC236}">
                <a16:creationId xmlns:a16="http://schemas.microsoft.com/office/drawing/2014/main" id="{AE3BEB74-8EBD-4AAE-9C17-AAEE21AC8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3900198"/>
            <a:ext cx="11029615" cy="253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07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FB9C-E267-4266-B288-CB089406711E}"/>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Preparing your file for </a:t>
            </a:r>
            <a:r>
              <a:rPr lang="en-US" sz="1800" b="1" dirty="0" err="1">
                <a:effectLst/>
                <a:latin typeface="Arial" panose="020B0604020202020204" pitchFamily="34" charset="0"/>
                <a:ea typeface="Times New Roman" panose="02020603050405020304" pitchFamily="18" charset="0"/>
              </a:rPr>
              <a:t>BacLink</a:t>
            </a:r>
            <a:endParaRPr lang="en-US" dirty="0"/>
          </a:p>
        </p:txBody>
      </p:sp>
      <p:sp>
        <p:nvSpPr>
          <p:cNvPr id="3" name="Content Placeholder 2">
            <a:extLst>
              <a:ext uri="{FF2B5EF4-FFF2-40B4-BE49-F238E27FC236}">
                <a16:creationId xmlns:a16="http://schemas.microsoft.com/office/drawing/2014/main" id="{2B74E768-6B2D-4EAD-86E3-480A41852A14}"/>
              </a:ext>
            </a:extLst>
          </p:cNvPr>
          <p:cNvSpPr>
            <a:spLocks noGrp="1"/>
          </p:cNvSpPr>
          <p:nvPr>
            <p:ph idx="1"/>
          </p:nvPr>
        </p:nvSpPr>
        <p:spPr>
          <a:xfrm>
            <a:off x="581192" y="2340864"/>
            <a:ext cx="11029615" cy="1727283"/>
          </a:xfrm>
        </p:spPr>
        <p:txBody>
          <a:bodyPr>
            <a:normAutofit fontScale="92500" lnSpcReduction="1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The second message warns you that you will lose special formatting, such as bold letters, fonts, and lines when you save an Excel file as a text file.  Since we are only interested in the data, and not the Excel formatting of the data, this is not a problem.  So in answer to the question “Do you want to keep the workbook in this format?”, click “Yes”.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We will now leave Excel completely.  Click on “File”, “Exit”.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3074" name="Picture 2">
            <a:extLst>
              <a:ext uri="{FF2B5EF4-FFF2-40B4-BE49-F238E27FC236}">
                <a16:creationId xmlns:a16="http://schemas.microsoft.com/office/drawing/2014/main" id="{D3E97FAE-60CB-48B3-B124-A3B9AE6D5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0" y="4010289"/>
            <a:ext cx="9563643" cy="243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17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FB9C-E267-4266-B288-CB089406711E}"/>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Preparing your file for </a:t>
            </a:r>
            <a:r>
              <a:rPr lang="en-US" sz="1800" b="1" dirty="0" err="1">
                <a:effectLst/>
                <a:latin typeface="Arial" panose="020B0604020202020204" pitchFamily="34" charset="0"/>
                <a:ea typeface="Times New Roman" panose="02020603050405020304" pitchFamily="18" charset="0"/>
              </a:rPr>
              <a:t>BacLink</a:t>
            </a:r>
            <a:endParaRPr lang="en-US" dirty="0"/>
          </a:p>
        </p:txBody>
      </p:sp>
      <p:sp>
        <p:nvSpPr>
          <p:cNvPr id="3" name="Content Placeholder 2">
            <a:extLst>
              <a:ext uri="{FF2B5EF4-FFF2-40B4-BE49-F238E27FC236}">
                <a16:creationId xmlns:a16="http://schemas.microsoft.com/office/drawing/2014/main" id="{2B74E768-6B2D-4EAD-86E3-480A41852A14}"/>
              </a:ext>
            </a:extLst>
          </p:cNvPr>
          <p:cNvSpPr>
            <a:spLocks noGrp="1"/>
          </p:cNvSpPr>
          <p:nvPr>
            <p:ph idx="1"/>
          </p:nvPr>
        </p:nvSpPr>
        <p:spPr>
          <a:xfrm>
            <a:off x="581192" y="2340864"/>
            <a:ext cx="11029615" cy="1727283"/>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Excel will give you one more warning message.</a:t>
            </a:r>
            <a:endParaRPr lang="en-US" sz="1800" dirty="0">
              <a:effectLst/>
              <a:latin typeface="Times New Roman" panose="02020603050405020304" pitchFamily="18" charset="0"/>
              <a:ea typeface="Times New Roman" panose="02020603050405020304" pitchFamily="18" charset="0"/>
            </a:endParaRPr>
          </a:p>
        </p:txBody>
      </p:sp>
      <p:pic>
        <p:nvPicPr>
          <p:cNvPr id="4098" name="Picture 2">
            <a:extLst>
              <a:ext uri="{FF2B5EF4-FFF2-40B4-BE49-F238E27FC236}">
                <a16:creationId xmlns:a16="http://schemas.microsoft.com/office/drawing/2014/main" id="{6F05E231-80AE-46CF-AFDA-C4953096A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3788254"/>
            <a:ext cx="8245567" cy="216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77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FB9C-E267-4266-B288-CB089406711E}"/>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Preparing your file for </a:t>
            </a:r>
            <a:r>
              <a:rPr lang="en-US" sz="1800" b="1" dirty="0" err="1">
                <a:effectLst/>
                <a:latin typeface="Arial" panose="020B0604020202020204" pitchFamily="34" charset="0"/>
                <a:ea typeface="Times New Roman" panose="02020603050405020304" pitchFamily="18" charset="0"/>
              </a:rPr>
              <a:t>BacLink</a:t>
            </a:r>
            <a:endParaRPr lang="en-US" dirty="0"/>
          </a:p>
        </p:txBody>
      </p:sp>
      <p:sp>
        <p:nvSpPr>
          <p:cNvPr id="3" name="Content Placeholder 2">
            <a:extLst>
              <a:ext uri="{FF2B5EF4-FFF2-40B4-BE49-F238E27FC236}">
                <a16:creationId xmlns:a16="http://schemas.microsoft.com/office/drawing/2014/main" id="{2B74E768-6B2D-4EAD-86E3-480A41852A14}"/>
              </a:ext>
            </a:extLst>
          </p:cNvPr>
          <p:cNvSpPr>
            <a:spLocks noGrp="1"/>
          </p:cNvSpPr>
          <p:nvPr>
            <p:ph idx="1"/>
          </p:nvPr>
        </p:nvSpPr>
        <p:spPr>
          <a:xfrm>
            <a:off x="581192" y="2340864"/>
            <a:ext cx="11029615" cy="1727283"/>
          </a:xfrm>
        </p:spPr>
        <p:txBody>
          <a:bodyPr>
            <a:normAutofit fontScale="92500" lnSpcReduction="1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In this warning message, Excel asks if you want to save the changes to the data file.  Since you just saved the file in the previous step, there is no need to save the file again.  So click “No”.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Lst>
            </a:pPr>
            <a:r>
              <a:rPr lang="en-US" sz="1800" dirty="0">
                <a:effectLst/>
                <a:latin typeface="Arial" panose="020B0604020202020204" pitchFamily="34" charset="0"/>
                <a:ea typeface="Times New Roman" panose="02020603050405020304" pitchFamily="18" charset="0"/>
              </a:rPr>
              <a:t>If you look at your c:\whonet\data folder, you will now see that there is a file called “ExcelDemo.xls” (the original file) and a file called “ExcelDemo.txt” that you just created with Excel.  We will use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to convert the latter file to WHONET format.</a:t>
            </a:r>
            <a:endParaRPr lang="en-US" sz="1800" dirty="0">
              <a:effectLst/>
              <a:latin typeface="Times New Roman" panose="02020603050405020304" pitchFamily="18" charset="0"/>
              <a:ea typeface="Times New Roman" panose="02020603050405020304" pitchFamily="18" charset="0"/>
            </a:endParaRPr>
          </a:p>
        </p:txBody>
      </p:sp>
      <p:pic>
        <p:nvPicPr>
          <p:cNvPr id="5" name="Picture 2">
            <a:extLst>
              <a:ext uri="{FF2B5EF4-FFF2-40B4-BE49-F238E27FC236}">
                <a16:creationId xmlns:a16="http://schemas.microsoft.com/office/drawing/2014/main" id="{3429639D-D6A6-4A6C-A3B2-1561CFF38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673" y="4292107"/>
            <a:ext cx="8245567" cy="216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88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a:xfrm>
            <a:off x="581192" y="702156"/>
            <a:ext cx="11029616" cy="1188720"/>
          </a:xfrm>
        </p:spPr>
        <p:txBody>
          <a:bodyPr>
            <a:normAutofit/>
          </a:bodyPr>
          <a:lstStyle/>
          <a:p>
            <a:r>
              <a:rPr lang="en-US"/>
              <a:t>Thank you!</a:t>
            </a:r>
            <a:endParaRPr lang="en-US" dirty="0"/>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rotWithShape="1">
          <a:blip r:embed="rId2"/>
          <a:srcRect t="311" r="-2" b="2149"/>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6340830" y="2340864"/>
            <a:ext cx="5269977" cy="3634486"/>
          </a:xfrm>
        </p:spPr>
        <p:txBody>
          <a:bodyPr>
            <a:normAutofit/>
          </a:bodyPr>
          <a:lstStyle/>
          <a:p>
            <a:pPr marL="0" indent="0">
              <a:buNone/>
            </a:pPr>
            <a:r>
              <a:rPr lang="en-US"/>
              <a:t>On behalf of the WHONET Team, thank you for learning about the WHONET &amp; </a:t>
            </a:r>
            <a:r>
              <a:rPr lang="en-US" err="1"/>
              <a:t>BacLink</a:t>
            </a:r>
            <a:r>
              <a:rPr lang="en-US"/>
              <a:t> Software! </a:t>
            </a:r>
          </a:p>
          <a:p>
            <a:endParaRPr lang="en-US"/>
          </a:p>
          <a:p>
            <a:pPr marL="0" indent="0">
              <a:buNone/>
            </a:pPr>
            <a:endParaRPr lang="en-US"/>
          </a:p>
        </p:txBody>
      </p:sp>
    </p:spTree>
    <p:extLst>
      <p:ext uri="{BB962C8B-B14F-4D97-AF65-F5344CB8AC3E}">
        <p14:creationId xmlns:p14="http://schemas.microsoft.com/office/powerpoint/2010/main" val="3538948369"/>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594</TotalTime>
  <Words>593</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Franklin Gothic Book</vt:lpstr>
      <vt:lpstr>Franklin Gothic Demi</vt:lpstr>
      <vt:lpstr>Times New Roman</vt:lpstr>
      <vt:lpstr>Wingdings 2</vt:lpstr>
      <vt:lpstr>DividendVTI</vt:lpstr>
      <vt:lpstr>baclink data import module</vt:lpstr>
      <vt:lpstr>Part 2. Preparing your file for BacLink</vt:lpstr>
      <vt:lpstr>Part 2. Preparing your file for BacLink</vt:lpstr>
      <vt:lpstr>Part 2. Preparing your file for BacLink</vt:lpstr>
      <vt:lpstr>Part 2. Preparing your file for BacLink</vt:lpstr>
      <vt:lpstr>Part 2. Preparing your file for BacLink</vt:lpstr>
      <vt:lpstr>Part 2. Preparing your file for BacLink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73</cp:revision>
  <dcterms:created xsi:type="dcterms:W3CDTF">2022-05-03T12:07:18Z</dcterms:created>
  <dcterms:modified xsi:type="dcterms:W3CDTF">2022-08-20T20:23:29Z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